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6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6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7958F-DB36-4E54-AB39-08A22C0F7F07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B5E44-E2B5-4A95-BD7E-67B00F598A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B5E44-E2B5-4A95-BD7E-67B00F598AC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B5E44-E2B5-4A95-BD7E-67B00F598AC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Проект </a:t>
            </a:r>
            <a:br>
              <a:rPr lang="ru-RU" b="1" dirty="0" smtClean="0"/>
            </a:br>
            <a:r>
              <a:rPr lang="ru-RU" b="1" dirty="0" smtClean="0"/>
              <a:t>«Будущий первоклассник».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4929198"/>
            <a:ext cx="4000496" cy="1714512"/>
          </a:xfrm>
        </p:spPr>
        <p:txBody>
          <a:bodyPr>
            <a:normAutofit/>
          </a:bodyPr>
          <a:lstStyle/>
          <a:p>
            <a:r>
              <a:rPr lang="ru-RU" b="1" dirty="0" smtClean="0"/>
              <a:t>Исполнитель :</a:t>
            </a:r>
            <a:r>
              <a:rPr lang="ru-RU" dirty="0" smtClean="0"/>
              <a:t>Козырева А.В</a:t>
            </a:r>
          </a:p>
          <a:p>
            <a:r>
              <a:rPr lang="ru-RU" dirty="0" smtClean="0"/>
              <a:t> учитель- логопед МБДОУ294;</a:t>
            </a:r>
          </a:p>
          <a:p>
            <a:r>
              <a:rPr lang="ru-RU" dirty="0" smtClean="0"/>
              <a:t> воспитатели: Горшкова Т.А., Тер- Аванесова М. Р.</a:t>
            </a:r>
          </a:p>
          <a:p>
            <a:endParaRPr lang="ru-RU" dirty="0"/>
          </a:p>
        </p:txBody>
      </p:sp>
      <p:pic>
        <p:nvPicPr>
          <p:cNvPr id="1026" name="Picture 2" descr="C:\Users\20AF~1\AppData\Local\Temp\Rar$DI04.857\первоклаш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85860"/>
            <a:ext cx="6143636" cy="52443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Этап подготовительный- диагностический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Цель</a:t>
            </a:r>
            <a:r>
              <a:rPr lang="ru-RU" dirty="0" smtClean="0"/>
              <a:t> : выявить знания детей и родителей о школе , проблемы и тревоги , связанные с поступлением ребенка в школу, особенности формирования «внутренней позиции школьника» у детей подготовительной к школе группе.</a:t>
            </a:r>
          </a:p>
          <a:p>
            <a:pPr>
              <a:buNone/>
            </a:pPr>
            <a:r>
              <a:rPr lang="ru-RU" b="1" dirty="0" smtClean="0"/>
              <a:t>Формы работы:</a:t>
            </a:r>
          </a:p>
          <a:p>
            <a:r>
              <a:rPr lang="ru-RU" dirty="0" smtClean="0"/>
              <a:t>Беседы с родителями и детьми о необходимости внедрения проекта .</a:t>
            </a:r>
          </a:p>
          <a:p>
            <a:r>
              <a:rPr lang="ru-RU" dirty="0" smtClean="0"/>
              <a:t>Родительское собрание. «А вам пора в школу?»</a:t>
            </a:r>
          </a:p>
          <a:p>
            <a:r>
              <a:rPr lang="ru-RU" dirty="0" smtClean="0"/>
              <a:t>Анкета для родителей по выявлению готовности ребенка к обучению в школе.</a:t>
            </a:r>
          </a:p>
          <a:p>
            <a:r>
              <a:rPr lang="ru-RU" dirty="0" smtClean="0"/>
              <a:t>Тест для дошкольников «Хочу ли я в школу?»</a:t>
            </a:r>
          </a:p>
          <a:p>
            <a:r>
              <a:rPr lang="ru-RU" dirty="0" smtClean="0"/>
              <a:t>Беседа на тему « Что я знаю о школе?»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Основной этап- формирующий.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7467600" cy="487375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None/>
            </a:pPr>
            <a:r>
              <a:rPr lang="ru-RU" b="1" i="1" dirty="0" smtClean="0"/>
              <a:t>1. Формирование интереса к выполнению проекта,  уточнение задач проекта; обучение передачи в рисунке интерьера школы.</a:t>
            </a:r>
          </a:p>
          <a:p>
            <a:pPr marL="457200" indent="-457200">
              <a:buNone/>
            </a:pPr>
            <a:r>
              <a:rPr lang="ru-RU" b="1" dirty="0" smtClean="0"/>
              <a:t>2. Упражнение в составление рассказа , развитие связной речи, умения передавать впечатления  и эмоции  от школы и  посещения  «Школы дошкольника».</a:t>
            </a:r>
          </a:p>
          <a:p>
            <a:pPr marL="457200" indent="-457200">
              <a:buNone/>
            </a:pPr>
            <a:r>
              <a:rPr lang="ru-RU" b="1" dirty="0" smtClean="0"/>
              <a:t>3. Обобщение знаний о школе, развитие связной речи, умения слушать и выделять смысл произведения.</a:t>
            </a:r>
          </a:p>
          <a:p>
            <a:pPr marL="457200" indent="-457200">
              <a:buNone/>
            </a:pPr>
            <a:r>
              <a:rPr lang="ru-RU" b="1" dirty="0" smtClean="0"/>
              <a:t>4. Создание условий для приобщения к устному народному творчеству, развитие речи, изучение Декларации прав человека, расширение знаний об окружающем мире.</a:t>
            </a:r>
          </a:p>
          <a:p>
            <a:pPr marL="457200" indent="-457200">
              <a:buNone/>
            </a:pPr>
            <a:r>
              <a:rPr lang="ru-RU" b="1" dirty="0" smtClean="0"/>
              <a:t>5. Развитие связной речи ;закрепление умения классифицировать предметы; расширение знаний об окружающем мире</a:t>
            </a:r>
          </a:p>
          <a:p>
            <a:pPr marL="457200" indent="-457200">
              <a:buFont typeface="+mj-lt"/>
              <a:buAutoNum type="arabicPeriod"/>
            </a:pPr>
            <a:endParaRPr lang="ru-RU" b="1" dirty="0" smtClean="0"/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7467600" cy="4873752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None/>
            </a:pPr>
            <a:r>
              <a:rPr lang="ru-RU" b="1" dirty="0" smtClean="0"/>
              <a:t>6. Развитие творческих способностей, воображения.</a:t>
            </a:r>
          </a:p>
          <a:p>
            <a:pPr marL="457200" indent="-457200">
              <a:buNone/>
            </a:pPr>
            <a:r>
              <a:rPr lang="ru-RU" b="1" dirty="0" smtClean="0"/>
              <a:t>7. Расширение знаний об окружающем мире, развитие связной речи. Закрепление полученных знаний и представлений о школе и школьных атрибутах.</a:t>
            </a:r>
          </a:p>
          <a:p>
            <a:pPr marL="457200" indent="-457200">
              <a:buNone/>
            </a:pPr>
            <a:r>
              <a:rPr lang="ru-RU" b="1" dirty="0" smtClean="0"/>
              <a:t>8. Развитие мелкой моторики, интереса к художественной литературе.</a:t>
            </a:r>
            <a:endParaRPr lang="ru-RU" dirty="0" smtClean="0"/>
          </a:p>
          <a:p>
            <a:pPr marL="457200" indent="-457200">
              <a:buNone/>
            </a:pPr>
            <a:r>
              <a:rPr lang="ru-RU" b="1" dirty="0" smtClean="0"/>
              <a:t>9. Развитие пространственного мышления , расширение географических представлений.</a:t>
            </a:r>
          </a:p>
          <a:p>
            <a:pPr marL="457200" indent="-457200">
              <a:buNone/>
            </a:pPr>
            <a:r>
              <a:rPr lang="ru-RU" b="1" dirty="0" smtClean="0"/>
              <a:t>10. Развитие мелкой моторики, познавательной активности; расширение знаний  об окружающем мире.</a:t>
            </a:r>
          </a:p>
          <a:p>
            <a:pPr marL="457200" indent="-457200">
              <a:buNone/>
            </a:pPr>
            <a:r>
              <a:rPr lang="ru-RU" b="1" dirty="0" smtClean="0"/>
              <a:t>11.Создание позитивного отношения к обучению в школе, помощь в школьной адаптации, обучение составлению рассказа , развитие творческой инициативы.</a:t>
            </a:r>
            <a:endParaRPr lang="ru-RU" dirty="0" smtClean="0"/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Итоговый – заключительный.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Цель: обобщение полученных знаний и опыта.</a:t>
            </a:r>
            <a:endParaRPr lang="ru-RU" dirty="0" smtClean="0"/>
          </a:p>
          <a:p>
            <a:pPr lvl="0"/>
            <a:r>
              <a:rPr lang="ru-RU" dirty="0" smtClean="0"/>
              <a:t>Оформление папки проекта «Будущий первоклассник».</a:t>
            </a:r>
          </a:p>
          <a:p>
            <a:pPr lvl="0"/>
            <a:r>
              <a:rPr lang="ru-RU" dirty="0" smtClean="0"/>
              <a:t>Создание журнала «Скоро в школу!»;</a:t>
            </a:r>
          </a:p>
          <a:p>
            <a:pPr lvl="0"/>
            <a:r>
              <a:rPr lang="ru-RU" dirty="0" smtClean="0"/>
              <a:t>Информация для родителей ,предоставления Департаментом образования и специалистами МБДОУ.</a:t>
            </a:r>
          </a:p>
          <a:p>
            <a:pPr lvl="0"/>
            <a:r>
              <a:rPr lang="ru-RU" dirty="0" smtClean="0"/>
              <a:t>Организация фотовыставки «Наши мамы и папы – школьники»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                 Спасибо </a:t>
            </a:r>
          </a:p>
          <a:p>
            <a:pPr>
              <a:buNone/>
            </a:pPr>
            <a:r>
              <a:rPr lang="ru-RU" sz="4000" dirty="0" smtClean="0"/>
              <a:t>                 за внимание!</a:t>
            </a:r>
            <a:endParaRPr lang="ru-RU" sz="4000" dirty="0"/>
          </a:p>
        </p:txBody>
      </p:sp>
      <p:pic>
        <p:nvPicPr>
          <p:cNvPr id="4099" name="Picture 3" descr="G:\картинки\рюкзак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143116"/>
            <a:ext cx="6715172" cy="42148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7500990" cy="1143000"/>
          </a:xfr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ru-RU" sz="3200" b="1" dirty="0" smtClean="0"/>
              <a:t>                 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 проекте: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Вид проекта</a:t>
            </a:r>
            <a:r>
              <a:rPr lang="ru-RU" dirty="0" smtClean="0"/>
              <a:t> : познавательно- творческий.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Тип проекта :- </a:t>
            </a:r>
            <a:r>
              <a:rPr lang="ru-RU" dirty="0" smtClean="0"/>
              <a:t>социальный.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Срок реализации :</a:t>
            </a:r>
            <a:r>
              <a:rPr lang="ru-RU" dirty="0" smtClean="0"/>
              <a:t>долгосрочный (в течение учебного 2013-2014 года.)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Субъекты проекта: </a:t>
            </a:r>
            <a:r>
              <a:rPr lang="ru-RU" dirty="0" smtClean="0"/>
              <a:t>учитель – логопед ,  воспитатели, дети подготовительной группы, их родители.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картинки\ученики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857628"/>
            <a:ext cx="3643338" cy="247285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27000" h="127000" prst="coolSlant"/>
            <a:bevelB w="127000" h="127000" prst="artDeco"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838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686800" cy="3357586"/>
          </a:xfrm>
        </p:spPr>
        <p:txBody>
          <a:bodyPr/>
          <a:lstStyle/>
          <a:p>
            <a:r>
              <a:rPr lang="ru-RU" dirty="0" smtClean="0"/>
              <a:t> «Быть готовым к школе – не значит уметь читать, писать и считать. </a:t>
            </a:r>
          </a:p>
          <a:p>
            <a:r>
              <a:rPr lang="ru-RU" dirty="0" smtClean="0"/>
              <a:t> Быть готовым к школе – значит быть готовым всему этому научиться». </a:t>
            </a:r>
          </a:p>
          <a:p>
            <a:pPr algn="r"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dirty="0" err="1" smtClean="0"/>
              <a:t>Венгер</a:t>
            </a:r>
            <a:r>
              <a:rPr lang="ru-RU" dirty="0" smtClean="0"/>
              <a:t> Л.А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Актуальность проекта.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Поступление в школу – качественно новый этап в развитии дошкольника, связанный с изменением социальной ситуации и личностными преобразованиями, которые </a:t>
            </a:r>
            <a:r>
              <a:rPr lang="ru-RU" dirty="0" smtClean="0"/>
              <a:t>      Л.С. </a:t>
            </a:r>
            <a:r>
              <a:rPr lang="ru-RU" dirty="0" err="1" smtClean="0"/>
              <a:t>Выготский</a:t>
            </a:r>
            <a:r>
              <a:rPr lang="ru-RU" dirty="0" smtClean="0"/>
              <a:t> </a:t>
            </a:r>
            <a:r>
              <a:rPr lang="ru-RU" dirty="0" smtClean="0"/>
              <a:t>назвал кризисом семи лет.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 Главное что необходимо ребенку, - положительная мотивация к обучению. </a:t>
            </a:r>
          </a:p>
        </p:txBody>
      </p:sp>
      <p:pic>
        <p:nvPicPr>
          <p:cNvPr id="1026" name="Picture 2" descr="G:\картинки\буратино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38112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Цель проекта.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Формирование мотивационной готовности к школьной жизни и «внутренней позиции школьника» .Повышение грамотности и компетенции родителей по вопросу подготовки детей к школе. 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endParaRPr lang="ru-RU" dirty="0"/>
          </a:p>
        </p:txBody>
      </p:sp>
      <p:pic>
        <p:nvPicPr>
          <p:cNvPr id="1026" name="Picture 2" descr="C:\Users\Парадиз\Desktop\проект будущий первоклассник\журнал скоров школу\7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857628"/>
            <a:ext cx="2928938" cy="2266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Задачи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214422"/>
            <a:ext cx="7467600" cy="487375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Формирование интереса к школе и учебной деятельности.</a:t>
            </a:r>
          </a:p>
          <a:p>
            <a:pPr lvl="0"/>
            <a:r>
              <a:rPr lang="ru-RU" dirty="0" smtClean="0"/>
              <a:t>Развитие компетенции будущих первоклассников (социально-коммуникативной, информационной …) .</a:t>
            </a:r>
          </a:p>
          <a:p>
            <a:pPr lvl="0"/>
            <a:r>
              <a:rPr lang="ru-RU" dirty="0" smtClean="0"/>
              <a:t>Формирование личностной готовности детей к школе, «внутренняя позицию школьника». </a:t>
            </a:r>
          </a:p>
          <a:p>
            <a:pPr lvl="0"/>
            <a:r>
              <a:rPr lang="ru-RU" dirty="0" smtClean="0"/>
              <a:t>Профилактика тревожности и страха перед школой.</a:t>
            </a:r>
          </a:p>
          <a:p>
            <a:pPr lvl="0"/>
            <a:r>
              <a:rPr lang="ru-RU" dirty="0" smtClean="0"/>
              <a:t>Педагогическое просвещение родителей будущих первоклассников по вопросам готовности детей к школьному обучению;</a:t>
            </a:r>
          </a:p>
          <a:p>
            <a:pPr lvl="0"/>
            <a:r>
              <a:rPr lang="ru-RU" dirty="0" smtClean="0"/>
              <a:t>Знакомство родителей с основами психологии ребенка старшего дошкольного возраста и с методами и приемами позитивного настроя детей на «школьную позицию».</a:t>
            </a:r>
          </a:p>
          <a:p>
            <a:pPr lvl="0"/>
            <a:r>
              <a:rPr lang="ru-RU" dirty="0" smtClean="0"/>
              <a:t>Создание предметно-развивающей среды для гармоничного развития воспитанников и  ознакомления со школой.</a:t>
            </a:r>
          </a:p>
        </p:txBody>
      </p:sp>
      <p:pic>
        <p:nvPicPr>
          <p:cNvPr id="3074" name="Picture 2" descr="G:\картинки\первоклассники 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142852"/>
            <a:ext cx="161925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Принципы реализации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214422"/>
            <a:ext cx="7467600" cy="48737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Целенаправленность процесса воспитания положительного отношения к школе на основе возрастных особенностей детей;</a:t>
            </a:r>
          </a:p>
          <a:p>
            <a:pPr lvl="0"/>
            <a:r>
              <a:rPr lang="ru-RU" dirty="0" smtClean="0"/>
              <a:t>Научно-обоснованное сочетание разных видов деятельности;</a:t>
            </a:r>
          </a:p>
          <a:p>
            <a:pPr lvl="0"/>
            <a:r>
              <a:rPr lang="ru-RU" dirty="0" smtClean="0"/>
              <a:t>Единство содержания форм и методов работы ;</a:t>
            </a:r>
          </a:p>
          <a:p>
            <a:pPr lvl="0"/>
            <a:r>
              <a:rPr lang="ru-RU" dirty="0" smtClean="0"/>
              <a:t>Личностно-ориентированный подход в процессе воспитания положительного отношения к школе детей дошкольников;</a:t>
            </a:r>
          </a:p>
          <a:p>
            <a:pPr lvl="0"/>
            <a:r>
              <a:rPr lang="ru-RU" dirty="0" smtClean="0"/>
              <a:t>Принцип сотворчества детей, педагогов и родителей в совместном процессе «дети – родители – сотрудники»;</a:t>
            </a:r>
          </a:p>
          <a:p>
            <a:pPr lvl="0"/>
            <a:r>
              <a:rPr lang="ru-RU" dirty="0" smtClean="0"/>
              <a:t>Принцип доступности;</a:t>
            </a:r>
          </a:p>
          <a:p>
            <a:pPr lvl="0"/>
            <a:r>
              <a:rPr lang="ru-RU" dirty="0" smtClean="0"/>
              <a:t>Принцип системности и последовательности.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Ожидаемый результат: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ru-RU" dirty="0" smtClean="0"/>
              <a:t>1.Сформирована «внутренняя позиция школьника» у детей подготовительной к школе группы:</a:t>
            </a:r>
          </a:p>
          <a:p>
            <a:pPr marL="457200" indent="-457200"/>
            <a:r>
              <a:rPr lang="ru-RU" dirty="0" smtClean="0"/>
              <a:t>интегративное качество «любознательный, активный;</a:t>
            </a:r>
          </a:p>
          <a:p>
            <a:pPr marL="457200" indent="-457200"/>
            <a:r>
              <a:rPr lang="ru-RU" dirty="0" smtClean="0"/>
              <a:t>интегративное качество «Эмоционально отзывчивый»;</a:t>
            </a:r>
          </a:p>
          <a:p>
            <a:pPr marL="457200" indent="-457200"/>
            <a:r>
              <a:rPr lang="ru-RU" dirty="0" smtClean="0"/>
              <a:t>интегративное качество «Овладевший средствами общения и способами взаимодействия со взрослыми и сверстниками»;</a:t>
            </a:r>
          </a:p>
          <a:p>
            <a:r>
              <a:rPr lang="ru-RU" dirty="0" smtClean="0"/>
              <a:t>- интегративное качество «Способный управлять своим поведением и планировать свои действия на основе первичных ценностных представлений, соблюдающий  элементарные общепринятые нормы и правила поведения »</a:t>
            </a:r>
            <a:endParaRPr lang="ru-RU" dirty="0"/>
          </a:p>
        </p:txBody>
      </p:sp>
      <p:pic>
        <p:nvPicPr>
          <p:cNvPr id="2050" name="Picture 2" descr="G:\картинки\девочка читает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142852"/>
            <a:ext cx="204787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- интегративное качество  «Способный решать интеллектуальные и личностные задачи (проблемы), адекватные возрасту»:</a:t>
            </a:r>
          </a:p>
          <a:p>
            <a:r>
              <a:rPr lang="ru-RU" dirty="0" smtClean="0"/>
              <a:t>- интегративное качество «Овладевший универсальными предпосылками учебной деятельности»</a:t>
            </a:r>
          </a:p>
          <a:p>
            <a:pPr>
              <a:buNone/>
            </a:pPr>
            <a:r>
              <a:rPr lang="ru-RU" dirty="0" smtClean="0"/>
              <a:t>2.Накоплен большой багаж знаний о школе;</a:t>
            </a:r>
          </a:p>
          <a:p>
            <a:pPr>
              <a:buNone/>
            </a:pPr>
            <a:r>
              <a:rPr lang="ru-RU" dirty="0" smtClean="0"/>
              <a:t>3.Снижена тревожность и у детей и  родителей;</a:t>
            </a:r>
          </a:p>
          <a:p>
            <a:pPr>
              <a:buNone/>
            </a:pPr>
            <a:r>
              <a:rPr lang="ru-RU" dirty="0" smtClean="0"/>
              <a:t>4.Изменена  мотивация детей к школьному обучению;</a:t>
            </a:r>
          </a:p>
          <a:p>
            <a:pPr>
              <a:buNone/>
            </a:pPr>
            <a:r>
              <a:rPr lang="ru-RU" dirty="0" smtClean="0"/>
              <a:t>5.Повышена  компетенция родителей по вопросам подготовки детей к школе; ознакомлены  с основами психологии ребенка старшего дошкольного возраста и с методами и приемами позитивного настроя детей на «школьную позицию».</a:t>
            </a:r>
          </a:p>
          <a:p>
            <a:pPr>
              <a:buNone/>
            </a:pPr>
            <a:r>
              <a:rPr lang="ru-RU" dirty="0" smtClean="0"/>
              <a:t>6.Обогащена предметно-развивающая среда для гармоничного развития воспитанников и  ознакомления со школой .</a:t>
            </a:r>
          </a:p>
          <a:p>
            <a:pPr>
              <a:buNone/>
            </a:pPr>
            <a:r>
              <a:rPr lang="ru-RU" dirty="0" smtClean="0"/>
              <a:t>7.Подобран,систематизирован и оформлен материал по теме «Будущий первоклассник».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348</TotalTime>
  <Words>833</Words>
  <PresentationFormat>Экран (4:3)</PresentationFormat>
  <Paragraphs>96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Проект  «Будущий первоклассник». </vt:lpstr>
      <vt:lpstr>                  О проекте:</vt:lpstr>
      <vt:lpstr> </vt:lpstr>
      <vt:lpstr>Актуальность проекта. </vt:lpstr>
      <vt:lpstr>Цель проекта. </vt:lpstr>
      <vt:lpstr>     Задачи проекта </vt:lpstr>
      <vt:lpstr>Принципы реализации проекта </vt:lpstr>
      <vt:lpstr>Ожидаемый результат:</vt:lpstr>
      <vt:lpstr>Слайд 9</vt:lpstr>
      <vt:lpstr>Этап подготовительный- диагностический .</vt:lpstr>
      <vt:lpstr>Основной этап- формирующий.</vt:lpstr>
      <vt:lpstr>Слайд 12</vt:lpstr>
      <vt:lpstr>Итоговый – заключительный.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«Будущий первоклассник». </dc:title>
  <dc:creator>Парадиз</dc:creator>
  <cp:lastModifiedBy>Пользователь Windows</cp:lastModifiedBy>
  <cp:revision>36</cp:revision>
  <dcterms:created xsi:type="dcterms:W3CDTF">2014-04-02T19:17:07Z</dcterms:created>
  <dcterms:modified xsi:type="dcterms:W3CDTF">2014-12-05T15:10:04Z</dcterms:modified>
</cp:coreProperties>
</file>