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9" r:id="rId4"/>
    <p:sldId id="264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9" r:id="rId13"/>
    <p:sldId id="271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9D9D"/>
    <a:srgbClr val="F9D8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60"/>
  </p:normalViewPr>
  <p:slideViewPr>
    <p:cSldViewPr>
      <p:cViewPr varScale="1">
        <p:scale>
          <a:sx n="74" d="100"/>
          <a:sy n="74" d="100"/>
        </p:scale>
        <p:origin x="-3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4C0B0B3-B64C-466A-A92B-C4629F195540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BB01C22-3BF4-45B4-ABFD-901A2CBC81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B0B3-B64C-466A-A92B-C4629F195540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01C22-3BF4-45B4-ABFD-901A2CBC81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B0B3-B64C-466A-A92B-C4629F195540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01C22-3BF4-45B4-ABFD-901A2CBC81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4C0B0B3-B64C-466A-A92B-C4629F195540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BB01C22-3BF4-45B4-ABFD-901A2CBC811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4C0B0B3-B64C-466A-A92B-C4629F195540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BB01C22-3BF4-45B4-ABFD-901A2CBC81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B0B3-B64C-466A-A92B-C4629F195540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01C22-3BF4-45B4-ABFD-901A2CBC811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B0B3-B64C-466A-A92B-C4629F195540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01C22-3BF4-45B4-ABFD-901A2CBC811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4C0B0B3-B64C-466A-A92B-C4629F195540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BB01C22-3BF4-45B4-ABFD-901A2CBC811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B0B3-B64C-466A-A92B-C4629F195540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01C22-3BF4-45B4-ABFD-901A2CBC81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4C0B0B3-B64C-466A-A92B-C4629F195540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BB01C22-3BF4-45B4-ABFD-901A2CBC811B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4C0B0B3-B64C-466A-A92B-C4629F195540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BB01C22-3BF4-45B4-ABFD-901A2CBC811B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4C0B0B3-B64C-466A-A92B-C4629F195540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BB01C22-3BF4-45B4-ABFD-901A2CBC811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836712"/>
            <a:ext cx="6264696" cy="216024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Book Antiqua" pitchFamily="18" charset="0"/>
                <a:cs typeface="Estrangelo Edessa" pitchFamily="66" charset="0"/>
              </a:rPr>
              <a:t>Творческий проект</a:t>
            </a:r>
            <a:br>
              <a:rPr lang="ru-RU" b="1" i="1" dirty="0" smtClean="0">
                <a:solidFill>
                  <a:schemeClr val="tx1"/>
                </a:solidFill>
                <a:latin typeface="Book Antiqua" pitchFamily="18" charset="0"/>
                <a:cs typeface="Estrangelo Edessa" pitchFamily="66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Book Antiqua" pitchFamily="18" charset="0"/>
                <a:cs typeface="Estrangelo Edessa" pitchFamily="66" charset="0"/>
              </a:rPr>
              <a:t>вязание на спицах</a:t>
            </a:r>
            <a:endParaRPr lang="ru-RU" b="1" i="1" dirty="0">
              <a:solidFill>
                <a:schemeClr val="tx1"/>
              </a:solidFill>
              <a:latin typeface="Book Antiqua" pitchFamily="18" charset="0"/>
              <a:cs typeface="Estrangelo Edess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4653136"/>
            <a:ext cx="3272408" cy="1656184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ученица 9 «а» класса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Глухих Татьяна Владимировна.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Михайлова Екатерина Александровна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052736"/>
            <a:ext cx="3600400" cy="508198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Правила организации рабочего места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2000" dirty="0" smtClean="0"/>
              <a:t>На рабочем месте должен быть порядок 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Рабочее место для вязания необходимо оборудовать у окна или в другом месте светлой части комнаты.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Рабочий стул должен быть удобным, соответствовать росту. Особенно это важно для детей и подростков, чтобы работа над изделием не утомляла , сидеть надо удобно и ровно.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Корпус держать прямо, слегка наклонив голову к работе.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Ноги не должны висеть, необходимо поставить на что-то твердое.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Перед началом и после окончания работы следует мыть руки, чтобы нить и вязаное полотно всегда оставались чистыми, а на руках не оставалось мелких частиц пряжи.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406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техники безопасности при работе  со спицами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4834880" cy="49171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sz="2000" dirty="0" smtClean="0"/>
              <a:t>Вязание должно приносить только пользу, поэтому важно    помнить: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/>
              <a:t> </a:t>
            </a:r>
            <a:r>
              <a:rPr lang="ru-RU" sz="2000" dirty="0" smtClean="0"/>
              <a:t>Не вяжите несколько часов  подряд. Старайтесь работать не более 2 часов с перерывами.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Спицы должны быть хорошо отшлифованы и храниться в специальных пеналах.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Нельзя делать во время работы резких движений рукой со спицей-можно поранить рядом сидящего человека.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Влажно-тепловую обработку изделий проводить на гладильной доске или на специально оборудованном столе исправным утюгом.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Не вяжите лежа-это вредно для зрения.</a:t>
            </a:r>
            <a:endParaRPr lang="ru-RU" sz="2000" dirty="0"/>
          </a:p>
        </p:txBody>
      </p:sp>
      <p:pic>
        <p:nvPicPr>
          <p:cNvPr id="2050" name="Picture 2" descr="c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916832"/>
            <a:ext cx="2628900" cy="260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6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pPr marL="571500" indent="-571500" algn="ctr">
              <a:buFont typeface="+mj-lt"/>
              <a:buAutoNum type="romanUcPeriod" startAt="3"/>
            </a:pPr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5421216"/>
          </a:xfrm>
        </p:spPr>
        <p:txBody>
          <a:bodyPr/>
          <a:lstStyle/>
          <a:p>
            <a:r>
              <a:rPr lang="ru-RU" dirty="0" smtClean="0"/>
              <a:t>Расчет себестоимости изделия.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756878"/>
              </p:ext>
            </p:extLst>
          </p:nvPr>
        </p:nvGraphicFramePr>
        <p:xfrm>
          <a:off x="1043608" y="1628801"/>
          <a:ext cx="5616624" cy="4324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249"/>
                <a:gridCol w="1439387"/>
                <a:gridCol w="1072274"/>
                <a:gridCol w="1133003"/>
                <a:gridCol w="1660711"/>
              </a:tblGrid>
              <a:tr h="551826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материал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</a:t>
                      </a:r>
                    </a:p>
                    <a:p>
                      <a:r>
                        <a:rPr lang="ru-RU" dirty="0" smtClean="0"/>
                        <a:t>(руб.)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Затраты</a:t>
                      </a:r>
                      <a:r>
                        <a:rPr lang="ru-RU" baseline="0" dirty="0" smtClean="0"/>
                        <a:t> на материал</a:t>
                      </a:r>
                      <a:endParaRPr lang="ru-RU" dirty="0"/>
                    </a:p>
                  </a:txBody>
                  <a:tcPr/>
                </a:tc>
              </a:tr>
              <a:tr h="915131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Пряжа для вязания</a:t>
                      </a:r>
                      <a:r>
                        <a:rPr lang="ru-RU" baseline="0" dirty="0" smtClean="0"/>
                        <a:t> (голубые, зеленые, фиолетовые, розовые)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</a:t>
                      </a:r>
                      <a:r>
                        <a:rPr lang="ru-RU" baseline="0" dirty="0" smtClean="0"/>
                        <a:t> моток </a:t>
                      </a:r>
                    </a:p>
                    <a:p>
                      <a:r>
                        <a:rPr lang="ru-RU" baseline="0" dirty="0" smtClean="0"/>
                        <a:t>   </a:t>
                      </a:r>
                    </a:p>
                    <a:p>
                      <a:r>
                        <a:rPr lang="ru-RU" baseline="0" dirty="0" smtClean="0"/>
                        <a:t>   70 руб.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4 </a:t>
                      </a:r>
                    </a:p>
                    <a:p>
                      <a:r>
                        <a:rPr lang="ru-RU" dirty="0" smtClean="0"/>
                        <a:t>Штуки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    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     280 руб.</a:t>
                      </a:r>
                      <a:endParaRPr lang="ru-RU" dirty="0"/>
                    </a:p>
                  </a:txBody>
                  <a:tcPr/>
                </a:tc>
              </a:tr>
              <a:tr h="870606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Спицы</a:t>
                      </a:r>
                      <a:r>
                        <a:rPr lang="ru-RU" baseline="0" dirty="0" smtClean="0"/>
                        <a:t> (есть, покупать не надо)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87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Итого:</a:t>
                      </a:r>
                    </a:p>
                    <a:p>
                      <a:r>
                        <a:rPr lang="ru-RU" dirty="0" smtClean="0"/>
                        <a:t>280 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655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000" dirty="0" smtClean="0"/>
              <a:t>Изделие имеет низкую себестоимость  и стоит меньше чем в магазине в 2.5 раза. В себестоимость не входит стоимость  работы, так как  оно изготовлено самостоятельно, поэтому проектная работа экономически выгодна. Такого шарфа я ни у кого не увижу в готовом виде, оно связано красиво и качественно.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14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Я связала 4   разноцвет </a:t>
            </a:r>
            <a:r>
              <a:rPr lang="ru-RU" sz="2000" dirty="0" err="1" smtClean="0"/>
              <a:t>ных</a:t>
            </a:r>
            <a:r>
              <a:rPr lang="ru-RU" sz="2000" dirty="0" smtClean="0"/>
              <a:t> жгута, а потом собрала их при помощи китайского узла «Лот ос»</a:t>
            </a:r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323528" y="188640"/>
            <a:ext cx="5638800" cy="63836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20121215_0922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5832648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923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pPr algn="ctr"/>
            <a:r>
              <a:rPr lang="ru-RU" dirty="0" smtClean="0"/>
              <a:t>Рекламный проект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sz="2000" dirty="0" smtClean="0"/>
              <a:t>Вязание- это мое любимое занятие, прежде всего для души. Ведь как приятно что-то сделать своими руками, например, связать шарф. А какой это будет замечательный подарок! При соблюдении всех требований  предъявляемых к качеству готовых  изделий, продумав ассортимент пряжи</a:t>
            </a:r>
            <a:r>
              <a:rPr lang="ru-RU" sz="2000" dirty="0"/>
              <a:t> </a:t>
            </a:r>
            <a:r>
              <a:rPr lang="ru-RU" sz="2000" dirty="0" smtClean="0"/>
              <a:t> можно  получить конкурентно способное  изделие и организовать собственные производство комплектов, которое, несомненно, будет приносить доход, так как изделия ручной работы очень высоко ценятся.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789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pPr algn="ctr"/>
            <a:r>
              <a:rPr lang="ru-RU" dirty="0" smtClean="0"/>
              <a:t>самооценка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sz="2000" dirty="0" smtClean="0"/>
              <a:t>Данная  работа дает возможность выразить себя, проявить творческую фантазию.    В процессе  выполнения  работы  я старалась  выполнить изделие аккуратно и качественно.  Я  получила эксклюзивный шарф. Мне было важно, чтобы мою работу оценили мои родители и подруга. Считаю, что я со своей работой  справилась и моя проектная работа заслуживает оценки « 5» баллов.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8107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467600" cy="792088"/>
          </a:xfrm>
        </p:spPr>
        <p:txBody>
          <a:bodyPr/>
          <a:lstStyle/>
          <a:p>
            <a:pPr algn="ctr"/>
            <a:r>
              <a:rPr lang="ru-RU" dirty="0" smtClean="0"/>
              <a:t>Содержание.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ClrTx/>
              <a:buFont typeface="+mj-lt"/>
              <a:buAutoNum type="romanUcPeriod"/>
            </a:pPr>
            <a:r>
              <a:rPr lang="ru-RU" sz="2800" i="1" dirty="0" smtClean="0"/>
              <a:t>Введение.</a:t>
            </a:r>
          </a:p>
          <a:p>
            <a:pPr marL="514350" indent="-514350">
              <a:buClrTx/>
              <a:buFont typeface="Wingdings" pitchFamily="2" charset="2"/>
              <a:buChar char="Ø"/>
            </a:pPr>
            <a:r>
              <a:rPr lang="ru-RU" sz="2800" i="1" dirty="0" smtClean="0"/>
              <a:t>Выбор и обоснование проблемы.</a:t>
            </a:r>
          </a:p>
          <a:p>
            <a:pPr marL="571500" indent="-571500">
              <a:buClrTx/>
              <a:buFont typeface="+mj-lt"/>
              <a:buAutoNum type="romanUcPeriod" startAt="2"/>
            </a:pPr>
            <a:r>
              <a:rPr lang="ru-RU" sz="2800" i="1" dirty="0" smtClean="0"/>
              <a:t> Основная часть.</a:t>
            </a:r>
          </a:p>
          <a:p>
            <a:pPr marL="571500" indent="-571500">
              <a:buClrTx/>
              <a:buFont typeface="Wingdings" pitchFamily="2" charset="2"/>
              <a:buChar char="Ø"/>
            </a:pPr>
            <a:r>
              <a:rPr lang="ru-RU" sz="2800" i="1" dirty="0" smtClean="0"/>
              <a:t> немного из истории</a:t>
            </a:r>
          </a:p>
          <a:p>
            <a:pPr marL="571500" indent="-571500">
              <a:buClrTx/>
              <a:buFont typeface="Wingdings" pitchFamily="2" charset="2"/>
              <a:buChar char="Ø"/>
            </a:pPr>
            <a:r>
              <a:rPr lang="ru-RU" sz="2800" i="1" dirty="0" smtClean="0"/>
              <a:t>Требование к изделию</a:t>
            </a:r>
          </a:p>
          <a:p>
            <a:pPr marL="571500" indent="-571500">
              <a:buClrTx/>
              <a:buFont typeface="Wingdings" pitchFamily="2" charset="2"/>
              <a:buChar char="Ø"/>
            </a:pPr>
            <a:r>
              <a:rPr lang="ru-RU" sz="2800" i="1" dirty="0" smtClean="0"/>
              <a:t>Правила организации рабочего места</a:t>
            </a:r>
          </a:p>
          <a:p>
            <a:pPr marL="571500" indent="-571500">
              <a:buClrTx/>
              <a:buFont typeface="Wingdings" pitchFamily="2" charset="2"/>
              <a:buChar char="Ø"/>
            </a:pPr>
            <a:r>
              <a:rPr lang="ru-RU" sz="2800" i="1" dirty="0" smtClean="0"/>
              <a:t>Правила техники безопасности при работе со спицами.</a:t>
            </a:r>
          </a:p>
          <a:p>
            <a:pPr marL="571500" indent="-571500">
              <a:buClrTx/>
              <a:buFont typeface="+mj-lt"/>
              <a:buAutoNum type="romanUcPeriod" startAt="3"/>
            </a:pPr>
            <a:r>
              <a:rPr lang="ru-RU" sz="2800" i="1" dirty="0" smtClean="0"/>
              <a:t>Заключение.</a:t>
            </a:r>
          </a:p>
          <a:p>
            <a:pPr marL="571500" indent="-571500">
              <a:buClrTx/>
              <a:buFont typeface="Wingdings" pitchFamily="2" charset="2"/>
              <a:buChar char="Ø"/>
            </a:pPr>
            <a:r>
              <a:rPr lang="ru-RU" sz="2800" i="1" dirty="0" smtClean="0"/>
              <a:t>Расчет себестоимости изделия</a:t>
            </a:r>
          </a:p>
          <a:p>
            <a:pPr marL="571500" indent="-571500">
              <a:buClrTx/>
              <a:buFont typeface="Wingdings" pitchFamily="2" charset="2"/>
              <a:buChar char="Ø"/>
            </a:pPr>
            <a:r>
              <a:rPr lang="ru-RU" sz="2800" i="1" dirty="0" smtClean="0"/>
              <a:t>Реклама</a:t>
            </a:r>
          </a:p>
          <a:p>
            <a:pPr marL="571500" indent="-571500">
              <a:buClrTx/>
              <a:buFont typeface="Wingdings" pitchFamily="2" charset="2"/>
              <a:buChar char="Ø"/>
            </a:pPr>
            <a:r>
              <a:rPr lang="ru-RU" sz="2800" i="1" dirty="0" smtClean="0"/>
              <a:t>Самооценка.</a:t>
            </a:r>
          </a:p>
          <a:p>
            <a:pPr marL="514350" indent="-514350">
              <a:buClrTx/>
              <a:buFont typeface="+mj-lt"/>
              <a:buAutoNum type="romanUcPeriod" startAt="2"/>
            </a:pPr>
            <a:endParaRPr lang="ru-RU" sz="2800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txBody>
          <a:bodyPr>
            <a:normAutofit fontScale="90000"/>
          </a:bodyPr>
          <a:lstStyle/>
          <a:p>
            <a:pPr marL="571500" indent="-571500" algn="ctr">
              <a:buFont typeface="+mj-lt"/>
              <a:buAutoNum type="romanUcPeriod"/>
            </a:pPr>
            <a:r>
              <a:rPr lang="ru-RU" dirty="0" smtClean="0"/>
              <a:t>Введение.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7467600" cy="4441704"/>
          </a:xfrm>
        </p:spPr>
        <p:txBody>
          <a:bodyPr/>
          <a:lstStyle/>
          <a:p>
            <a:r>
              <a:rPr lang="ru-RU" dirty="0" smtClean="0"/>
              <a:t>Выбор и обоснование проблемы.</a:t>
            </a:r>
          </a:p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sz="2000" dirty="0" smtClean="0"/>
              <a:t>Я считаю, что тема моего проекта актуальна, так как мы любим   вязаную одежу, а особенно, если эта вещь связана своими руками. Тем более вязание, как  справедливо утверждают врачи, отгоняет мрачные мысли, успокаивает, улучшает настроение .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Целью работы является :доказать, что можно изготовить красивый шарф своими руками, который соответствует моему замыслу, формировать навыки творческой деятельности, развивать эстетический вкус.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Один из вариантов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196752"/>
            <a:ext cx="4032448" cy="5349081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pPr marL="571500" indent="-571500" algn="ctr">
              <a:buFont typeface="+mj-lt"/>
              <a:buAutoNum type="romanUcPeriod" startAt="2"/>
            </a:pPr>
            <a:r>
              <a:rPr lang="ru-RU" dirty="0" smtClean="0"/>
              <a:t>Основная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340768"/>
            <a:ext cx="7467600" cy="4657728"/>
          </a:xfrm>
        </p:spPr>
        <p:txBody>
          <a:bodyPr/>
          <a:lstStyle/>
          <a:p>
            <a:r>
              <a:rPr lang="ru-RU" dirty="0" smtClean="0"/>
              <a:t>Немного из истории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sz="2000" dirty="0" smtClean="0"/>
              <a:t>Ручное вязание – древнее, но не стареющее рукоделие. Оно является подлинно массовым искусством, собравшими по крупицам  опыт художественного творчества всех эпох и народов. Вязание как и любой другой вид прикладного искусства, постоянно развивается и совершенствуется .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Самыми  искусными вязальщиками в древности считались арабы. Сложные многоцветные узоры они придумывали  уже  2 тысячи лет назад. Работали в основном спицами: деревянными, костяными, металлическими. Вязали чулки, носки, перчатки. Постепенное вязание стало известно всей Европе. Начали появляться  цеха по изготовлению шелковых чулок. 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23528" y="-3339752"/>
            <a:ext cx="7467600" cy="504056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47525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sz="2000" dirty="0" smtClean="0"/>
              <a:t>В 1589 году в ручном вязании  произошел переворот :   английский священник Вильям Ли придумал ручной вязальный станок с крючковыми иглами, который позволил увеличить скорость вязания по сравнению с ручным в 10 раз. Принцип работы станка и его важнейший элемент- игла с крючком на конце.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В России с давних времен крестьянки вязали чулки, носки, и варежки из овечьей шерсти. Обычно они были одноцветными, но в некоторых губерниях, а также в Рязанской, Тульской губернии праздничные изделия  украшались нарядными орнаментами. В сочетании оригинальных узоров, применяемых в связанных изделиях , появилась богатая творческая фантазия русского народа. Современно уникальным является ручное узорчатое вязание в знаменитом  промысле оренбургских пуховых платков. Искусство вязания оренбургских пуховых платков передается из поколения в поколение 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467544"/>
            <a:ext cx="7467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7467600" cy="47011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000" dirty="0" smtClean="0"/>
              <a:t>Многие увлекаются ручным вязанием, позволяющим иметь  абсолютно индивидуальные вещи. К тому же вязание-прекрасный отдых за работай. 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Вязание безусловно, один из самых древних и полезных видов рукоделия. Как и любой другой вид прикладного искусства, вязание постоянно развивается и видоизменяется. Чтобы он совсем не исчез, нужно им заинтересовать молодежь, а она передаст свои знания  следующему поколению. Таким образом, мы сможем сохранить и приумножить красоту этого древнего вида декоративно-прикладного искусства.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pPr algn="ctr"/>
            <a:r>
              <a:rPr lang="ru-RU" dirty="0" smtClean="0"/>
              <a:t>Один из вариантов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196752"/>
            <a:ext cx="4248472" cy="52770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Требование к изделию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/>
              <a:t>Вещь должна  быть красивой и отвечать современной моде.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Возникающие дефекты должны быть устранены в процессе работы над вещью.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Изделие должно иметь низкую себестоимость, быть качественным  и  стоить по возможности меньше.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Аспект">
      <a:dk1>
        <a:sysClr val="windowText" lastClr="000000"/>
      </a:dk1>
      <a:lt1>
        <a:sysClr val="window" lastClr="ECE9D8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542</TotalTime>
  <Words>949</Words>
  <Application>Microsoft Office PowerPoint</Application>
  <PresentationFormat>Экран (4:3)</PresentationFormat>
  <Paragraphs>77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Творческий проект вязание на спицах</vt:lpstr>
      <vt:lpstr>Содержание.</vt:lpstr>
      <vt:lpstr>Введение.</vt:lpstr>
      <vt:lpstr>Один из вариантов</vt:lpstr>
      <vt:lpstr>Основная часть</vt:lpstr>
      <vt:lpstr>Презентация PowerPoint</vt:lpstr>
      <vt:lpstr>Презентация PowerPoint</vt:lpstr>
      <vt:lpstr>Один из вариантов</vt:lpstr>
      <vt:lpstr>Требование к изделию</vt:lpstr>
      <vt:lpstr>Презентация PowerPoint</vt:lpstr>
      <vt:lpstr>Правила организации рабочего места </vt:lpstr>
      <vt:lpstr>Правила техники безопасности при работе  со спицами</vt:lpstr>
      <vt:lpstr>Заключение</vt:lpstr>
      <vt:lpstr>Презентация PowerPoint</vt:lpstr>
      <vt:lpstr>Презентация PowerPoint</vt:lpstr>
      <vt:lpstr>Рекламный проект</vt:lpstr>
      <vt:lpstr>самооценка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вязание на спицах</dc:title>
  <dc:creator>Home</dc:creator>
  <cp:lastModifiedBy>Loner-XP</cp:lastModifiedBy>
  <cp:revision>40</cp:revision>
  <dcterms:created xsi:type="dcterms:W3CDTF">2012-12-11T08:46:33Z</dcterms:created>
  <dcterms:modified xsi:type="dcterms:W3CDTF">2012-12-14T23:39:55Z</dcterms:modified>
</cp:coreProperties>
</file>