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rawings/drawing2.xml" ContentType="application/vnd.openxmlformats-officedocument.drawingml.chartshape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charts/chart17.xml" ContentType="application/vnd.openxmlformats-officedocument.drawingml.char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Default Extension="emf" ContentType="image/x-emf"/>
  <Override PartName="/ppt/charts/chart16.xml" ContentType="application/vnd.openxmlformats-officedocument.drawingml.char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56" r:id="rId2"/>
    <p:sldId id="267" r:id="rId3"/>
    <p:sldId id="274" r:id="rId4"/>
    <p:sldId id="270" r:id="rId5"/>
    <p:sldId id="276" r:id="rId6"/>
    <p:sldId id="269" r:id="rId7"/>
    <p:sldId id="275" r:id="rId8"/>
    <p:sldId id="272" r:id="rId9"/>
    <p:sldId id="257" r:id="rId10"/>
    <p:sldId id="264" r:id="rId11"/>
    <p:sldId id="277" r:id="rId12"/>
    <p:sldId id="260" r:id="rId13"/>
    <p:sldId id="261" r:id="rId14"/>
    <p:sldId id="265" r:id="rId15"/>
    <p:sldId id="266" r:id="rId16"/>
    <p:sldId id="278" r:id="rId17"/>
    <p:sldId id="262" r:id="rId18"/>
    <p:sldId id="263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4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5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6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7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мотивация </c:v>
                </c:pt>
              </c:strCache>
            </c:strRef>
          </c:tx>
          <c:dLbls>
            <c:showVal val="1"/>
            <c:showLeaderLines val="1"/>
          </c:dLbls>
          <c:cat>
            <c:strRef>
              <c:f>Лист1!$A$2:$A$6</c:f>
              <c:strCache>
                <c:ptCount val="5"/>
                <c:pt idx="0">
                  <c:v>очень высокий</c:v>
                </c:pt>
                <c:pt idx="1">
                  <c:v>высокий</c:v>
                </c:pt>
                <c:pt idx="2">
                  <c:v>нормальный</c:v>
                </c:pt>
                <c:pt idx="3">
                  <c:v>сниженный</c:v>
                </c:pt>
                <c:pt idx="4">
                  <c:v>низкий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40</c:v>
                </c:pt>
                <c:pt idx="3">
                  <c:v>40</c:v>
                </c:pt>
                <c:pt idx="4">
                  <c:v>20</c:v>
                </c:pt>
              </c:numCache>
            </c:numRef>
          </c:val>
        </c:ser>
      </c:pie3D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8 класс</c:v>
                </c:pt>
              </c:strCache>
            </c:strRef>
          </c:tx>
          <c:dLbls>
            <c:showVal val="1"/>
          </c:dLbls>
          <c:cat>
            <c:strRef>
              <c:f>Лист1!$A$2:$A$4</c:f>
              <c:strCache>
                <c:ptCount val="3"/>
                <c:pt idx="0">
                  <c:v>преобладание внешних мотивов</c:v>
                </c:pt>
                <c:pt idx="1">
                  <c:v>стремление к успеху</c:v>
                </c:pt>
                <c:pt idx="2">
                  <c:v>отсутствие поведенческой активности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100</c:v>
                </c:pt>
                <c:pt idx="1">
                  <c:v>40</c:v>
                </c:pt>
                <c:pt idx="2">
                  <c:v>100</c:v>
                </c:pt>
              </c:numCache>
            </c:numRef>
          </c:val>
        </c:ser>
        <c:axId val="57802112"/>
        <c:axId val="57929728"/>
      </c:barChart>
      <c:catAx>
        <c:axId val="57802112"/>
        <c:scaling>
          <c:orientation val="minMax"/>
        </c:scaling>
        <c:axPos val="b"/>
        <c:tickLblPos val="nextTo"/>
        <c:crossAx val="57929728"/>
        <c:auto val="1"/>
        <c:lblAlgn val="ctr"/>
        <c:lblOffset val="100"/>
      </c:catAx>
      <c:valAx>
        <c:axId val="57929728"/>
        <c:scaling>
          <c:orientation val="minMax"/>
        </c:scaling>
        <c:axPos val="l"/>
        <c:majorGridlines/>
        <c:numFmt formatCode="General" sourceLinked="1"/>
        <c:tickLblPos val="nextTo"/>
        <c:crossAx val="57802112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русский</c:v>
                </c:pt>
              </c:strCache>
            </c:strRef>
          </c:tx>
          <c:cat>
            <c:strRef>
              <c:f>Лист1!$A$2:$A$6</c:f>
              <c:strCache>
                <c:ptCount val="5"/>
                <c:pt idx="0">
                  <c:v>интересно</c:v>
                </c:pt>
                <c:pt idx="1">
                  <c:v>легко</c:v>
                </c:pt>
                <c:pt idx="2">
                  <c:v>с трудом</c:v>
                </c:pt>
                <c:pt idx="3">
                  <c:v>устаём</c:v>
                </c:pt>
                <c:pt idx="4">
                  <c:v>трудные д/з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80</c:v>
                </c:pt>
                <c:pt idx="1">
                  <c:v>20</c:v>
                </c:pt>
                <c:pt idx="2">
                  <c:v>40</c:v>
                </c:pt>
                <c:pt idx="3">
                  <c:v>20</c:v>
                </c:pt>
                <c:pt idx="4">
                  <c:v>20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литература</c:v>
                </c:pt>
              </c:strCache>
            </c:strRef>
          </c:tx>
          <c:cat>
            <c:strRef>
              <c:f>Лист1!$A$2:$A$6</c:f>
              <c:strCache>
                <c:ptCount val="5"/>
                <c:pt idx="0">
                  <c:v>интересно</c:v>
                </c:pt>
                <c:pt idx="1">
                  <c:v>легко</c:v>
                </c:pt>
                <c:pt idx="2">
                  <c:v>с трудом</c:v>
                </c:pt>
                <c:pt idx="3">
                  <c:v>устаём</c:v>
                </c:pt>
                <c:pt idx="4">
                  <c:v>трудные д/з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60</c:v>
                </c:pt>
                <c:pt idx="1">
                  <c:v>20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математ</c:v>
                </c:pt>
              </c:strCache>
            </c:strRef>
          </c:tx>
          <c:cat>
            <c:strRef>
              <c:f>Лист1!$A$2:$A$6</c:f>
              <c:strCache>
                <c:ptCount val="5"/>
                <c:pt idx="0">
                  <c:v>интересно</c:v>
                </c:pt>
                <c:pt idx="1">
                  <c:v>легко</c:v>
                </c:pt>
                <c:pt idx="2">
                  <c:v>с трудом</c:v>
                </c:pt>
                <c:pt idx="3">
                  <c:v>устаём</c:v>
                </c:pt>
                <c:pt idx="4">
                  <c:v>трудные д/з</c:v>
                </c:pt>
              </c:strCache>
            </c:strRef>
          </c:cat>
          <c:val>
            <c:numRef>
              <c:f>Лист1!$D$2:$D$6</c:f>
              <c:numCache>
                <c:formatCode>General</c:formatCode>
                <c:ptCount val="5"/>
                <c:pt idx="0">
                  <c:v>40</c:v>
                </c:pt>
                <c:pt idx="1">
                  <c:v>20</c:v>
                </c:pt>
                <c:pt idx="2">
                  <c:v>20</c:v>
                </c:pt>
                <c:pt idx="3">
                  <c:v>40</c:v>
                </c:pt>
                <c:pt idx="4">
                  <c:v>60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история</c:v>
                </c:pt>
              </c:strCache>
            </c:strRef>
          </c:tx>
          <c:cat>
            <c:strRef>
              <c:f>Лист1!$A$2:$A$6</c:f>
              <c:strCache>
                <c:ptCount val="5"/>
                <c:pt idx="0">
                  <c:v>интересно</c:v>
                </c:pt>
                <c:pt idx="1">
                  <c:v>легко</c:v>
                </c:pt>
                <c:pt idx="2">
                  <c:v>с трудом</c:v>
                </c:pt>
                <c:pt idx="3">
                  <c:v>устаём</c:v>
                </c:pt>
                <c:pt idx="4">
                  <c:v>трудные д/з</c:v>
                </c:pt>
              </c:strCache>
            </c:strRef>
          </c:cat>
          <c:val>
            <c:numRef>
              <c:f>Лист1!$E$2:$E$6</c:f>
              <c:numCache>
                <c:formatCode>General</c:formatCode>
                <c:ptCount val="5"/>
                <c:pt idx="0">
                  <c:v>40</c:v>
                </c:pt>
                <c:pt idx="1">
                  <c:v>0</c:v>
                </c:pt>
                <c:pt idx="2">
                  <c:v>0</c:v>
                </c:pt>
                <c:pt idx="3">
                  <c:v>20</c:v>
                </c:pt>
                <c:pt idx="4">
                  <c:v>0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геогр</c:v>
                </c:pt>
              </c:strCache>
            </c:strRef>
          </c:tx>
          <c:cat>
            <c:strRef>
              <c:f>Лист1!$A$2:$A$6</c:f>
              <c:strCache>
                <c:ptCount val="5"/>
                <c:pt idx="0">
                  <c:v>интересно</c:v>
                </c:pt>
                <c:pt idx="1">
                  <c:v>легко</c:v>
                </c:pt>
                <c:pt idx="2">
                  <c:v>с трудом</c:v>
                </c:pt>
                <c:pt idx="3">
                  <c:v>устаём</c:v>
                </c:pt>
                <c:pt idx="4">
                  <c:v>трудные д/з</c:v>
                </c:pt>
              </c:strCache>
            </c:strRef>
          </c:cat>
          <c:val>
            <c:numRef>
              <c:f>Лист1!$F$2:$F$6</c:f>
              <c:numCache>
                <c:formatCode>General</c:formatCode>
                <c:ptCount val="5"/>
                <c:pt idx="0">
                  <c:v>20</c:v>
                </c:pt>
                <c:pt idx="1">
                  <c:v>20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англ</c:v>
                </c:pt>
              </c:strCache>
            </c:strRef>
          </c:tx>
          <c:cat>
            <c:strRef>
              <c:f>Лист1!$A$2:$A$6</c:f>
              <c:strCache>
                <c:ptCount val="5"/>
                <c:pt idx="0">
                  <c:v>интересно</c:v>
                </c:pt>
                <c:pt idx="1">
                  <c:v>легко</c:v>
                </c:pt>
                <c:pt idx="2">
                  <c:v>с трудом</c:v>
                </c:pt>
                <c:pt idx="3">
                  <c:v>устаём</c:v>
                </c:pt>
                <c:pt idx="4">
                  <c:v>трудные д/з</c:v>
                </c:pt>
              </c:strCache>
            </c:strRef>
          </c:cat>
          <c:val>
            <c:numRef>
              <c:f>Лист1!$G$2:$G$6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80</c:v>
                </c:pt>
                <c:pt idx="3">
                  <c:v>60</c:v>
                </c:pt>
                <c:pt idx="4">
                  <c:v>60</c:v>
                </c:pt>
              </c:numCache>
            </c:numRef>
          </c:val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музыка</c:v>
                </c:pt>
              </c:strCache>
            </c:strRef>
          </c:tx>
          <c:cat>
            <c:strRef>
              <c:f>Лист1!$A$2:$A$6</c:f>
              <c:strCache>
                <c:ptCount val="5"/>
                <c:pt idx="0">
                  <c:v>интересно</c:v>
                </c:pt>
                <c:pt idx="1">
                  <c:v>легко</c:v>
                </c:pt>
                <c:pt idx="2">
                  <c:v>с трудом</c:v>
                </c:pt>
                <c:pt idx="3">
                  <c:v>устаём</c:v>
                </c:pt>
                <c:pt idx="4">
                  <c:v>трудные д/з</c:v>
                </c:pt>
              </c:strCache>
            </c:strRef>
          </c:cat>
          <c:val>
            <c:numRef>
              <c:f>Лист1!$H$2:$H$6</c:f>
              <c:numCache>
                <c:formatCode>General</c:formatCode>
                <c:ptCount val="5"/>
                <c:pt idx="0">
                  <c:v>20</c:v>
                </c:pt>
                <c:pt idx="1">
                  <c:v>40</c:v>
                </c:pt>
                <c:pt idx="2">
                  <c:v>20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ser>
          <c:idx val="7"/>
          <c:order val="7"/>
          <c:tx>
            <c:strRef>
              <c:f>Лист1!$I$1</c:f>
              <c:strCache>
                <c:ptCount val="1"/>
                <c:pt idx="0">
                  <c:v>изо</c:v>
                </c:pt>
              </c:strCache>
            </c:strRef>
          </c:tx>
          <c:cat>
            <c:strRef>
              <c:f>Лист1!$A$2:$A$6</c:f>
              <c:strCache>
                <c:ptCount val="5"/>
                <c:pt idx="0">
                  <c:v>интересно</c:v>
                </c:pt>
                <c:pt idx="1">
                  <c:v>легко</c:v>
                </c:pt>
                <c:pt idx="2">
                  <c:v>с трудом</c:v>
                </c:pt>
                <c:pt idx="3">
                  <c:v>устаём</c:v>
                </c:pt>
                <c:pt idx="4">
                  <c:v>трудные д/з</c:v>
                </c:pt>
              </c:strCache>
            </c:strRef>
          </c:cat>
          <c:val>
            <c:numRef>
              <c:f>Лист1!$I$2:$I$6</c:f>
              <c:numCache>
                <c:formatCode>General</c:formatCode>
                <c:ptCount val="5"/>
                <c:pt idx="0">
                  <c:v>40</c:v>
                </c:pt>
                <c:pt idx="1">
                  <c:v>40</c:v>
                </c:pt>
                <c:pt idx="2">
                  <c:v>20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ser>
          <c:idx val="8"/>
          <c:order val="8"/>
          <c:tx>
            <c:strRef>
              <c:f>Лист1!$J$1</c:f>
              <c:strCache>
                <c:ptCount val="1"/>
                <c:pt idx="0">
                  <c:v>фк</c:v>
                </c:pt>
              </c:strCache>
            </c:strRef>
          </c:tx>
          <c:cat>
            <c:strRef>
              <c:f>Лист1!$A$2:$A$6</c:f>
              <c:strCache>
                <c:ptCount val="5"/>
                <c:pt idx="0">
                  <c:v>интересно</c:v>
                </c:pt>
                <c:pt idx="1">
                  <c:v>легко</c:v>
                </c:pt>
                <c:pt idx="2">
                  <c:v>с трудом</c:v>
                </c:pt>
                <c:pt idx="3">
                  <c:v>устаём</c:v>
                </c:pt>
                <c:pt idx="4">
                  <c:v>трудные д/з</c:v>
                </c:pt>
              </c:strCache>
            </c:strRef>
          </c:cat>
          <c:val>
            <c:numRef>
              <c:f>Лист1!$J$2:$J$6</c:f>
              <c:numCache>
                <c:formatCode>General</c:formatCode>
                <c:ptCount val="5"/>
                <c:pt idx="0">
                  <c:v>100</c:v>
                </c:pt>
                <c:pt idx="1">
                  <c:v>20</c:v>
                </c:pt>
                <c:pt idx="2">
                  <c:v>0</c:v>
                </c:pt>
                <c:pt idx="3">
                  <c:v>40</c:v>
                </c:pt>
                <c:pt idx="4">
                  <c:v>0</c:v>
                </c:pt>
              </c:numCache>
            </c:numRef>
          </c:val>
        </c:ser>
        <c:ser>
          <c:idx val="9"/>
          <c:order val="9"/>
          <c:tx>
            <c:strRef>
              <c:f>Лист1!$K$1</c:f>
              <c:strCache>
                <c:ptCount val="1"/>
                <c:pt idx="0">
                  <c:v>труд</c:v>
                </c:pt>
              </c:strCache>
            </c:strRef>
          </c:tx>
          <c:cat>
            <c:strRef>
              <c:f>Лист1!$A$2:$A$6</c:f>
              <c:strCache>
                <c:ptCount val="5"/>
                <c:pt idx="0">
                  <c:v>интересно</c:v>
                </c:pt>
                <c:pt idx="1">
                  <c:v>легко</c:v>
                </c:pt>
                <c:pt idx="2">
                  <c:v>с трудом</c:v>
                </c:pt>
                <c:pt idx="3">
                  <c:v>устаём</c:v>
                </c:pt>
                <c:pt idx="4">
                  <c:v>трудные д/з</c:v>
                </c:pt>
              </c:strCache>
            </c:strRef>
          </c:cat>
          <c:val>
            <c:numRef>
              <c:f>Лист1!$K$2:$K$6</c:f>
              <c:numCache>
                <c:formatCode>General</c:formatCode>
                <c:ptCount val="5"/>
                <c:pt idx="0">
                  <c:v>40</c:v>
                </c:pt>
                <c:pt idx="1">
                  <c:v>40</c:v>
                </c:pt>
                <c:pt idx="2">
                  <c:v>40</c:v>
                </c:pt>
                <c:pt idx="3">
                  <c:v>0</c:v>
                </c:pt>
                <c:pt idx="4">
                  <c:v>20</c:v>
                </c:pt>
              </c:numCache>
            </c:numRef>
          </c:val>
        </c:ser>
        <c:axId val="81939840"/>
        <c:axId val="81958016"/>
      </c:barChart>
      <c:catAx>
        <c:axId val="81939840"/>
        <c:scaling>
          <c:orientation val="minMax"/>
        </c:scaling>
        <c:axPos val="b"/>
        <c:tickLblPos val="nextTo"/>
        <c:crossAx val="81958016"/>
        <c:crosses val="autoZero"/>
        <c:auto val="1"/>
        <c:lblAlgn val="ctr"/>
        <c:lblOffset val="100"/>
      </c:catAx>
      <c:valAx>
        <c:axId val="81958016"/>
        <c:scaling>
          <c:orientation val="minMax"/>
        </c:scaling>
        <c:axPos val="l"/>
        <c:majorGridlines/>
        <c:numFmt formatCode="General" sourceLinked="1"/>
        <c:tickLblPos val="nextTo"/>
        <c:crossAx val="81939840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русский</c:v>
                </c:pt>
              </c:strCache>
            </c:strRef>
          </c:tx>
          <c:cat>
            <c:strRef>
              <c:f>Лист1!$A$2:$A$5</c:f>
              <c:strCache>
                <c:ptCount val="3"/>
                <c:pt idx="0">
                  <c:v>комфортно</c:v>
                </c:pt>
                <c:pt idx="1">
                  <c:v>конфликты</c:v>
                </c:pt>
                <c:pt idx="2">
                  <c:v>тревожно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40</c:v>
                </c:pt>
                <c:pt idx="1">
                  <c:v>20</c:v>
                </c:pt>
                <c:pt idx="2">
                  <c:v>20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литер</c:v>
                </c:pt>
              </c:strCache>
            </c:strRef>
          </c:tx>
          <c:cat>
            <c:strRef>
              <c:f>Лист1!$A$2:$A$5</c:f>
              <c:strCache>
                <c:ptCount val="3"/>
                <c:pt idx="0">
                  <c:v>комфортно</c:v>
                </c:pt>
                <c:pt idx="1">
                  <c:v>конфликты</c:v>
                </c:pt>
                <c:pt idx="2">
                  <c:v>тревожно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40</c:v>
                </c:pt>
                <c:pt idx="1">
                  <c:v>20</c:v>
                </c:pt>
                <c:pt idx="2">
                  <c:v>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матем</c:v>
                </c:pt>
              </c:strCache>
            </c:strRef>
          </c:tx>
          <c:cat>
            <c:strRef>
              <c:f>Лист1!$A$2:$A$5</c:f>
              <c:strCache>
                <c:ptCount val="3"/>
                <c:pt idx="0">
                  <c:v>комфортно</c:v>
                </c:pt>
                <c:pt idx="1">
                  <c:v>конфликты</c:v>
                </c:pt>
                <c:pt idx="2">
                  <c:v>тревожно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40</c:v>
                </c:pt>
                <c:pt idx="1">
                  <c:v>40</c:v>
                </c:pt>
                <c:pt idx="2">
                  <c:v>20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история</c:v>
                </c:pt>
              </c:strCache>
            </c:strRef>
          </c:tx>
          <c:cat>
            <c:strRef>
              <c:f>Лист1!$A$2:$A$5</c:f>
              <c:strCache>
                <c:ptCount val="3"/>
                <c:pt idx="0">
                  <c:v>комфортно</c:v>
                </c:pt>
                <c:pt idx="1">
                  <c:v>конфликты</c:v>
                </c:pt>
                <c:pt idx="2">
                  <c:v>тревожно</c:v>
                </c:pt>
              </c:strCache>
            </c:strRef>
          </c:cat>
          <c:val>
            <c:numRef>
              <c:f>Лист1!$E$2:$E$5</c:f>
              <c:numCache>
                <c:formatCode>General</c:formatCode>
                <c:ptCount val="4"/>
                <c:pt idx="0">
                  <c:v>20</c:v>
                </c:pt>
                <c:pt idx="1">
                  <c:v>20</c:v>
                </c:pt>
                <c:pt idx="2">
                  <c:v>0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геогр</c:v>
                </c:pt>
              </c:strCache>
            </c:strRef>
          </c:tx>
          <c:cat>
            <c:strRef>
              <c:f>Лист1!$A$2:$A$5</c:f>
              <c:strCache>
                <c:ptCount val="3"/>
                <c:pt idx="0">
                  <c:v>комфортно</c:v>
                </c:pt>
                <c:pt idx="1">
                  <c:v>конфликты</c:v>
                </c:pt>
                <c:pt idx="2">
                  <c:v>тревожно</c:v>
                </c:pt>
              </c:strCache>
            </c:strRef>
          </c:cat>
          <c:val>
            <c:numRef>
              <c:f>Лист1!$F$2:$F$5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20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англ</c:v>
                </c:pt>
              </c:strCache>
            </c:strRef>
          </c:tx>
          <c:cat>
            <c:strRef>
              <c:f>Лист1!$A$2:$A$5</c:f>
              <c:strCache>
                <c:ptCount val="3"/>
                <c:pt idx="0">
                  <c:v>комфортно</c:v>
                </c:pt>
                <c:pt idx="1">
                  <c:v>конфликты</c:v>
                </c:pt>
                <c:pt idx="2">
                  <c:v>тревожно</c:v>
                </c:pt>
              </c:strCache>
            </c:strRef>
          </c:cat>
          <c:val>
            <c:numRef>
              <c:f>Лист1!$G$2:$G$5</c:f>
              <c:numCache>
                <c:formatCode>General</c:formatCode>
                <c:ptCount val="4"/>
                <c:pt idx="0">
                  <c:v>0</c:v>
                </c:pt>
                <c:pt idx="1">
                  <c:v>20</c:v>
                </c:pt>
                <c:pt idx="2">
                  <c:v>20</c:v>
                </c:pt>
              </c:numCache>
            </c:numRef>
          </c:val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музыка</c:v>
                </c:pt>
              </c:strCache>
            </c:strRef>
          </c:tx>
          <c:cat>
            <c:strRef>
              <c:f>Лист1!$A$2:$A$5</c:f>
              <c:strCache>
                <c:ptCount val="3"/>
                <c:pt idx="0">
                  <c:v>комфортно</c:v>
                </c:pt>
                <c:pt idx="1">
                  <c:v>конфликты</c:v>
                </c:pt>
                <c:pt idx="2">
                  <c:v>тревожно</c:v>
                </c:pt>
              </c:strCache>
            </c:strRef>
          </c:cat>
          <c:val>
            <c:numRef>
              <c:f>Лист1!$H$2:$H$5</c:f>
              <c:numCache>
                <c:formatCode>General</c:formatCode>
                <c:ptCount val="4"/>
                <c:pt idx="0">
                  <c:v>40</c:v>
                </c:pt>
                <c:pt idx="1">
                  <c:v>20</c:v>
                </c:pt>
                <c:pt idx="2">
                  <c:v>20</c:v>
                </c:pt>
              </c:numCache>
            </c:numRef>
          </c:val>
        </c:ser>
        <c:ser>
          <c:idx val="7"/>
          <c:order val="7"/>
          <c:tx>
            <c:strRef>
              <c:f>Лист1!$I$1</c:f>
              <c:strCache>
                <c:ptCount val="1"/>
                <c:pt idx="0">
                  <c:v>изо</c:v>
                </c:pt>
              </c:strCache>
            </c:strRef>
          </c:tx>
          <c:cat>
            <c:strRef>
              <c:f>Лист1!$A$2:$A$5</c:f>
              <c:strCache>
                <c:ptCount val="3"/>
                <c:pt idx="0">
                  <c:v>комфортно</c:v>
                </c:pt>
                <c:pt idx="1">
                  <c:v>конфликты</c:v>
                </c:pt>
                <c:pt idx="2">
                  <c:v>тревожно</c:v>
                </c:pt>
              </c:strCache>
            </c:strRef>
          </c:cat>
          <c:val>
            <c:numRef>
              <c:f>Лист1!$I$2:$I$5</c:f>
              <c:numCache>
                <c:formatCode>General</c:formatCode>
                <c:ptCount val="4"/>
                <c:pt idx="0">
                  <c:v>40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</c:ser>
        <c:ser>
          <c:idx val="8"/>
          <c:order val="8"/>
          <c:tx>
            <c:strRef>
              <c:f>Лист1!$J$1</c:f>
              <c:strCache>
                <c:ptCount val="1"/>
                <c:pt idx="0">
                  <c:v>фк</c:v>
                </c:pt>
              </c:strCache>
            </c:strRef>
          </c:tx>
          <c:cat>
            <c:strRef>
              <c:f>Лист1!$A$2:$A$5</c:f>
              <c:strCache>
                <c:ptCount val="3"/>
                <c:pt idx="0">
                  <c:v>комфортно</c:v>
                </c:pt>
                <c:pt idx="1">
                  <c:v>конфликты</c:v>
                </c:pt>
                <c:pt idx="2">
                  <c:v>тревожно</c:v>
                </c:pt>
              </c:strCache>
            </c:strRef>
          </c:cat>
          <c:val>
            <c:numRef>
              <c:f>Лист1!$J$2:$J$5</c:f>
              <c:numCache>
                <c:formatCode>General</c:formatCode>
                <c:ptCount val="4"/>
                <c:pt idx="0">
                  <c:v>40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</c:ser>
        <c:ser>
          <c:idx val="9"/>
          <c:order val="9"/>
          <c:tx>
            <c:strRef>
              <c:f>Лист1!$K$1</c:f>
              <c:strCache>
                <c:ptCount val="1"/>
                <c:pt idx="0">
                  <c:v>труд</c:v>
                </c:pt>
              </c:strCache>
            </c:strRef>
          </c:tx>
          <c:cat>
            <c:strRef>
              <c:f>Лист1!$A$2:$A$5</c:f>
              <c:strCache>
                <c:ptCount val="3"/>
                <c:pt idx="0">
                  <c:v>комфортно</c:v>
                </c:pt>
                <c:pt idx="1">
                  <c:v>конфликты</c:v>
                </c:pt>
                <c:pt idx="2">
                  <c:v>тревожно</c:v>
                </c:pt>
              </c:strCache>
            </c:strRef>
          </c:cat>
          <c:val>
            <c:numRef>
              <c:f>Лист1!$K$2:$K$5</c:f>
              <c:numCache>
                <c:formatCode>General</c:formatCode>
                <c:ptCount val="4"/>
                <c:pt idx="0">
                  <c:v>40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</c:ser>
        <c:axId val="83474304"/>
        <c:axId val="83475840"/>
      </c:barChart>
      <c:catAx>
        <c:axId val="83474304"/>
        <c:scaling>
          <c:orientation val="minMax"/>
        </c:scaling>
        <c:axPos val="b"/>
        <c:tickLblPos val="nextTo"/>
        <c:crossAx val="83475840"/>
        <c:crosses val="autoZero"/>
        <c:auto val="1"/>
        <c:lblAlgn val="ctr"/>
        <c:lblOffset val="100"/>
      </c:catAx>
      <c:valAx>
        <c:axId val="83475840"/>
        <c:scaling>
          <c:orientation val="minMax"/>
        </c:scaling>
        <c:axPos val="l"/>
        <c:majorGridlines/>
        <c:numFmt formatCode="General" sourceLinked="1"/>
        <c:tickLblPos val="nextTo"/>
        <c:crossAx val="83474304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очень высокий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личностный </c:v>
                </c:pt>
                <c:pt idx="1">
                  <c:v>целепологание</c:v>
                </c:pt>
                <c:pt idx="2">
                  <c:v>иные мотивы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0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высокий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личностный </c:v>
                </c:pt>
                <c:pt idx="1">
                  <c:v>целепологание</c:v>
                </c:pt>
                <c:pt idx="2">
                  <c:v>иные мотивы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0</c:v>
                </c:pt>
                <c:pt idx="1">
                  <c:v>20</c:v>
                </c:pt>
                <c:pt idx="2">
                  <c:v>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нормальный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личностный </c:v>
                </c:pt>
                <c:pt idx="1">
                  <c:v>целепологание</c:v>
                </c:pt>
                <c:pt idx="2">
                  <c:v>иные мотивы</c:v>
                </c:pt>
              </c:strCache>
            </c:strRef>
          </c:cat>
          <c:val>
            <c:numRef>
              <c:f>Лист1!$D$2:$D$4</c:f>
              <c:numCache>
                <c:formatCode>General</c:formatCode>
                <c:ptCount val="3"/>
                <c:pt idx="0">
                  <c:v>20</c:v>
                </c:pt>
                <c:pt idx="1">
                  <c:v>0</c:v>
                </c:pt>
                <c:pt idx="2">
                  <c:v>20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сниженный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личностный </c:v>
                </c:pt>
                <c:pt idx="1">
                  <c:v>целепологание</c:v>
                </c:pt>
                <c:pt idx="2">
                  <c:v>иные мотивы</c:v>
                </c:pt>
              </c:strCache>
            </c:strRef>
          </c:cat>
          <c:val>
            <c:numRef>
              <c:f>Лист1!$E$2:$E$4</c:f>
              <c:numCache>
                <c:formatCode>General</c:formatCode>
                <c:ptCount val="3"/>
                <c:pt idx="0">
                  <c:v>0</c:v>
                </c:pt>
                <c:pt idx="1">
                  <c:v>60</c:v>
                </c:pt>
                <c:pt idx="2">
                  <c:v>80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низкий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личностный </c:v>
                </c:pt>
                <c:pt idx="1">
                  <c:v>целепологание</c:v>
                </c:pt>
                <c:pt idx="2">
                  <c:v>иные мотивы</c:v>
                </c:pt>
              </c:strCache>
            </c:strRef>
          </c:cat>
          <c:val>
            <c:numRef>
              <c:f>Лист1!$F$2:$F$4</c:f>
              <c:numCache>
                <c:formatCode>General</c:formatCode>
                <c:ptCount val="3"/>
                <c:pt idx="0">
                  <c:v>80</c:v>
                </c:pt>
                <c:pt idx="1">
                  <c:v>20</c:v>
                </c:pt>
                <c:pt idx="2">
                  <c:v>0</c:v>
                </c:pt>
              </c:numCache>
            </c:numRef>
          </c:val>
        </c:ser>
        <c:shape val="box"/>
        <c:axId val="82524416"/>
        <c:axId val="82530304"/>
        <c:axId val="0"/>
      </c:bar3DChart>
      <c:catAx>
        <c:axId val="82524416"/>
        <c:scaling>
          <c:orientation val="minMax"/>
        </c:scaling>
        <c:axPos val="b"/>
        <c:tickLblPos val="nextTo"/>
        <c:crossAx val="82530304"/>
        <c:crosses val="autoZero"/>
        <c:auto val="1"/>
        <c:lblAlgn val="ctr"/>
        <c:lblOffset val="100"/>
      </c:catAx>
      <c:valAx>
        <c:axId val="82530304"/>
        <c:scaling>
          <c:orientation val="minMax"/>
        </c:scaling>
        <c:axPos val="l"/>
        <c:majorGridlines/>
        <c:numFmt formatCode="General" sourceLinked="1"/>
        <c:tickLblPos val="nextTo"/>
        <c:crossAx val="82524416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внешний мотив</c:v>
                </c:pt>
              </c:strCache>
            </c:strRef>
          </c:tx>
          <c:cat>
            <c:strRef>
              <c:f>Лист1!$A$2:$A$6</c:f>
              <c:strCache>
                <c:ptCount val="5"/>
                <c:pt idx="0">
                  <c:v>Дима</c:v>
                </c:pt>
                <c:pt idx="1">
                  <c:v>Таня</c:v>
                </c:pt>
                <c:pt idx="2">
                  <c:v>Коля</c:v>
                </c:pt>
                <c:pt idx="3">
                  <c:v>Данил</c:v>
                </c:pt>
                <c:pt idx="4">
                  <c:v>Саша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67</c:v>
                </c:pt>
                <c:pt idx="1">
                  <c:v>100</c:v>
                </c:pt>
                <c:pt idx="2">
                  <c:v>67</c:v>
                </c:pt>
                <c:pt idx="3">
                  <c:v>33</c:v>
                </c:pt>
                <c:pt idx="4">
                  <c:v>67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внутренний мотив</c:v>
                </c:pt>
              </c:strCache>
            </c:strRef>
          </c:tx>
          <c:cat>
            <c:strRef>
              <c:f>Лист1!$A$2:$A$6</c:f>
              <c:strCache>
                <c:ptCount val="5"/>
                <c:pt idx="0">
                  <c:v>Дима</c:v>
                </c:pt>
                <c:pt idx="1">
                  <c:v>Таня</c:v>
                </c:pt>
                <c:pt idx="2">
                  <c:v>Коля</c:v>
                </c:pt>
                <c:pt idx="3">
                  <c:v>Данил</c:v>
                </c:pt>
                <c:pt idx="4">
                  <c:v>Саша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33</c:v>
                </c:pt>
                <c:pt idx="1">
                  <c:v>0</c:v>
                </c:pt>
                <c:pt idx="2">
                  <c:v>33</c:v>
                </c:pt>
                <c:pt idx="3">
                  <c:v>67</c:v>
                </c:pt>
                <c:pt idx="4">
                  <c:v>33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стремление к успеху</c:v>
                </c:pt>
              </c:strCache>
            </c:strRef>
          </c:tx>
          <c:cat>
            <c:strRef>
              <c:f>Лист1!$A$2:$A$6</c:f>
              <c:strCache>
                <c:ptCount val="5"/>
                <c:pt idx="0">
                  <c:v>Дима</c:v>
                </c:pt>
                <c:pt idx="1">
                  <c:v>Таня</c:v>
                </c:pt>
                <c:pt idx="2">
                  <c:v>Коля</c:v>
                </c:pt>
                <c:pt idx="3">
                  <c:v>Данил</c:v>
                </c:pt>
                <c:pt idx="4">
                  <c:v>Саша</c:v>
                </c:pt>
              </c:strCache>
            </c:strRef>
          </c:cat>
          <c:val>
            <c:numRef>
              <c:f>Лист1!$D$2:$D$6</c:f>
              <c:numCache>
                <c:formatCode>General</c:formatCode>
                <c:ptCount val="5"/>
                <c:pt idx="0">
                  <c:v>33</c:v>
                </c:pt>
                <c:pt idx="1">
                  <c:v>100</c:v>
                </c:pt>
                <c:pt idx="2">
                  <c:v>67</c:v>
                </c:pt>
                <c:pt idx="3">
                  <c:v>67</c:v>
                </c:pt>
                <c:pt idx="4">
                  <c:v>67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поведенческая активность при реализации учебной мотивации</c:v>
                </c:pt>
              </c:strCache>
            </c:strRef>
          </c:tx>
          <c:cat>
            <c:strRef>
              <c:f>Лист1!$A$2:$A$6</c:f>
              <c:strCache>
                <c:ptCount val="5"/>
                <c:pt idx="0">
                  <c:v>Дима</c:v>
                </c:pt>
                <c:pt idx="1">
                  <c:v>Таня</c:v>
                </c:pt>
                <c:pt idx="2">
                  <c:v>Коля</c:v>
                </c:pt>
                <c:pt idx="3">
                  <c:v>Данил</c:v>
                </c:pt>
                <c:pt idx="4">
                  <c:v>Саша</c:v>
                </c:pt>
              </c:strCache>
            </c:strRef>
          </c:cat>
          <c:val>
            <c:numRef>
              <c:f>Лист1!$E$2:$E$6</c:f>
              <c:numCache>
                <c:formatCode>General</c:formatCode>
                <c:ptCount val="5"/>
                <c:pt idx="0">
                  <c:v>100</c:v>
                </c:pt>
                <c:pt idx="1">
                  <c:v>100</c:v>
                </c:pt>
                <c:pt idx="2">
                  <c:v>0</c:v>
                </c:pt>
                <c:pt idx="3">
                  <c:v>33</c:v>
                </c:pt>
                <c:pt idx="4">
                  <c:v>67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отсутствие активности</c:v>
                </c:pt>
              </c:strCache>
            </c:strRef>
          </c:tx>
          <c:cat>
            <c:strRef>
              <c:f>Лист1!$A$2:$A$6</c:f>
              <c:strCache>
                <c:ptCount val="5"/>
                <c:pt idx="0">
                  <c:v>Дима</c:v>
                </c:pt>
                <c:pt idx="1">
                  <c:v>Таня</c:v>
                </c:pt>
                <c:pt idx="2">
                  <c:v>Коля</c:v>
                </c:pt>
                <c:pt idx="3">
                  <c:v>Данил</c:v>
                </c:pt>
                <c:pt idx="4">
                  <c:v>Саша</c:v>
                </c:pt>
              </c:strCache>
            </c:strRef>
          </c:cat>
          <c:val>
            <c:numRef>
              <c:f>Лист1!$F$2:$F$6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100</c:v>
                </c:pt>
                <c:pt idx="3">
                  <c:v>67</c:v>
                </c:pt>
                <c:pt idx="4">
                  <c:v>33</c:v>
                </c:pt>
              </c:numCache>
            </c:numRef>
          </c:val>
        </c:ser>
        <c:shape val="box"/>
        <c:axId val="83576320"/>
        <c:axId val="83577856"/>
        <c:axId val="0"/>
      </c:bar3DChart>
      <c:catAx>
        <c:axId val="83576320"/>
        <c:scaling>
          <c:orientation val="minMax"/>
        </c:scaling>
        <c:axPos val="b"/>
        <c:tickLblPos val="nextTo"/>
        <c:crossAx val="83577856"/>
        <c:crosses val="autoZero"/>
        <c:auto val="1"/>
        <c:lblAlgn val="ctr"/>
        <c:lblOffset val="100"/>
      </c:catAx>
      <c:valAx>
        <c:axId val="83577856"/>
        <c:scaling>
          <c:orientation val="minMax"/>
        </c:scaling>
        <c:axPos val="l"/>
        <c:majorGridlines/>
        <c:numFmt formatCode="General" sourceLinked="1"/>
        <c:tickLblPos val="nextTo"/>
        <c:crossAx val="83576320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7 класс</c:v>
                </c:pt>
              </c:strCache>
            </c:strRef>
          </c:tx>
          <c:dLbls>
            <c:showVal val="1"/>
          </c:dLbls>
          <c:cat>
            <c:strRef>
              <c:f>Лист1!$A$2:$A$6</c:f>
              <c:strCache>
                <c:ptCount val="5"/>
                <c:pt idx="0">
                  <c:v>внешний</c:v>
                </c:pt>
                <c:pt idx="1">
                  <c:v>внутренний</c:v>
                </c:pt>
                <c:pt idx="2">
                  <c:v>стремление к успеху</c:v>
                </c:pt>
                <c:pt idx="3">
                  <c:v> повед. Активность</c:v>
                </c:pt>
                <c:pt idx="4">
                  <c:v>отсутствие активности 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67</c:v>
                </c:pt>
                <c:pt idx="1">
                  <c:v>33</c:v>
                </c:pt>
                <c:pt idx="2">
                  <c:v>67</c:v>
                </c:pt>
                <c:pt idx="3">
                  <c:v>60</c:v>
                </c:pt>
                <c:pt idx="4">
                  <c:v>40</c:v>
                </c:pt>
              </c:numCache>
            </c:numRef>
          </c:val>
        </c:ser>
        <c:axId val="104707968"/>
        <c:axId val="104709504"/>
      </c:barChart>
      <c:catAx>
        <c:axId val="104707968"/>
        <c:scaling>
          <c:orientation val="minMax"/>
        </c:scaling>
        <c:axPos val="b"/>
        <c:tickLblPos val="nextTo"/>
        <c:crossAx val="104709504"/>
        <c:crosses val="autoZero"/>
        <c:auto val="1"/>
        <c:lblAlgn val="ctr"/>
        <c:lblOffset val="100"/>
      </c:catAx>
      <c:valAx>
        <c:axId val="104709504"/>
        <c:scaling>
          <c:orientation val="minMax"/>
        </c:scaling>
        <c:axPos val="l"/>
        <c:majorGridlines/>
        <c:numFmt formatCode="General" sourceLinked="1"/>
        <c:tickLblPos val="nextTo"/>
        <c:crossAx val="104707968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рус</c:v>
                </c:pt>
              </c:strCache>
            </c:strRef>
          </c:tx>
          <c:cat>
            <c:strRef>
              <c:f>Лист1!$A$2:$A$6</c:f>
              <c:strCache>
                <c:ptCount val="5"/>
                <c:pt idx="0">
                  <c:v>интересно</c:v>
                </c:pt>
                <c:pt idx="1">
                  <c:v>легко</c:v>
                </c:pt>
                <c:pt idx="2">
                  <c:v>с трудом</c:v>
                </c:pt>
                <c:pt idx="3">
                  <c:v>устаём</c:v>
                </c:pt>
                <c:pt idx="4">
                  <c:v>трудные д/з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60</c:v>
                </c:pt>
                <c:pt idx="3">
                  <c:v>80</c:v>
                </c:pt>
                <c:pt idx="4">
                  <c:v>80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лит</c:v>
                </c:pt>
              </c:strCache>
            </c:strRef>
          </c:tx>
          <c:cat>
            <c:strRef>
              <c:f>Лист1!$A$2:$A$6</c:f>
              <c:strCache>
                <c:ptCount val="5"/>
                <c:pt idx="0">
                  <c:v>интересно</c:v>
                </c:pt>
                <c:pt idx="1">
                  <c:v>легко</c:v>
                </c:pt>
                <c:pt idx="2">
                  <c:v>с трудом</c:v>
                </c:pt>
                <c:pt idx="3">
                  <c:v>устаём</c:v>
                </c:pt>
                <c:pt idx="4">
                  <c:v>трудные д/з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60</c:v>
                </c:pt>
                <c:pt idx="3">
                  <c:v>80</c:v>
                </c:pt>
                <c:pt idx="4">
                  <c:v>80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мат</c:v>
                </c:pt>
              </c:strCache>
            </c:strRef>
          </c:tx>
          <c:cat>
            <c:strRef>
              <c:f>Лист1!$A$2:$A$6</c:f>
              <c:strCache>
                <c:ptCount val="5"/>
                <c:pt idx="0">
                  <c:v>интересно</c:v>
                </c:pt>
                <c:pt idx="1">
                  <c:v>легко</c:v>
                </c:pt>
                <c:pt idx="2">
                  <c:v>с трудом</c:v>
                </c:pt>
                <c:pt idx="3">
                  <c:v>устаём</c:v>
                </c:pt>
                <c:pt idx="4">
                  <c:v>трудные д/з</c:v>
                </c:pt>
              </c:strCache>
            </c:strRef>
          </c:cat>
          <c:val>
            <c:numRef>
              <c:f>Лист1!$D$2:$D$6</c:f>
              <c:numCache>
                <c:formatCode>General</c:formatCode>
                <c:ptCount val="5"/>
                <c:pt idx="0">
                  <c:v>0</c:v>
                </c:pt>
                <c:pt idx="1">
                  <c:v>20</c:v>
                </c:pt>
                <c:pt idx="2">
                  <c:v>80</c:v>
                </c:pt>
                <c:pt idx="3">
                  <c:v>80</c:v>
                </c:pt>
                <c:pt idx="4">
                  <c:v>80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исто</c:v>
                </c:pt>
              </c:strCache>
            </c:strRef>
          </c:tx>
          <c:cat>
            <c:strRef>
              <c:f>Лист1!$A$2:$A$6</c:f>
              <c:strCache>
                <c:ptCount val="5"/>
                <c:pt idx="0">
                  <c:v>интересно</c:v>
                </c:pt>
                <c:pt idx="1">
                  <c:v>легко</c:v>
                </c:pt>
                <c:pt idx="2">
                  <c:v>с трудом</c:v>
                </c:pt>
                <c:pt idx="3">
                  <c:v>устаём</c:v>
                </c:pt>
                <c:pt idx="4">
                  <c:v>трудные д/з</c:v>
                </c:pt>
              </c:strCache>
            </c:strRef>
          </c:cat>
          <c:val>
            <c:numRef>
              <c:f>Лист1!$E$2:$E$6</c:f>
              <c:numCache>
                <c:formatCode>General</c:formatCode>
                <c:ptCount val="5"/>
                <c:pt idx="0">
                  <c:v>0</c:v>
                </c:pt>
                <c:pt idx="1">
                  <c:v>40</c:v>
                </c:pt>
                <c:pt idx="2">
                  <c:v>60</c:v>
                </c:pt>
                <c:pt idx="3">
                  <c:v>80</c:v>
                </c:pt>
                <c:pt idx="4">
                  <c:v>60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геог</c:v>
                </c:pt>
              </c:strCache>
            </c:strRef>
          </c:tx>
          <c:cat>
            <c:strRef>
              <c:f>Лист1!$A$2:$A$6</c:f>
              <c:strCache>
                <c:ptCount val="5"/>
                <c:pt idx="0">
                  <c:v>интересно</c:v>
                </c:pt>
                <c:pt idx="1">
                  <c:v>легко</c:v>
                </c:pt>
                <c:pt idx="2">
                  <c:v>с трудом</c:v>
                </c:pt>
                <c:pt idx="3">
                  <c:v>устаём</c:v>
                </c:pt>
                <c:pt idx="4">
                  <c:v>трудные д/з</c:v>
                </c:pt>
              </c:strCache>
            </c:strRef>
          </c:cat>
          <c:val>
            <c:numRef>
              <c:f>Лист1!$F$2:$F$6</c:f>
              <c:numCache>
                <c:formatCode>General</c:formatCode>
                <c:ptCount val="5"/>
                <c:pt idx="0">
                  <c:v>20</c:v>
                </c:pt>
                <c:pt idx="1">
                  <c:v>20</c:v>
                </c:pt>
                <c:pt idx="2">
                  <c:v>40</c:v>
                </c:pt>
                <c:pt idx="3">
                  <c:v>60</c:v>
                </c:pt>
                <c:pt idx="4">
                  <c:v>60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англ</c:v>
                </c:pt>
              </c:strCache>
            </c:strRef>
          </c:tx>
          <c:cat>
            <c:strRef>
              <c:f>Лист1!$A$2:$A$6</c:f>
              <c:strCache>
                <c:ptCount val="5"/>
                <c:pt idx="0">
                  <c:v>интересно</c:v>
                </c:pt>
                <c:pt idx="1">
                  <c:v>легко</c:v>
                </c:pt>
                <c:pt idx="2">
                  <c:v>с трудом</c:v>
                </c:pt>
                <c:pt idx="3">
                  <c:v>устаём</c:v>
                </c:pt>
                <c:pt idx="4">
                  <c:v>трудные д/з</c:v>
                </c:pt>
              </c:strCache>
            </c:strRef>
          </c:cat>
          <c:val>
            <c:numRef>
              <c:f>Лист1!$G$2:$G$6</c:f>
              <c:numCache>
                <c:formatCode>General</c:formatCode>
                <c:ptCount val="5"/>
                <c:pt idx="0">
                  <c:v>20</c:v>
                </c:pt>
                <c:pt idx="1">
                  <c:v>40</c:v>
                </c:pt>
                <c:pt idx="2">
                  <c:v>60</c:v>
                </c:pt>
                <c:pt idx="3">
                  <c:v>80</c:v>
                </c:pt>
                <c:pt idx="4">
                  <c:v>80</c:v>
                </c:pt>
              </c:numCache>
            </c:numRef>
          </c:val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муз</c:v>
                </c:pt>
              </c:strCache>
            </c:strRef>
          </c:tx>
          <c:cat>
            <c:strRef>
              <c:f>Лист1!$A$2:$A$6</c:f>
              <c:strCache>
                <c:ptCount val="5"/>
                <c:pt idx="0">
                  <c:v>интересно</c:v>
                </c:pt>
                <c:pt idx="1">
                  <c:v>легко</c:v>
                </c:pt>
                <c:pt idx="2">
                  <c:v>с трудом</c:v>
                </c:pt>
                <c:pt idx="3">
                  <c:v>устаём</c:v>
                </c:pt>
                <c:pt idx="4">
                  <c:v>трудные д/з</c:v>
                </c:pt>
              </c:strCache>
            </c:strRef>
          </c:cat>
          <c:val>
            <c:numRef>
              <c:f>Лист1!$H$2:$H$6</c:f>
              <c:numCache>
                <c:formatCode>General</c:formatCode>
                <c:ptCount val="5"/>
                <c:pt idx="0">
                  <c:v>0</c:v>
                </c:pt>
                <c:pt idx="1">
                  <c:v>20</c:v>
                </c:pt>
                <c:pt idx="2">
                  <c:v>40</c:v>
                </c:pt>
                <c:pt idx="3">
                  <c:v>60</c:v>
                </c:pt>
                <c:pt idx="4">
                  <c:v>40</c:v>
                </c:pt>
              </c:numCache>
            </c:numRef>
          </c:val>
        </c:ser>
        <c:ser>
          <c:idx val="7"/>
          <c:order val="7"/>
          <c:tx>
            <c:strRef>
              <c:f>Лист1!$I$1</c:f>
              <c:strCache>
                <c:ptCount val="1"/>
                <c:pt idx="0">
                  <c:v>изо</c:v>
                </c:pt>
              </c:strCache>
            </c:strRef>
          </c:tx>
          <c:cat>
            <c:strRef>
              <c:f>Лист1!$A$2:$A$6</c:f>
              <c:strCache>
                <c:ptCount val="5"/>
                <c:pt idx="0">
                  <c:v>интересно</c:v>
                </c:pt>
                <c:pt idx="1">
                  <c:v>легко</c:v>
                </c:pt>
                <c:pt idx="2">
                  <c:v>с трудом</c:v>
                </c:pt>
                <c:pt idx="3">
                  <c:v>устаём</c:v>
                </c:pt>
                <c:pt idx="4">
                  <c:v>трудные д/з</c:v>
                </c:pt>
              </c:strCache>
            </c:strRef>
          </c:cat>
          <c:val>
            <c:numRef>
              <c:f>Лист1!$I$2:$I$6</c:f>
              <c:numCache>
                <c:formatCode>General</c:formatCode>
                <c:ptCount val="5"/>
                <c:pt idx="0">
                  <c:v>60</c:v>
                </c:pt>
                <c:pt idx="1">
                  <c:v>60</c:v>
                </c:pt>
                <c:pt idx="2">
                  <c:v>40</c:v>
                </c:pt>
                <c:pt idx="3">
                  <c:v>20</c:v>
                </c:pt>
                <c:pt idx="4">
                  <c:v>20</c:v>
                </c:pt>
              </c:numCache>
            </c:numRef>
          </c:val>
        </c:ser>
        <c:ser>
          <c:idx val="8"/>
          <c:order val="8"/>
          <c:tx>
            <c:strRef>
              <c:f>Лист1!$J$1</c:f>
              <c:strCache>
                <c:ptCount val="1"/>
                <c:pt idx="0">
                  <c:v>фк</c:v>
                </c:pt>
              </c:strCache>
            </c:strRef>
          </c:tx>
          <c:cat>
            <c:strRef>
              <c:f>Лист1!$A$2:$A$6</c:f>
              <c:strCache>
                <c:ptCount val="5"/>
                <c:pt idx="0">
                  <c:v>интересно</c:v>
                </c:pt>
                <c:pt idx="1">
                  <c:v>легко</c:v>
                </c:pt>
                <c:pt idx="2">
                  <c:v>с трудом</c:v>
                </c:pt>
                <c:pt idx="3">
                  <c:v>устаём</c:v>
                </c:pt>
                <c:pt idx="4">
                  <c:v>трудные д/з</c:v>
                </c:pt>
              </c:strCache>
            </c:strRef>
          </c:cat>
          <c:val>
            <c:numRef>
              <c:f>Лист1!$J$2:$J$6</c:f>
              <c:numCache>
                <c:formatCode>General</c:formatCode>
                <c:ptCount val="5"/>
                <c:pt idx="0">
                  <c:v>60</c:v>
                </c:pt>
                <c:pt idx="1">
                  <c:v>40</c:v>
                </c:pt>
                <c:pt idx="2">
                  <c:v>40</c:v>
                </c:pt>
                <c:pt idx="3">
                  <c:v>80</c:v>
                </c:pt>
                <c:pt idx="4">
                  <c:v>60</c:v>
                </c:pt>
              </c:numCache>
            </c:numRef>
          </c:val>
        </c:ser>
        <c:ser>
          <c:idx val="9"/>
          <c:order val="9"/>
          <c:tx>
            <c:strRef>
              <c:f>Лист1!$K$1</c:f>
              <c:strCache>
                <c:ptCount val="1"/>
                <c:pt idx="0">
                  <c:v>труд</c:v>
                </c:pt>
              </c:strCache>
            </c:strRef>
          </c:tx>
          <c:cat>
            <c:strRef>
              <c:f>Лист1!$A$2:$A$6</c:f>
              <c:strCache>
                <c:ptCount val="5"/>
                <c:pt idx="0">
                  <c:v>интересно</c:v>
                </c:pt>
                <c:pt idx="1">
                  <c:v>легко</c:v>
                </c:pt>
                <c:pt idx="2">
                  <c:v>с трудом</c:v>
                </c:pt>
                <c:pt idx="3">
                  <c:v>устаём</c:v>
                </c:pt>
                <c:pt idx="4">
                  <c:v>трудные д/з</c:v>
                </c:pt>
              </c:strCache>
            </c:strRef>
          </c:cat>
          <c:val>
            <c:numRef>
              <c:f>Лист1!$K$2:$K$6</c:f>
              <c:numCache>
                <c:formatCode>General</c:formatCode>
                <c:ptCount val="5"/>
                <c:pt idx="0">
                  <c:v>40</c:v>
                </c:pt>
                <c:pt idx="1">
                  <c:v>0</c:v>
                </c:pt>
                <c:pt idx="2">
                  <c:v>60</c:v>
                </c:pt>
                <c:pt idx="3">
                  <c:v>60</c:v>
                </c:pt>
                <c:pt idx="4">
                  <c:v>60</c:v>
                </c:pt>
              </c:numCache>
            </c:numRef>
          </c:val>
        </c:ser>
        <c:axId val="83681280"/>
        <c:axId val="83683200"/>
      </c:barChart>
      <c:catAx>
        <c:axId val="83681280"/>
        <c:scaling>
          <c:orientation val="minMax"/>
        </c:scaling>
        <c:axPos val="b"/>
        <c:tickLblPos val="nextTo"/>
        <c:crossAx val="83683200"/>
        <c:crosses val="autoZero"/>
        <c:auto val="1"/>
        <c:lblAlgn val="ctr"/>
        <c:lblOffset val="100"/>
      </c:catAx>
      <c:valAx>
        <c:axId val="83683200"/>
        <c:scaling>
          <c:orientation val="minMax"/>
        </c:scaling>
        <c:axPos val="l"/>
        <c:majorGridlines/>
        <c:numFmt formatCode="General" sourceLinked="1"/>
        <c:tickLblPos val="nextTo"/>
        <c:crossAx val="83681280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рус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комфортно</c:v>
                </c:pt>
                <c:pt idx="1">
                  <c:v>конфликты</c:v>
                </c:pt>
                <c:pt idx="2">
                  <c:v>тревога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40</c:v>
                </c:pt>
                <c:pt idx="1">
                  <c:v>80</c:v>
                </c:pt>
                <c:pt idx="2">
                  <c:v>60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ли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комфортно</c:v>
                </c:pt>
                <c:pt idx="1">
                  <c:v>конфликты</c:v>
                </c:pt>
                <c:pt idx="2">
                  <c:v>тревога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40</c:v>
                </c:pt>
                <c:pt idx="1">
                  <c:v>80</c:v>
                </c:pt>
                <c:pt idx="2">
                  <c:v>60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мат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комфортно</c:v>
                </c:pt>
                <c:pt idx="1">
                  <c:v>конфликты</c:v>
                </c:pt>
                <c:pt idx="2">
                  <c:v>тревога</c:v>
                </c:pt>
              </c:strCache>
            </c:strRef>
          </c:cat>
          <c:val>
            <c:numRef>
              <c:f>Лист1!$D$2:$D$4</c:f>
              <c:numCache>
                <c:formatCode>General</c:formatCode>
                <c:ptCount val="3"/>
                <c:pt idx="0">
                  <c:v>40</c:v>
                </c:pt>
                <c:pt idx="1">
                  <c:v>60</c:v>
                </c:pt>
                <c:pt idx="2">
                  <c:v>60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ист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комфортно</c:v>
                </c:pt>
                <c:pt idx="1">
                  <c:v>конфликты</c:v>
                </c:pt>
                <c:pt idx="2">
                  <c:v>тревога</c:v>
                </c:pt>
              </c:strCache>
            </c:strRef>
          </c:cat>
          <c:val>
            <c:numRef>
              <c:f>Лист1!$E$2:$E$4</c:f>
              <c:numCache>
                <c:formatCode>General</c:formatCode>
                <c:ptCount val="3"/>
                <c:pt idx="0">
                  <c:v>60</c:v>
                </c:pt>
                <c:pt idx="1">
                  <c:v>40</c:v>
                </c:pt>
                <c:pt idx="2">
                  <c:v>80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гео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комфортно</c:v>
                </c:pt>
                <c:pt idx="1">
                  <c:v>конфликты</c:v>
                </c:pt>
                <c:pt idx="2">
                  <c:v>тревога</c:v>
                </c:pt>
              </c:strCache>
            </c:strRef>
          </c:cat>
          <c:val>
            <c:numRef>
              <c:f>Лист1!$F$2:$F$4</c:f>
              <c:numCache>
                <c:formatCode>General</c:formatCode>
                <c:ptCount val="3"/>
                <c:pt idx="0">
                  <c:v>60</c:v>
                </c:pt>
                <c:pt idx="1">
                  <c:v>40</c:v>
                </c:pt>
                <c:pt idx="2">
                  <c:v>60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анг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комфортно</c:v>
                </c:pt>
                <c:pt idx="1">
                  <c:v>конфликты</c:v>
                </c:pt>
                <c:pt idx="2">
                  <c:v>тревога</c:v>
                </c:pt>
              </c:strCache>
            </c:strRef>
          </c:cat>
          <c:val>
            <c:numRef>
              <c:f>Лист1!$G$2:$G$4</c:f>
              <c:numCache>
                <c:formatCode>General</c:formatCode>
                <c:ptCount val="3"/>
                <c:pt idx="0">
                  <c:v>60</c:v>
                </c:pt>
                <c:pt idx="1">
                  <c:v>60</c:v>
                </c:pt>
                <c:pt idx="2">
                  <c:v>80</c:v>
                </c:pt>
              </c:numCache>
            </c:numRef>
          </c:val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муз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комфортно</c:v>
                </c:pt>
                <c:pt idx="1">
                  <c:v>конфликты</c:v>
                </c:pt>
                <c:pt idx="2">
                  <c:v>тревога</c:v>
                </c:pt>
              </c:strCache>
            </c:strRef>
          </c:cat>
          <c:val>
            <c:numRef>
              <c:f>Лист1!$H$2:$H$4</c:f>
              <c:numCache>
                <c:formatCode>General</c:formatCode>
                <c:ptCount val="3"/>
                <c:pt idx="0">
                  <c:v>40</c:v>
                </c:pt>
                <c:pt idx="1">
                  <c:v>20</c:v>
                </c:pt>
                <c:pt idx="2">
                  <c:v>60</c:v>
                </c:pt>
              </c:numCache>
            </c:numRef>
          </c:val>
        </c:ser>
        <c:ser>
          <c:idx val="7"/>
          <c:order val="7"/>
          <c:tx>
            <c:strRef>
              <c:f>Лист1!$I$1</c:f>
              <c:strCache>
                <c:ptCount val="1"/>
                <c:pt idx="0">
                  <c:v>изо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комфортно</c:v>
                </c:pt>
                <c:pt idx="1">
                  <c:v>конфликты</c:v>
                </c:pt>
                <c:pt idx="2">
                  <c:v>тревога</c:v>
                </c:pt>
              </c:strCache>
            </c:strRef>
          </c:cat>
          <c:val>
            <c:numRef>
              <c:f>Лист1!$I$2:$I$4</c:f>
              <c:numCache>
                <c:formatCode>General</c:formatCode>
                <c:ptCount val="3"/>
                <c:pt idx="0">
                  <c:v>100</c:v>
                </c:pt>
                <c:pt idx="1">
                  <c:v>20</c:v>
                </c:pt>
                <c:pt idx="2">
                  <c:v>40</c:v>
                </c:pt>
              </c:numCache>
            </c:numRef>
          </c:val>
        </c:ser>
        <c:ser>
          <c:idx val="8"/>
          <c:order val="8"/>
          <c:tx>
            <c:strRef>
              <c:f>Лист1!$J$1</c:f>
              <c:strCache>
                <c:ptCount val="1"/>
                <c:pt idx="0">
                  <c:v>фк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комфортно</c:v>
                </c:pt>
                <c:pt idx="1">
                  <c:v>конфликты</c:v>
                </c:pt>
                <c:pt idx="2">
                  <c:v>тревога</c:v>
                </c:pt>
              </c:strCache>
            </c:strRef>
          </c:cat>
          <c:val>
            <c:numRef>
              <c:f>Лист1!$J$2:$J$4</c:f>
              <c:numCache>
                <c:formatCode>General</c:formatCode>
                <c:ptCount val="3"/>
                <c:pt idx="0">
                  <c:v>100</c:v>
                </c:pt>
                <c:pt idx="1">
                  <c:v>40</c:v>
                </c:pt>
                <c:pt idx="2">
                  <c:v>40</c:v>
                </c:pt>
              </c:numCache>
            </c:numRef>
          </c:val>
        </c:ser>
        <c:ser>
          <c:idx val="9"/>
          <c:order val="9"/>
          <c:tx>
            <c:strRef>
              <c:f>Лист1!$K$1</c:f>
              <c:strCache>
                <c:ptCount val="1"/>
                <c:pt idx="0">
                  <c:v>труд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комфортно</c:v>
                </c:pt>
                <c:pt idx="1">
                  <c:v>конфликты</c:v>
                </c:pt>
                <c:pt idx="2">
                  <c:v>тревога</c:v>
                </c:pt>
              </c:strCache>
            </c:strRef>
          </c:cat>
          <c:val>
            <c:numRef>
              <c:f>Лист1!$K$2:$K$4</c:f>
              <c:numCache>
                <c:formatCode>General</c:formatCode>
                <c:ptCount val="3"/>
                <c:pt idx="0">
                  <c:v>60</c:v>
                </c:pt>
                <c:pt idx="1">
                  <c:v>60</c:v>
                </c:pt>
                <c:pt idx="2">
                  <c:v>60</c:v>
                </c:pt>
              </c:numCache>
            </c:numRef>
          </c:val>
        </c:ser>
        <c:shape val="box"/>
        <c:axId val="85330560"/>
        <c:axId val="85340544"/>
        <c:axId val="0"/>
      </c:bar3DChart>
      <c:catAx>
        <c:axId val="85330560"/>
        <c:scaling>
          <c:orientation val="minMax"/>
        </c:scaling>
        <c:axPos val="b"/>
        <c:tickLblPos val="nextTo"/>
        <c:crossAx val="85340544"/>
        <c:crosses val="autoZero"/>
        <c:auto val="1"/>
        <c:lblAlgn val="ctr"/>
        <c:lblOffset val="100"/>
      </c:catAx>
      <c:valAx>
        <c:axId val="85340544"/>
        <c:scaling>
          <c:orientation val="minMax"/>
        </c:scaling>
        <c:axPos val="l"/>
        <c:majorGridlines/>
        <c:numFmt formatCode="General" sourceLinked="1"/>
        <c:tickLblPos val="nextTo"/>
        <c:crossAx val="85330560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ведущие мтивы</c:v>
                </c:pt>
              </c:strCache>
            </c:strRef>
          </c:tx>
          <c:explosion val="25"/>
          <c:dLbls>
            <c:showVal val="1"/>
            <c:showLeaderLines val="1"/>
          </c:dLbls>
          <c:cat>
            <c:strRef>
              <c:f>Лист1!$A$2:$A$7</c:f>
              <c:strCache>
                <c:ptCount val="6"/>
                <c:pt idx="0">
                  <c:v>учебный</c:v>
                </c:pt>
                <c:pt idx="1">
                  <c:v>игровой</c:v>
                </c:pt>
                <c:pt idx="2">
                  <c:v>внешний</c:v>
                </c:pt>
                <c:pt idx="3">
                  <c:v>позиционный</c:v>
                </c:pt>
                <c:pt idx="4">
                  <c:v>социальный</c:v>
                </c:pt>
                <c:pt idx="5">
                  <c:v>оценочный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33</c:v>
                </c:pt>
                <c:pt idx="1">
                  <c:v>0</c:v>
                </c:pt>
                <c:pt idx="2">
                  <c:v>12</c:v>
                </c:pt>
                <c:pt idx="3">
                  <c:v>44</c:v>
                </c:pt>
                <c:pt idx="4">
                  <c:v>2.5</c:v>
                </c:pt>
                <c:pt idx="5">
                  <c:v>5.3</c:v>
                </c:pt>
              </c:numCache>
            </c:numRef>
          </c:val>
        </c:ser>
      </c:pie3D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учебный</c:v>
                </c:pt>
              </c:strCache>
            </c:strRef>
          </c:tx>
          <c:cat>
            <c:strRef>
              <c:f>Лист1!$A$2:$A$6</c:f>
              <c:strCache>
                <c:ptCount val="5"/>
                <c:pt idx="0">
                  <c:v>Милаева</c:v>
                </c:pt>
                <c:pt idx="1">
                  <c:v>Барышников</c:v>
                </c:pt>
                <c:pt idx="2">
                  <c:v>Ган</c:v>
                </c:pt>
                <c:pt idx="3">
                  <c:v>Пимонов</c:v>
                </c:pt>
                <c:pt idx="4">
                  <c:v>Юрзанов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25</c:v>
                </c:pt>
                <c:pt idx="1">
                  <c:v>15</c:v>
                </c:pt>
                <c:pt idx="2">
                  <c:v>12</c:v>
                </c:pt>
                <c:pt idx="3">
                  <c:v>0</c:v>
                </c:pt>
                <c:pt idx="4">
                  <c:v>12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игровой</c:v>
                </c:pt>
              </c:strCache>
            </c:strRef>
          </c:tx>
          <c:cat>
            <c:strRef>
              <c:f>Лист1!$A$2:$A$6</c:f>
              <c:strCache>
                <c:ptCount val="5"/>
                <c:pt idx="0">
                  <c:v>Милаева</c:v>
                </c:pt>
                <c:pt idx="1">
                  <c:v>Барышников</c:v>
                </c:pt>
                <c:pt idx="2">
                  <c:v>Ган</c:v>
                </c:pt>
                <c:pt idx="3">
                  <c:v>Пимонов</c:v>
                </c:pt>
                <c:pt idx="4">
                  <c:v>Юрзанов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внешний</c:v>
                </c:pt>
              </c:strCache>
            </c:strRef>
          </c:tx>
          <c:cat>
            <c:strRef>
              <c:f>Лист1!$A$2:$A$6</c:f>
              <c:strCache>
                <c:ptCount val="5"/>
                <c:pt idx="0">
                  <c:v>Милаева</c:v>
                </c:pt>
                <c:pt idx="1">
                  <c:v>Барышников</c:v>
                </c:pt>
                <c:pt idx="2">
                  <c:v>Ган</c:v>
                </c:pt>
                <c:pt idx="3">
                  <c:v>Пимонов</c:v>
                </c:pt>
                <c:pt idx="4">
                  <c:v>Юрзанов</c:v>
                </c:pt>
              </c:strCache>
            </c:strRef>
          </c:cat>
          <c:val>
            <c:numRef>
              <c:f>Лист1!$D$2:$D$6</c:f>
              <c:numCache>
                <c:formatCode>General</c:formatCode>
                <c:ptCount val="5"/>
                <c:pt idx="1">
                  <c:v>15</c:v>
                </c:pt>
                <c:pt idx="2">
                  <c:v>12</c:v>
                </c:pt>
                <c:pt idx="3">
                  <c:v>0</c:v>
                </c:pt>
                <c:pt idx="4">
                  <c:v>12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позиционный</c:v>
                </c:pt>
              </c:strCache>
            </c:strRef>
          </c:tx>
          <c:cat>
            <c:strRef>
              <c:f>Лист1!$A$2:$A$6</c:f>
              <c:strCache>
                <c:ptCount val="5"/>
                <c:pt idx="0">
                  <c:v>Милаева</c:v>
                </c:pt>
                <c:pt idx="1">
                  <c:v>Барышников</c:v>
                </c:pt>
                <c:pt idx="2">
                  <c:v>Ган</c:v>
                </c:pt>
                <c:pt idx="3">
                  <c:v>Пимонов</c:v>
                </c:pt>
                <c:pt idx="4">
                  <c:v>Юрзанов</c:v>
                </c:pt>
              </c:strCache>
            </c:strRef>
          </c:cat>
          <c:val>
            <c:numRef>
              <c:f>Лист1!$E$2:$E$6</c:f>
              <c:numCache>
                <c:formatCode>General</c:formatCode>
                <c:ptCount val="5"/>
                <c:pt idx="0">
                  <c:v>50</c:v>
                </c:pt>
                <c:pt idx="1">
                  <c:v>57</c:v>
                </c:pt>
                <c:pt idx="2">
                  <c:v>36</c:v>
                </c:pt>
                <c:pt idx="3">
                  <c:v>12</c:v>
                </c:pt>
                <c:pt idx="4">
                  <c:v>25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социальный</c:v>
                </c:pt>
              </c:strCache>
            </c:strRef>
          </c:tx>
          <c:cat>
            <c:strRef>
              <c:f>Лист1!$A$2:$A$6</c:f>
              <c:strCache>
                <c:ptCount val="5"/>
                <c:pt idx="0">
                  <c:v>Милаева</c:v>
                </c:pt>
                <c:pt idx="1">
                  <c:v>Барышников</c:v>
                </c:pt>
                <c:pt idx="2">
                  <c:v>Ган</c:v>
                </c:pt>
                <c:pt idx="3">
                  <c:v>Пимонов</c:v>
                </c:pt>
                <c:pt idx="4">
                  <c:v>Юрзанов</c:v>
                </c:pt>
              </c:strCache>
            </c:strRef>
          </c:cat>
          <c:val>
            <c:numRef>
              <c:f>Лист1!$F$2:$F$6</c:f>
              <c:numCache>
                <c:formatCode>General</c:formatCode>
                <c:ptCount val="5"/>
                <c:pt idx="0">
                  <c:v>25</c:v>
                </c:pt>
                <c:pt idx="1">
                  <c:v>0</c:v>
                </c:pt>
                <c:pt idx="2">
                  <c:v>0</c:v>
                </c:pt>
                <c:pt idx="3">
                  <c:v>12</c:v>
                </c:pt>
                <c:pt idx="4">
                  <c:v>0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оценочный</c:v>
                </c:pt>
              </c:strCache>
            </c:strRef>
          </c:tx>
          <c:cat>
            <c:strRef>
              <c:f>Лист1!$A$2:$A$6</c:f>
              <c:strCache>
                <c:ptCount val="5"/>
                <c:pt idx="0">
                  <c:v>Милаева</c:v>
                </c:pt>
                <c:pt idx="1">
                  <c:v>Барышников</c:v>
                </c:pt>
                <c:pt idx="2">
                  <c:v>Ган</c:v>
                </c:pt>
                <c:pt idx="3">
                  <c:v>Пимонов</c:v>
                </c:pt>
                <c:pt idx="4">
                  <c:v>Юрзанов</c:v>
                </c:pt>
              </c:strCache>
            </c:strRef>
          </c:cat>
          <c:val>
            <c:numRef>
              <c:f>Лист1!$G$2:$G$6</c:f>
              <c:numCache>
                <c:formatCode>General</c:formatCode>
                <c:ptCount val="5"/>
                <c:pt idx="1">
                  <c:v>15</c:v>
                </c:pt>
                <c:pt idx="2">
                  <c:v>12</c:v>
                </c:pt>
                <c:pt idx="3">
                  <c:v>38</c:v>
                </c:pt>
                <c:pt idx="4">
                  <c:v>0</c:v>
                </c:pt>
              </c:numCache>
            </c:numRef>
          </c:val>
        </c:ser>
        <c:axId val="40948096"/>
        <c:axId val="40949632"/>
      </c:barChart>
      <c:catAx>
        <c:axId val="40948096"/>
        <c:scaling>
          <c:orientation val="minMax"/>
        </c:scaling>
        <c:axPos val="b"/>
        <c:numFmt formatCode="General" sourceLinked="1"/>
        <c:tickLblPos val="nextTo"/>
        <c:crossAx val="40949632"/>
        <c:crosses val="autoZero"/>
        <c:auto val="1"/>
        <c:lblAlgn val="ctr"/>
        <c:lblOffset val="100"/>
      </c:catAx>
      <c:valAx>
        <c:axId val="40949632"/>
        <c:scaling>
          <c:orientation val="minMax"/>
        </c:scaling>
        <c:axPos val="l"/>
        <c:majorGridlines/>
        <c:numFmt formatCode="General" sourceLinked="1"/>
        <c:tickLblPos val="nextTo"/>
        <c:crossAx val="40948096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layout/>
    </c:title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ведущие мотивы</c:v>
                </c:pt>
              </c:strCache>
            </c:strRef>
          </c:tx>
          <c:explosion val="25"/>
          <c:dLbls>
            <c:showVal val="1"/>
            <c:showLeaderLines val="1"/>
          </c:dLbls>
          <c:cat>
            <c:strRef>
              <c:f>Лист1!$A$2:$A$7</c:f>
              <c:strCache>
                <c:ptCount val="6"/>
                <c:pt idx="0">
                  <c:v>учебный</c:v>
                </c:pt>
                <c:pt idx="1">
                  <c:v>игровой</c:v>
                </c:pt>
                <c:pt idx="2">
                  <c:v>внешний</c:v>
                </c:pt>
                <c:pt idx="3">
                  <c:v>позиционный</c:v>
                </c:pt>
                <c:pt idx="4">
                  <c:v>социальный</c:v>
                </c:pt>
                <c:pt idx="5">
                  <c:v>оценочный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12.8</c:v>
                </c:pt>
                <c:pt idx="1">
                  <c:v>0</c:v>
                </c:pt>
                <c:pt idx="2">
                  <c:v>7.8</c:v>
                </c:pt>
                <c:pt idx="3">
                  <c:v>36</c:v>
                </c:pt>
                <c:pt idx="4">
                  <c:v>7.4</c:v>
                </c:pt>
                <c:pt idx="5">
                  <c:v>13</c:v>
                </c:pt>
              </c:numCache>
            </c:numRef>
          </c:val>
        </c:ser>
        <c:firstSliceAng val="0"/>
      </c:pie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мотивация </c:v>
                </c:pt>
              </c:strCache>
            </c:strRef>
          </c:tx>
          <c:explosion val="25"/>
          <c:dLbls>
            <c:showVal val="1"/>
            <c:showLeaderLines val="1"/>
          </c:dLbls>
          <c:cat>
            <c:strRef>
              <c:f>Лист1!$A$2:$A$6</c:f>
              <c:strCache>
                <c:ptCount val="5"/>
                <c:pt idx="0">
                  <c:v>очень высокий</c:v>
                </c:pt>
                <c:pt idx="1">
                  <c:v>высокий</c:v>
                </c:pt>
                <c:pt idx="2">
                  <c:v>нормальный</c:v>
                </c:pt>
                <c:pt idx="3">
                  <c:v>сниженный</c:v>
                </c:pt>
                <c:pt idx="4">
                  <c:v>низкий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0</c:v>
                </c:pt>
                <c:pt idx="1">
                  <c:v>25</c:v>
                </c:pt>
                <c:pt idx="2">
                  <c:v>50</c:v>
                </c:pt>
                <c:pt idx="3">
                  <c:v>25</c:v>
                </c:pt>
                <c:pt idx="4">
                  <c:v>0</c:v>
                </c:pt>
              </c:numCache>
            </c:numRef>
          </c:val>
        </c:ser>
      </c:pie3D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ведущие мтивы</c:v>
                </c:pt>
              </c:strCache>
            </c:strRef>
          </c:tx>
          <c:explosion val="25"/>
          <c:dLbls>
            <c:showVal val="1"/>
            <c:showLeaderLines val="1"/>
          </c:dLbls>
          <c:cat>
            <c:strRef>
              <c:f>Лист1!$A$2:$A$7</c:f>
              <c:strCache>
                <c:ptCount val="6"/>
                <c:pt idx="0">
                  <c:v>учебный</c:v>
                </c:pt>
                <c:pt idx="1">
                  <c:v>игровой</c:v>
                </c:pt>
                <c:pt idx="2">
                  <c:v>внешний</c:v>
                </c:pt>
                <c:pt idx="3">
                  <c:v>позиционный</c:v>
                </c:pt>
                <c:pt idx="4">
                  <c:v>социальный</c:v>
                </c:pt>
                <c:pt idx="5">
                  <c:v>оценочный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33</c:v>
                </c:pt>
                <c:pt idx="1">
                  <c:v>0</c:v>
                </c:pt>
                <c:pt idx="2">
                  <c:v>12</c:v>
                </c:pt>
                <c:pt idx="3">
                  <c:v>44</c:v>
                </c:pt>
                <c:pt idx="4">
                  <c:v>2.5</c:v>
                </c:pt>
                <c:pt idx="5">
                  <c:v>5.3</c:v>
                </c:pt>
              </c:numCache>
            </c:numRef>
          </c:val>
        </c:ser>
      </c:pie3D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учебный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ган э</c:v>
                </c:pt>
                <c:pt idx="1">
                  <c:v>головко</c:v>
                </c:pt>
                <c:pt idx="2">
                  <c:v>башкиров</c:v>
                </c:pt>
                <c:pt idx="3">
                  <c:v>энграф н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43</c:v>
                </c:pt>
                <c:pt idx="1">
                  <c:v>50</c:v>
                </c:pt>
                <c:pt idx="2">
                  <c:v>17</c:v>
                </c:pt>
                <c:pt idx="3">
                  <c:v>22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игровой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ган э</c:v>
                </c:pt>
                <c:pt idx="1">
                  <c:v>головко</c:v>
                </c:pt>
                <c:pt idx="2">
                  <c:v>башкиров</c:v>
                </c:pt>
                <c:pt idx="3">
                  <c:v>энграф н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внешний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ган э</c:v>
                </c:pt>
                <c:pt idx="1">
                  <c:v>головко</c:v>
                </c:pt>
                <c:pt idx="2">
                  <c:v>башкиров</c:v>
                </c:pt>
                <c:pt idx="3">
                  <c:v>энграф н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0</c:v>
                </c:pt>
                <c:pt idx="1">
                  <c:v>13</c:v>
                </c:pt>
                <c:pt idx="2">
                  <c:v>25</c:v>
                </c:pt>
                <c:pt idx="3">
                  <c:v>11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позиционный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ган э</c:v>
                </c:pt>
                <c:pt idx="1">
                  <c:v>головко</c:v>
                </c:pt>
                <c:pt idx="2">
                  <c:v>башкиров</c:v>
                </c:pt>
                <c:pt idx="3">
                  <c:v>энграф н</c:v>
                </c:pt>
              </c:strCache>
            </c:strRef>
          </c:cat>
          <c:val>
            <c:numRef>
              <c:f>Лист1!$E$2:$E$5</c:f>
              <c:numCache>
                <c:formatCode>General</c:formatCode>
                <c:ptCount val="4"/>
                <c:pt idx="0">
                  <c:v>43</c:v>
                </c:pt>
                <c:pt idx="1">
                  <c:v>25</c:v>
                </c:pt>
                <c:pt idx="2">
                  <c:v>42</c:v>
                </c:pt>
                <c:pt idx="3">
                  <c:v>67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социальный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ган э</c:v>
                </c:pt>
                <c:pt idx="1">
                  <c:v>головко</c:v>
                </c:pt>
                <c:pt idx="2">
                  <c:v>башкиров</c:v>
                </c:pt>
                <c:pt idx="3">
                  <c:v>энграф н</c:v>
                </c:pt>
              </c:strCache>
            </c:strRef>
          </c:cat>
          <c:val>
            <c:numRef>
              <c:f>Лист1!$F$2:$F$5</c:f>
              <c:numCache>
                <c:formatCode>General</c:formatCode>
                <c:ptCount val="4"/>
                <c:pt idx="0">
                  <c:v>14</c:v>
                </c:pt>
                <c:pt idx="1">
                  <c:v>0</c:v>
                </c:pt>
                <c:pt idx="2">
                  <c:v>9</c:v>
                </c:pt>
                <c:pt idx="3">
                  <c:v>0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оценочный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ган э</c:v>
                </c:pt>
                <c:pt idx="1">
                  <c:v>головко</c:v>
                </c:pt>
                <c:pt idx="2">
                  <c:v>башкиров</c:v>
                </c:pt>
                <c:pt idx="3">
                  <c:v>энграф н</c:v>
                </c:pt>
              </c:strCache>
            </c:strRef>
          </c:cat>
          <c:val>
            <c:numRef>
              <c:f>Лист1!$G$2:$G$5</c:f>
              <c:numCache>
                <c:formatCode>General</c:formatCode>
                <c:ptCount val="4"/>
                <c:pt idx="0">
                  <c:v>0</c:v>
                </c:pt>
                <c:pt idx="1">
                  <c:v>12</c:v>
                </c:pt>
                <c:pt idx="2">
                  <c:v>9</c:v>
                </c:pt>
                <c:pt idx="3">
                  <c:v>0</c:v>
                </c:pt>
              </c:numCache>
            </c:numRef>
          </c:val>
        </c:ser>
        <c:axId val="68455808"/>
        <c:axId val="68461696"/>
      </c:barChart>
      <c:catAx>
        <c:axId val="68455808"/>
        <c:scaling>
          <c:orientation val="minMax"/>
        </c:scaling>
        <c:axPos val="b"/>
        <c:numFmt formatCode="General" sourceLinked="1"/>
        <c:tickLblPos val="nextTo"/>
        <c:crossAx val="68461696"/>
        <c:crosses val="autoZero"/>
        <c:auto val="1"/>
        <c:lblAlgn val="ctr"/>
        <c:lblOffset val="100"/>
      </c:catAx>
      <c:valAx>
        <c:axId val="68461696"/>
        <c:scaling>
          <c:orientation val="minMax"/>
        </c:scaling>
        <c:axPos val="l"/>
        <c:majorGridlines/>
        <c:numFmt formatCode="General" sourceLinked="1"/>
        <c:tickLblPos val="nextTo"/>
        <c:crossAx val="68455808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5.4103352212552379E-2"/>
          <c:y val="5.9014910315923874E-2"/>
          <c:w val="0.69863919970530053"/>
          <c:h val="0.78507173607208713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очень высокий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личностный смысл учения</c:v>
                </c:pt>
                <c:pt idx="1">
                  <c:v>целепологание</c:v>
                </c:pt>
                <c:pt idx="2">
                  <c:v>иные мотвы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0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высокий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личностный смысл учения</c:v>
                </c:pt>
                <c:pt idx="1">
                  <c:v>целепологание</c:v>
                </c:pt>
                <c:pt idx="2">
                  <c:v>иные мотвы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0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нормальный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личностный смысл учения</c:v>
                </c:pt>
                <c:pt idx="1">
                  <c:v>целепологание</c:v>
                </c:pt>
                <c:pt idx="2">
                  <c:v>иные мотвы</c:v>
                </c:pt>
              </c:strCache>
            </c:strRef>
          </c:cat>
          <c:val>
            <c:numRef>
              <c:f>Лист1!$D$2:$D$4</c:f>
              <c:numCache>
                <c:formatCode>General</c:formatCode>
                <c:ptCount val="3"/>
                <c:pt idx="0">
                  <c:v>0</c:v>
                </c:pt>
                <c:pt idx="1">
                  <c:v>20</c:v>
                </c:pt>
                <c:pt idx="2">
                  <c:v>20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сниженный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личностный смысл учения</c:v>
                </c:pt>
                <c:pt idx="1">
                  <c:v>целепологание</c:v>
                </c:pt>
                <c:pt idx="2">
                  <c:v>иные мотвы</c:v>
                </c:pt>
              </c:strCache>
            </c:strRef>
          </c:cat>
          <c:val>
            <c:numRef>
              <c:f>Лист1!$E$2:$E$4</c:f>
              <c:numCache>
                <c:formatCode>General</c:formatCode>
                <c:ptCount val="3"/>
                <c:pt idx="0">
                  <c:v>20</c:v>
                </c:pt>
                <c:pt idx="1">
                  <c:v>80</c:v>
                </c:pt>
                <c:pt idx="2">
                  <c:v>80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низкий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личностный смысл учения</c:v>
                </c:pt>
                <c:pt idx="1">
                  <c:v>целепологание</c:v>
                </c:pt>
                <c:pt idx="2">
                  <c:v>иные мотвы</c:v>
                </c:pt>
              </c:strCache>
            </c:strRef>
          </c:cat>
          <c:val>
            <c:numRef>
              <c:f>Лист1!$F$2:$F$4</c:f>
              <c:numCache>
                <c:formatCode>General</c:formatCode>
                <c:ptCount val="3"/>
                <c:pt idx="0">
                  <c:v>80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</c:ser>
        <c:axId val="68092288"/>
        <c:axId val="68093824"/>
      </c:barChart>
      <c:catAx>
        <c:axId val="68092288"/>
        <c:scaling>
          <c:orientation val="minMax"/>
        </c:scaling>
        <c:axPos val="b"/>
        <c:tickLblPos val="nextTo"/>
        <c:crossAx val="68093824"/>
        <c:crosses val="autoZero"/>
        <c:auto val="1"/>
        <c:lblAlgn val="ctr"/>
        <c:lblOffset val="100"/>
      </c:catAx>
      <c:valAx>
        <c:axId val="68093824"/>
        <c:scaling>
          <c:orientation val="minMax"/>
        </c:scaling>
        <c:axPos val="l"/>
        <c:majorGridlines/>
        <c:numFmt formatCode="General" sourceLinked="1"/>
        <c:tickLblPos val="nextTo"/>
        <c:crossAx val="68092288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perspective val="30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преобладание внешних мотивов</c:v>
                </c:pt>
              </c:strCache>
            </c:strRef>
          </c:tx>
          <c:cat>
            <c:strRef>
              <c:f>Лист1!$A$2:$A$6</c:f>
              <c:strCache>
                <c:ptCount val="5"/>
                <c:pt idx="0">
                  <c:v>Саша</c:v>
                </c:pt>
                <c:pt idx="1">
                  <c:v>Настя</c:v>
                </c:pt>
                <c:pt idx="2">
                  <c:v>Артём</c:v>
                </c:pt>
                <c:pt idx="3">
                  <c:v>Витя </c:v>
                </c:pt>
                <c:pt idx="4">
                  <c:v>Женя 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100</c:v>
                </c:pt>
                <c:pt idx="1">
                  <c:v>100</c:v>
                </c:pt>
                <c:pt idx="2">
                  <c:v>100</c:v>
                </c:pt>
                <c:pt idx="3">
                  <c:v>100</c:v>
                </c:pt>
                <c:pt idx="4">
                  <c:v>100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стремление к успеху</c:v>
                </c:pt>
              </c:strCache>
            </c:strRef>
          </c:tx>
          <c:cat>
            <c:strRef>
              <c:f>Лист1!$A$2:$A$6</c:f>
              <c:strCache>
                <c:ptCount val="5"/>
                <c:pt idx="0">
                  <c:v>Саша</c:v>
                </c:pt>
                <c:pt idx="1">
                  <c:v>Настя</c:v>
                </c:pt>
                <c:pt idx="2">
                  <c:v>Артём</c:v>
                </c:pt>
                <c:pt idx="3">
                  <c:v>Витя </c:v>
                </c:pt>
                <c:pt idx="4">
                  <c:v>Женя 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66</c:v>
                </c:pt>
                <c:pt idx="1">
                  <c:v>100</c:v>
                </c:pt>
                <c:pt idx="2">
                  <c:v>33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отсутствие поведенческой активности при реализацииучебных мотивов</c:v>
                </c:pt>
              </c:strCache>
            </c:strRef>
          </c:tx>
          <c:cat>
            <c:strRef>
              <c:f>Лист1!$A$2:$A$6</c:f>
              <c:strCache>
                <c:ptCount val="5"/>
                <c:pt idx="0">
                  <c:v>Саша</c:v>
                </c:pt>
                <c:pt idx="1">
                  <c:v>Настя</c:v>
                </c:pt>
                <c:pt idx="2">
                  <c:v>Артём</c:v>
                </c:pt>
                <c:pt idx="3">
                  <c:v>Витя </c:v>
                </c:pt>
                <c:pt idx="4">
                  <c:v>Женя </c:v>
                </c:pt>
              </c:strCache>
            </c:strRef>
          </c:cat>
          <c:val>
            <c:numRef>
              <c:f>Лист1!$D$2:$D$6</c:f>
              <c:numCache>
                <c:formatCode>General</c:formatCode>
                <c:ptCount val="5"/>
                <c:pt idx="0">
                  <c:v>100</c:v>
                </c:pt>
                <c:pt idx="1">
                  <c:v>100</c:v>
                </c:pt>
                <c:pt idx="2">
                  <c:v>100</c:v>
                </c:pt>
                <c:pt idx="3">
                  <c:v>100</c:v>
                </c:pt>
                <c:pt idx="4">
                  <c:v>100</c:v>
                </c:pt>
              </c:numCache>
            </c:numRef>
          </c:val>
        </c:ser>
        <c:shape val="box"/>
        <c:axId val="76206080"/>
        <c:axId val="81650432"/>
        <c:axId val="0"/>
      </c:bar3DChart>
      <c:catAx>
        <c:axId val="76206080"/>
        <c:scaling>
          <c:orientation val="minMax"/>
        </c:scaling>
        <c:axPos val="b"/>
        <c:tickLblPos val="nextTo"/>
        <c:crossAx val="81650432"/>
        <c:crosses val="autoZero"/>
        <c:auto val="1"/>
        <c:lblAlgn val="ctr"/>
        <c:lblOffset val="100"/>
      </c:catAx>
      <c:valAx>
        <c:axId val="81650432"/>
        <c:scaling>
          <c:orientation val="minMax"/>
        </c:scaling>
        <c:axPos val="l"/>
        <c:majorGridlines/>
        <c:numFmt formatCode="General" sourceLinked="1"/>
        <c:tickLblPos val="nextTo"/>
        <c:crossAx val="76206080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0.28399</cdr:x>
      <cdr:y>0.55714</cdr:y>
    </cdr:from>
    <cdr:to>
      <cdr:x>0.38926</cdr:x>
      <cdr:y>0.72954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467000" y="2954958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0.28399</cdr:x>
      <cdr:y>0.55714</cdr:y>
    </cdr:from>
    <cdr:to>
      <cdr:x>0.38926</cdr:x>
      <cdr:y>0.72954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467000" y="2954958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53673-18A4-451D-BC5E-55D09B5A4339}" type="datetimeFigureOut">
              <a:rPr lang="ru-RU" smtClean="0"/>
              <a:pPr/>
              <a:t>22.12.2014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402F57B1-6AF5-4A32-897A-744840B0BB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53673-18A4-451D-BC5E-55D09B5A4339}" type="datetimeFigureOut">
              <a:rPr lang="ru-RU" smtClean="0"/>
              <a:pPr/>
              <a:t>22.12.2014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F57B1-6AF5-4A32-897A-744840B0BB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53673-18A4-451D-BC5E-55D09B5A4339}" type="datetimeFigureOut">
              <a:rPr lang="ru-RU" smtClean="0"/>
              <a:pPr/>
              <a:t>22.12.2014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F57B1-6AF5-4A32-897A-744840B0BB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53673-18A4-451D-BC5E-55D09B5A4339}" type="datetimeFigureOut">
              <a:rPr lang="ru-RU" smtClean="0"/>
              <a:pPr/>
              <a:t>22.12.2014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402F57B1-6AF5-4A32-897A-744840B0BB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53673-18A4-451D-BC5E-55D09B5A4339}" type="datetimeFigureOut">
              <a:rPr lang="ru-RU" smtClean="0"/>
              <a:pPr/>
              <a:t>22.12.2014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F57B1-6AF5-4A32-897A-744840B0BB2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heel spokes="8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53673-18A4-451D-BC5E-55D09B5A4339}" type="datetimeFigureOut">
              <a:rPr lang="ru-RU" smtClean="0"/>
              <a:pPr/>
              <a:t>22.12.2014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F57B1-6AF5-4A32-897A-744840B0BB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53673-18A4-451D-BC5E-55D09B5A4339}" type="datetimeFigureOut">
              <a:rPr lang="ru-RU" smtClean="0"/>
              <a:pPr/>
              <a:t>22.12.2014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402F57B1-6AF5-4A32-897A-744840B0BB2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ransition>
    <p:wheel spokes="8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53673-18A4-451D-BC5E-55D09B5A4339}" type="datetimeFigureOut">
              <a:rPr lang="ru-RU" smtClean="0"/>
              <a:pPr/>
              <a:t>22.12.2014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F57B1-6AF5-4A32-897A-744840B0BB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53673-18A4-451D-BC5E-55D09B5A4339}" type="datetimeFigureOut">
              <a:rPr lang="ru-RU" smtClean="0"/>
              <a:pPr/>
              <a:t>22.12.2014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F57B1-6AF5-4A32-897A-744840B0BB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53673-18A4-451D-BC5E-55D09B5A4339}" type="datetimeFigureOut">
              <a:rPr lang="ru-RU" smtClean="0"/>
              <a:pPr/>
              <a:t>22.12.2014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F57B1-6AF5-4A32-897A-744840B0BB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53673-18A4-451D-BC5E-55D09B5A4339}" type="datetimeFigureOut">
              <a:rPr lang="ru-RU" smtClean="0"/>
              <a:pPr/>
              <a:t>22.12.2014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F57B1-6AF5-4A32-897A-744840B0BB2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>
    <p:wheel spokes="8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6AC53673-18A4-451D-BC5E-55D09B5A4339}" type="datetimeFigureOut">
              <a:rPr lang="ru-RU" smtClean="0"/>
              <a:pPr/>
              <a:t>22.12.2014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402F57B1-6AF5-4A32-897A-744840B0BB2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ransition>
    <p:wheel spokes="8"/>
  </p:transition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412776"/>
            <a:ext cx="8458200" cy="1222375"/>
          </a:xfrm>
        </p:spPr>
        <p:txBody>
          <a:bodyPr>
            <a:noAutofit/>
          </a:bodyPr>
          <a:lstStyle/>
          <a:p>
            <a:pPr algn="ctr"/>
            <a:r>
              <a:rPr lang="ru-RU" sz="4000" b="1" cap="none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Психологический </a:t>
            </a:r>
            <a:br>
              <a:rPr lang="ru-RU" sz="4000" b="1" cap="none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ru-RU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климат в школе</a:t>
            </a:r>
            <a:r>
              <a:rPr lang="ru-RU" sz="4000" b="1" cap="none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ru-RU" sz="4000" b="1" cap="none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endParaRPr lang="ru-RU" sz="4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59632" y="2996952"/>
            <a:ext cx="7056784" cy="1152128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</a:rPr>
              <a:t>5</a:t>
            </a:r>
            <a:r>
              <a:rPr lang="en-US" sz="3600" b="1" dirty="0" smtClean="0">
                <a:solidFill>
                  <a:srgbClr val="FF0000"/>
                </a:solidFill>
              </a:rPr>
              <a:t>-8 </a:t>
            </a:r>
            <a:r>
              <a:rPr lang="ru-RU" sz="3600" b="1" dirty="0" smtClean="0">
                <a:solidFill>
                  <a:srgbClr val="FF0000"/>
                </a:solidFill>
              </a:rPr>
              <a:t>класс</a:t>
            </a:r>
            <a:endParaRPr lang="ru-RU" sz="3600" b="1" dirty="0">
              <a:solidFill>
                <a:srgbClr val="FF0000"/>
              </a:solidFill>
            </a:endParaRPr>
          </a:p>
        </p:txBody>
      </p:sp>
      <p:pic>
        <p:nvPicPr>
          <p:cNvPr id="4" name="Рисунок 3" descr="дети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3356992"/>
            <a:ext cx="3771900" cy="233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6283424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Школьная  мотивация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/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>8 </a:t>
            </a:r>
            <a:r>
              <a:rPr lang="ru-RU" b="1" dirty="0" smtClean="0">
                <a:solidFill>
                  <a:srgbClr val="FF0000"/>
                </a:solidFill>
              </a:rPr>
              <a:t>класс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39552" y="1340768"/>
          <a:ext cx="8352928" cy="511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 cstate="print"/>
          <a:srcRect l="16643" t="4968" r="19002" b="41615"/>
          <a:stretch>
            <a:fillRect/>
          </a:stretch>
        </p:blipFill>
        <p:spPr bwMode="auto">
          <a:xfrm>
            <a:off x="6372200" y="0"/>
            <a:ext cx="2266637" cy="16803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ведущие мотивы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04800" y="1554163"/>
          <a:ext cx="86868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wheel spokes="8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75856" y="457200"/>
            <a:ext cx="5715744" cy="8382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  <a:latin typeface="Verdana" pitchFamily="34" charset="0"/>
                <a:cs typeface="Times New Roman" pitchFamily="18" charset="0"/>
              </a:rPr>
              <a:t>Каково же сегодня состояние на уроках?         </a:t>
            </a:r>
            <a:r>
              <a:rPr lang="ru-RU" dirty="0" smtClean="0">
                <a:solidFill>
                  <a:srgbClr val="0070C0"/>
                </a:solidFill>
                <a:latin typeface="Verdana" pitchFamily="34" charset="0"/>
                <a:cs typeface="Times New Roman" pitchFamily="18" charset="0"/>
              </a:rPr>
              <a:t>8 класс </a:t>
            </a:r>
            <a:r>
              <a:rPr lang="ru-RU" dirty="0" smtClean="0">
                <a:solidFill>
                  <a:srgbClr val="C00000"/>
                </a:solidFill>
                <a:latin typeface="Verdana" pitchFamily="34" charset="0"/>
                <a:cs typeface="Times New Roman" pitchFamily="18" charset="0"/>
              </a:rPr>
              <a:t>?</a:t>
            </a:r>
            <a:endParaRPr lang="ru-RU" dirty="0">
              <a:solidFill>
                <a:srgbClr val="C000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04800" y="1554163"/>
          <a:ext cx="86868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59632" y="404664"/>
            <a:ext cx="1828800" cy="156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5779368" cy="8382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70C0"/>
                </a:solidFill>
                <a:latin typeface="Verdana" pitchFamily="34" charset="0"/>
                <a:cs typeface="Times New Roman" pitchFamily="18" charset="0"/>
              </a:rPr>
              <a:t>Каково же сегодня состояние на уроках             </a:t>
            </a:r>
            <a:r>
              <a:rPr lang="ru-RU" dirty="0" smtClean="0">
                <a:solidFill>
                  <a:srgbClr val="C00000"/>
                </a:solidFill>
                <a:latin typeface="Verdana" pitchFamily="34" charset="0"/>
                <a:cs typeface="Times New Roman" pitchFamily="18" charset="0"/>
              </a:rPr>
              <a:t>8 класс</a:t>
            </a:r>
            <a:r>
              <a:rPr lang="ru-RU" dirty="0" smtClean="0">
                <a:solidFill>
                  <a:srgbClr val="0070C0"/>
                </a:solidFill>
                <a:latin typeface="Verdana" pitchFamily="34" charset="0"/>
                <a:cs typeface="Times New Roman" pitchFamily="18" charset="0"/>
              </a:rPr>
              <a:t>?</a:t>
            </a:r>
            <a:endParaRPr lang="ru-RU" dirty="0">
              <a:solidFill>
                <a:srgbClr val="0070C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04800" y="1554163"/>
          <a:ext cx="86868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32240" y="332656"/>
            <a:ext cx="1095375" cy="180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332656"/>
            <a:ext cx="8686800" cy="1008112"/>
          </a:xfrm>
        </p:spPr>
        <p:txBody>
          <a:bodyPr>
            <a:normAutofit fontScale="90000"/>
          </a:bodyPr>
          <a:lstStyle/>
          <a:p>
            <a:r>
              <a:rPr lang="ru-RU" b="1" cap="none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ru-RU" b="1" cap="none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ru-RU" b="1" cap="none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ru-RU" b="1" cap="none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123728" y="260648"/>
            <a:ext cx="684076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</a:rPr>
              <a:t>Школьная мотивация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</a:p>
          <a:p>
            <a:pPr algn="ctr"/>
            <a:r>
              <a:rPr lang="en-US" sz="3600" b="1" dirty="0" smtClean="0">
                <a:solidFill>
                  <a:srgbClr val="00B0F0"/>
                </a:solidFill>
              </a:rPr>
              <a:t>7 </a:t>
            </a:r>
            <a:r>
              <a:rPr lang="ru-RU" sz="3600" b="1" dirty="0" smtClean="0">
                <a:solidFill>
                  <a:srgbClr val="00B0F0"/>
                </a:solidFill>
              </a:rPr>
              <a:t>класс </a:t>
            </a:r>
            <a:r>
              <a:rPr lang="ru-RU" b="1" dirty="0" smtClean="0">
                <a:solidFill>
                  <a:srgbClr val="FF0000"/>
                </a:solidFill>
              </a:rPr>
              <a:t/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sz="2400" b="1" dirty="0" smtClean="0"/>
              <a:t>[</a:t>
            </a:r>
            <a:r>
              <a:rPr lang="ru-RU" sz="2400" dirty="0" smtClean="0"/>
              <a:t> М.И. Лукьянова, Н.В. Калинина.</a:t>
            </a:r>
            <a:r>
              <a:rPr lang="ru-RU" sz="2400" b="1" dirty="0" smtClean="0"/>
              <a:t>]</a:t>
            </a:r>
            <a:endParaRPr lang="ru-RU" sz="2400" dirty="0" smtClean="0"/>
          </a:p>
          <a:p>
            <a:pPr algn="ctr"/>
            <a:endParaRPr lang="ru-RU" sz="2400" dirty="0"/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2" cstate="print"/>
          <a:srcRect l="16643" t="4968" r="19002" b="41615"/>
          <a:stretch>
            <a:fillRect/>
          </a:stretch>
        </p:blipFill>
        <p:spPr bwMode="auto">
          <a:xfrm>
            <a:off x="251520" y="0"/>
            <a:ext cx="2712145" cy="20106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8" name="Содержимое 7"/>
          <p:cNvGraphicFramePr>
            <a:graphicFrameLocks noGrp="1"/>
          </p:cNvGraphicFramePr>
          <p:nvPr>
            <p:ph idx="1"/>
          </p:nvPr>
        </p:nvGraphicFramePr>
        <p:xfrm>
          <a:off x="304800" y="1844675"/>
          <a:ext cx="8686800" cy="42354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6283424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/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b="1" dirty="0" smtClean="0">
                <a:solidFill>
                  <a:srgbClr val="FF0000"/>
                </a:solidFill>
              </a:rPr>
              <a:t>ведущие мотивы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/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rgbClr val="00B0F0"/>
                </a:solidFill>
              </a:rPr>
              <a:t>7 </a:t>
            </a:r>
            <a:r>
              <a:rPr lang="ru-RU" b="1" dirty="0" smtClean="0">
                <a:solidFill>
                  <a:srgbClr val="00B0F0"/>
                </a:solidFill>
              </a:rPr>
              <a:t>класс</a:t>
            </a:r>
            <a:endParaRPr lang="ru-RU" dirty="0">
              <a:solidFill>
                <a:srgbClr val="00B0F0"/>
              </a:solidFill>
            </a:endParaRP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/>
          <a:srcRect l="16643" t="4968" r="19002" b="41615"/>
          <a:stretch>
            <a:fillRect/>
          </a:stretch>
        </p:blipFill>
        <p:spPr bwMode="auto">
          <a:xfrm>
            <a:off x="6372200" y="0"/>
            <a:ext cx="2266637" cy="16803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304800" y="1554162"/>
          <a:ext cx="8686800" cy="53038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ведущие мотивы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04800" y="1554163"/>
          <a:ext cx="86868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wheel spokes="8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  <a:latin typeface="Verdana" pitchFamily="34" charset="0"/>
                <a:cs typeface="Times New Roman" pitchFamily="18" charset="0"/>
              </a:rPr>
              <a:t>Каково же сегодня состояние на уроках              </a:t>
            </a:r>
            <a:r>
              <a:rPr lang="ru-RU" dirty="0" smtClean="0">
                <a:solidFill>
                  <a:srgbClr val="0070C0"/>
                </a:solidFill>
                <a:latin typeface="Verdana" pitchFamily="34" charset="0"/>
                <a:cs typeface="Times New Roman" pitchFamily="18" charset="0"/>
              </a:rPr>
              <a:t>7 класс</a:t>
            </a:r>
            <a:r>
              <a:rPr lang="ru-RU" dirty="0" smtClean="0">
                <a:solidFill>
                  <a:srgbClr val="FF0000"/>
                </a:solidFill>
                <a:latin typeface="Verdana" pitchFamily="34" charset="0"/>
                <a:cs typeface="Times New Roman" pitchFamily="18" charset="0"/>
              </a:rPr>
              <a:t> ?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04800" y="1554163"/>
          <a:ext cx="86868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70C0"/>
                </a:solidFill>
                <a:latin typeface="Verdana" pitchFamily="34" charset="0"/>
                <a:cs typeface="Times New Roman" pitchFamily="18" charset="0"/>
              </a:rPr>
              <a:t>Каково же сегодня состояние на уроках     </a:t>
            </a:r>
            <a:r>
              <a:rPr lang="ru-RU" dirty="0" smtClean="0">
                <a:solidFill>
                  <a:srgbClr val="C00000"/>
                </a:solidFill>
                <a:latin typeface="Verdana" pitchFamily="34" charset="0"/>
                <a:cs typeface="Times New Roman" pitchFamily="18" charset="0"/>
              </a:rPr>
              <a:t>7 класс </a:t>
            </a:r>
            <a:r>
              <a:rPr lang="ru-RU" dirty="0" smtClean="0">
                <a:solidFill>
                  <a:srgbClr val="0070C0"/>
                </a:solidFill>
                <a:latin typeface="Verdana" pitchFamily="34" charset="0"/>
                <a:cs typeface="Times New Roman" pitchFamily="18" charset="0"/>
              </a:rPr>
              <a:t>?</a:t>
            </a:r>
            <a:endParaRPr lang="ru-RU" dirty="0">
              <a:solidFill>
                <a:srgbClr val="0070C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04800" y="1554163"/>
          <a:ext cx="86868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0"/>
            <a:ext cx="5571728" cy="1844824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476672"/>
            <a:ext cx="691276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Школьная   мотивация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5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класс </a:t>
            </a:r>
            <a:r>
              <a:rPr lang="ru-RU" b="1" dirty="0" smtClean="0">
                <a:solidFill>
                  <a:srgbClr val="FF0000"/>
                </a:solidFill>
              </a:rPr>
              <a:t/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b="1" dirty="0" smtClean="0">
                <a:solidFill>
                  <a:srgbClr val="FF0000"/>
                </a:solidFill>
              </a:rPr>
              <a:t>     </a:t>
            </a:r>
            <a:r>
              <a:rPr lang="ru-RU" b="1" dirty="0" smtClean="0"/>
              <a:t>[</a:t>
            </a:r>
            <a:r>
              <a:rPr lang="ru-RU" dirty="0" smtClean="0"/>
              <a:t> М.И. Лукьянова, Н.В. Калинина.</a:t>
            </a:r>
            <a:r>
              <a:rPr lang="ru-RU" b="1" dirty="0" smtClean="0"/>
              <a:t>]</a:t>
            </a:r>
            <a:endParaRPr lang="ru-RU" dirty="0" smtClean="0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/>
          <a:srcRect l="16643" t="4968" r="19002" b="41615"/>
          <a:stretch>
            <a:fillRect/>
          </a:stretch>
        </p:blipFill>
        <p:spPr bwMode="auto">
          <a:xfrm>
            <a:off x="6156176" y="0"/>
            <a:ext cx="2712145" cy="24928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9" name="Содержимое 8"/>
          <p:cNvGraphicFramePr>
            <a:graphicFrameLocks noGrp="1"/>
          </p:cNvGraphicFramePr>
          <p:nvPr>
            <p:ph idx="1"/>
          </p:nvPr>
        </p:nvGraphicFramePr>
        <p:xfrm>
          <a:off x="304800" y="2060848"/>
          <a:ext cx="7939608" cy="47971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>
    <p:wheel spokes="8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Ведущие </a:t>
            </a:r>
            <a:r>
              <a:rPr lang="ru-RU" dirty="0" smtClean="0">
                <a:solidFill>
                  <a:srgbClr val="FF0000"/>
                </a:solidFill>
              </a:rPr>
              <a:t>мотивы       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5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класс 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04800" y="1554163"/>
          <a:ext cx="86868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wheel spokes="8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Ведущие мотивы</a:t>
            </a:r>
            <a:endParaRPr lang="ru-RU" dirty="0">
              <a:solidFill>
                <a:srgbClr val="FF00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04800" y="1554163"/>
          <a:ext cx="86868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wheel spokes="8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04800" y="1554163"/>
          <a:ext cx="86868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wheel spokes="8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0"/>
            <a:ext cx="5571728" cy="1844824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476672"/>
            <a:ext cx="590465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> Школьная   мотивация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</a:p>
          <a:p>
            <a:r>
              <a:rPr lang="ru-RU" sz="3600" b="1" dirty="0" smtClean="0">
                <a:solidFill>
                  <a:srgbClr val="FF0000"/>
                </a:solidFill>
              </a:rPr>
              <a:t>  6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ru-RU" sz="3600" b="1" dirty="0" smtClean="0">
                <a:solidFill>
                  <a:srgbClr val="FF0000"/>
                </a:solidFill>
              </a:rPr>
              <a:t>класс </a:t>
            </a:r>
            <a:r>
              <a:rPr lang="ru-RU" b="1" dirty="0" smtClean="0">
                <a:solidFill>
                  <a:srgbClr val="FF0000"/>
                </a:solidFill>
              </a:rPr>
              <a:t/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b="1" dirty="0" smtClean="0">
                <a:solidFill>
                  <a:srgbClr val="FF0000"/>
                </a:solidFill>
              </a:rPr>
              <a:t>     </a:t>
            </a:r>
            <a:r>
              <a:rPr lang="ru-RU" b="1" dirty="0" smtClean="0"/>
              <a:t>[</a:t>
            </a:r>
            <a:r>
              <a:rPr lang="ru-RU" dirty="0" smtClean="0"/>
              <a:t> М.И. Лукьянова, Н.В. Калинина.</a:t>
            </a:r>
            <a:r>
              <a:rPr lang="ru-RU" b="1" dirty="0" smtClean="0"/>
              <a:t>]</a:t>
            </a:r>
            <a:endParaRPr lang="ru-RU" dirty="0" smtClean="0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/>
          <a:srcRect l="16643" t="4968" r="19002" b="41615"/>
          <a:stretch>
            <a:fillRect/>
          </a:stretch>
        </p:blipFill>
        <p:spPr bwMode="auto">
          <a:xfrm>
            <a:off x="6156176" y="0"/>
            <a:ext cx="2712145" cy="24928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9" name="Содержимое 8"/>
          <p:cNvGraphicFramePr>
            <a:graphicFrameLocks noGrp="1"/>
          </p:cNvGraphicFramePr>
          <p:nvPr>
            <p:ph idx="1"/>
          </p:nvPr>
        </p:nvGraphicFramePr>
        <p:xfrm>
          <a:off x="304800" y="2060848"/>
          <a:ext cx="7939608" cy="47971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>
    <p:wheel spokes="8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Ведущие </a:t>
            </a:r>
            <a:r>
              <a:rPr lang="ru-RU" dirty="0" smtClean="0">
                <a:solidFill>
                  <a:srgbClr val="FF0000"/>
                </a:solidFill>
              </a:rPr>
              <a:t>мотивы        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класс </a:t>
            </a:r>
            <a:r>
              <a:rPr lang="ru-RU" dirty="0" smtClean="0">
                <a:solidFill>
                  <a:srgbClr val="FF0000"/>
                </a:solidFill>
              </a:rPr>
              <a:t>    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04800" y="1554163"/>
          <a:ext cx="86868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wheel spokes="8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Ведущие мотивы</a:t>
            </a:r>
            <a:endParaRPr lang="ru-RU" dirty="0">
              <a:solidFill>
                <a:srgbClr val="FF00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04800" y="1554163"/>
          <a:ext cx="86868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wheel spokes="8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332656"/>
            <a:ext cx="8686800" cy="1008112"/>
          </a:xfrm>
        </p:spPr>
        <p:txBody>
          <a:bodyPr>
            <a:normAutofit fontScale="90000"/>
          </a:bodyPr>
          <a:lstStyle/>
          <a:p>
            <a:r>
              <a:rPr lang="ru-RU" b="1" cap="none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ru-RU" b="1" cap="none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ru-RU" b="1" cap="none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ru-RU" b="1" cap="none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179512" y="2204864"/>
          <a:ext cx="8686800" cy="43793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2123728" y="260648"/>
            <a:ext cx="684076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</a:rPr>
              <a:t>Школьная мотивация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</a:p>
          <a:p>
            <a:pPr algn="ctr"/>
            <a:r>
              <a:rPr lang="en-US" sz="3600" b="1" dirty="0" smtClean="0">
                <a:solidFill>
                  <a:srgbClr val="FF0000"/>
                </a:solidFill>
              </a:rPr>
              <a:t>8 </a:t>
            </a:r>
            <a:r>
              <a:rPr lang="ru-RU" sz="3600" b="1" dirty="0" smtClean="0">
                <a:solidFill>
                  <a:srgbClr val="FF0000"/>
                </a:solidFill>
              </a:rPr>
              <a:t>класс </a:t>
            </a:r>
            <a:r>
              <a:rPr lang="ru-RU" b="1" dirty="0" smtClean="0">
                <a:solidFill>
                  <a:srgbClr val="FF0000"/>
                </a:solidFill>
              </a:rPr>
              <a:t/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sz="2400" b="1" dirty="0" smtClean="0"/>
              <a:t>[</a:t>
            </a:r>
            <a:r>
              <a:rPr lang="ru-RU" sz="2400" dirty="0" smtClean="0"/>
              <a:t> М.И. Лукьянова, Н.В. Калинина.</a:t>
            </a:r>
            <a:r>
              <a:rPr lang="ru-RU" sz="2400" b="1" dirty="0" smtClean="0"/>
              <a:t>]</a:t>
            </a:r>
            <a:endParaRPr lang="ru-RU" sz="2400" dirty="0" smtClean="0"/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 cstate="print"/>
          <a:srcRect l="16643" t="4968" r="19002" b="41615"/>
          <a:stretch>
            <a:fillRect/>
          </a:stretch>
        </p:blipFill>
        <p:spPr bwMode="auto">
          <a:xfrm>
            <a:off x="251520" y="0"/>
            <a:ext cx="2712145" cy="20106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406</TotalTime>
  <Words>91</Words>
  <Application>Microsoft Office PowerPoint</Application>
  <PresentationFormat>Экран (4:3)</PresentationFormat>
  <Paragraphs>31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Трек</vt:lpstr>
      <vt:lpstr>Психологический  климат в школе </vt:lpstr>
      <vt:lpstr>Слайд 2</vt:lpstr>
      <vt:lpstr>Ведущие мотивы         5 класс </vt:lpstr>
      <vt:lpstr>Ведущие мотивы</vt:lpstr>
      <vt:lpstr>Слайд 5</vt:lpstr>
      <vt:lpstr>Слайд 6</vt:lpstr>
      <vt:lpstr>Ведущие мотивы          6 класс     </vt:lpstr>
      <vt:lpstr>Ведущие мотивы</vt:lpstr>
      <vt:lpstr>  </vt:lpstr>
      <vt:lpstr>Школьная  мотивация    8 класс</vt:lpstr>
      <vt:lpstr>ведущие мотивы</vt:lpstr>
      <vt:lpstr>Каково же сегодня состояние на уроках?         8 класс ?</vt:lpstr>
      <vt:lpstr>Каково же сегодня состояние на уроках             8 класс?</vt:lpstr>
      <vt:lpstr>  </vt:lpstr>
      <vt:lpstr> ведущие мотивы    7 класс</vt:lpstr>
      <vt:lpstr>ведущие мотивы</vt:lpstr>
      <vt:lpstr>Каково же сегодня состояние на уроках              7 класс ?</vt:lpstr>
      <vt:lpstr>Каково же сегодня состояние на уроках     7 класс ?</vt:lpstr>
    </vt:vector>
  </TitlesOfParts>
  <Company>Computer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Психологический  климат в школе </dc:title>
  <dc:creator>User</dc:creator>
  <cp:lastModifiedBy>Татьяна</cp:lastModifiedBy>
  <cp:revision>41</cp:revision>
  <dcterms:created xsi:type="dcterms:W3CDTF">2014-11-28T14:46:43Z</dcterms:created>
  <dcterms:modified xsi:type="dcterms:W3CDTF">2014-12-22T05:05:37Z</dcterms:modified>
</cp:coreProperties>
</file>