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charts/chart1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7" r:id="rId3"/>
    <p:sldId id="274" r:id="rId4"/>
    <p:sldId id="270" r:id="rId5"/>
    <p:sldId id="276" r:id="rId6"/>
    <p:sldId id="269" r:id="rId7"/>
    <p:sldId id="275" r:id="rId8"/>
    <p:sldId id="272" r:id="rId9"/>
    <p:sldId id="257" r:id="rId10"/>
    <p:sldId id="264" r:id="rId11"/>
    <p:sldId id="277" r:id="rId12"/>
    <p:sldId id="260" r:id="rId13"/>
    <p:sldId id="261" r:id="rId14"/>
    <p:sldId id="265" r:id="rId15"/>
    <p:sldId id="266" r:id="rId16"/>
    <p:sldId id="278" r:id="rId17"/>
    <p:sldId id="262" r:id="rId18"/>
    <p:sldId id="26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мотивация 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очень высокий</c:v>
                </c:pt>
                <c:pt idx="1">
                  <c:v>высокий</c:v>
                </c:pt>
                <c:pt idx="2">
                  <c:v>нормальный</c:v>
                </c:pt>
                <c:pt idx="3">
                  <c:v>сниженный</c:v>
                </c:pt>
                <c:pt idx="4">
                  <c:v>низкий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40</c:v>
                </c:pt>
                <c:pt idx="3">
                  <c:v>40</c:v>
                </c:pt>
                <c:pt idx="4">
                  <c:v>20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8 класс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преобладание внешних мотивов</c:v>
                </c:pt>
                <c:pt idx="1">
                  <c:v>стремление к успеху</c:v>
                </c:pt>
                <c:pt idx="2">
                  <c:v>отсутствие поведенческой активности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100</c:v>
                </c:pt>
                <c:pt idx="1">
                  <c:v>40</c:v>
                </c:pt>
                <c:pt idx="2">
                  <c:v>100</c:v>
                </c:pt>
              </c:numCache>
            </c:numRef>
          </c:val>
        </c:ser>
        <c:axId val="57802112"/>
        <c:axId val="57929728"/>
      </c:barChart>
      <c:catAx>
        <c:axId val="57802112"/>
        <c:scaling>
          <c:orientation val="minMax"/>
        </c:scaling>
        <c:axPos val="b"/>
        <c:tickLblPos val="nextTo"/>
        <c:crossAx val="57929728"/>
        <c:auto val="1"/>
        <c:lblAlgn val="ctr"/>
        <c:lblOffset val="100"/>
      </c:catAx>
      <c:valAx>
        <c:axId val="57929728"/>
        <c:scaling>
          <c:orientation val="minMax"/>
        </c:scaling>
        <c:axPos val="l"/>
        <c:majorGridlines/>
        <c:numFmt formatCode="General" sourceLinked="1"/>
        <c:tickLblPos val="nextTo"/>
        <c:crossAx val="57802112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русский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80</c:v>
                </c:pt>
                <c:pt idx="1">
                  <c:v>20</c:v>
                </c:pt>
                <c:pt idx="2">
                  <c:v>40</c:v>
                </c:pt>
                <c:pt idx="3">
                  <c:v>20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литература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60</c:v>
                </c:pt>
                <c:pt idx="1">
                  <c:v>20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математ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40</c:v>
                </c:pt>
                <c:pt idx="1">
                  <c:v>20</c:v>
                </c:pt>
                <c:pt idx="2">
                  <c:v>20</c:v>
                </c:pt>
                <c:pt idx="3">
                  <c:v>40</c:v>
                </c:pt>
                <c:pt idx="4">
                  <c:v>60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история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40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геогр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англ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Лист1!$G$2:$G$6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80</c:v>
                </c:pt>
                <c:pt idx="3">
                  <c:v>60</c:v>
                </c:pt>
                <c:pt idx="4">
                  <c:v>60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музыка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Лист1!$H$2:$H$6</c:f>
              <c:numCache>
                <c:formatCode>General</c:formatCode>
                <c:ptCount val="5"/>
                <c:pt idx="0">
                  <c:v>20</c:v>
                </c:pt>
                <c:pt idx="1">
                  <c:v>40</c:v>
                </c:pt>
                <c:pt idx="2">
                  <c:v>20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изо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Лист1!$I$2:$I$6</c:f>
              <c:numCache>
                <c:formatCode>General</c:formatCode>
                <c:ptCount val="5"/>
                <c:pt idx="0">
                  <c:v>40</c:v>
                </c:pt>
                <c:pt idx="1">
                  <c:v>40</c:v>
                </c:pt>
                <c:pt idx="2">
                  <c:v>20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фк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Лист1!$J$2:$J$6</c:f>
              <c:numCache>
                <c:formatCode>General</c:formatCode>
                <c:ptCount val="5"/>
                <c:pt idx="0">
                  <c:v>100</c:v>
                </c:pt>
                <c:pt idx="1">
                  <c:v>20</c:v>
                </c:pt>
                <c:pt idx="2">
                  <c:v>0</c:v>
                </c:pt>
                <c:pt idx="3">
                  <c:v>40</c:v>
                </c:pt>
                <c:pt idx="4">
                  <c:v>0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труд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Лист1!$K$2:$K$6</c:f>
              <c:numCache>
                <c:formatCode>General</c:formatCode>
                <c:ptCount val="5"/>
                <c:pt idx="0">
                  <c:v>40</c:v>
                </c:pt>
                <c:pt idx="1">
                  <c:v>40</c:v>
                </c:pt>
                <c:pt idx="2">
                  <c:v>40</c:v>
                </c:pt>
                <c:pt idx="3">
                  <c:v>0</c:v>
                </c:pt>
                <c:pt idx="4">
                  <c:v>20</c:v>
                </c:pt>
              </c:numCache>
            </c:numRef>
          </c:val>
        </c:ser>
        <c:axId val="81939840"/>
        <c:axId val="81958016"/>
      </c:barChart>
      <c:catAx>
        <c:axId val="81939840"/>
        <c:scaling>
          <c:orientation val="minMax"/>
        </c:scaling>
        <c:axPos val="b"/>
        <c:tickLblPos val="nextTo"/>
        <c:crossAx val="81958016"/>
        <c:crosses val="autoZero"/>
        <c:auto val="1"/>
        <c:lblAlgn val="ctr"/>
        <c:lblOffset val="100"/>
      </c:catAx>
      <c:valAx>
        <c:axId val="81958016"/>
        <c:scaling>
          <c:orientation val="minMax"/>
        </c:scaling>
        <c:axPos val="l"/>
        <c:majorGridlines/>
        <c:numFmt formatCode="General" sourceLinked="1"/>
        <c:tickLblPos val="nextTo"/>
        <c:crossAx val="819398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русский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тревожно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</c:v>
                </c:pt>
                <c:pt idx="1">
                  <c:v>20</c:v>
                </c:pt>
                <c:pt idx="2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литер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тревожно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40</c:v>
                </c:pt>
                <c:pt idx="1">
                  <c:v>20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матем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тревожно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40</c:v>
                </c:pt>
                <c:pt idx="1">
                  <c:v>40</c:v>
                </c:pt>
                <c:pt idx="2">
                  <c:v>20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история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тревожно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20</c:v>
                </c:pt>
                <c:pt idx="1">
                  <c:v>20</c:v>
                </c:pt>
                <c:pt idx="2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геогр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тревожно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англ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тревожно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0</c:v>
                </c:pt>
                <c:pt idx="1">
                  <c:v>20</c:v>
                </c:pt>
                <c:pt idx="2">
                  <c:v>20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музыка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тревожно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40</c:v>
                </c:pt>
                <c:pt idx="1">
                  <c:v>20</c:v>
                </c:pt>
                <c:pt idx="2">
                  <c:v>20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изо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тревожно</c:v>
                </c:pt>
              </c:strCache>
            </c:strRef>
          </c:cat>
          <c:val>
            <c:numRef>
              <c:f>Лист1!$I$2:$I$5</c:f>
              <c:numCache>
                <c:formatCode>General</c:formatCode>
                <c:ptCount val="4"/>
                <c:pt idx="0">
                  <c:v>40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фк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тревожно</c:v>
                </c:pt>
              </c:strCache>
            </c:strRef>
          </c:cat>
          <c:val>
            <c:numRef>
              <c:f>Лист1!$J$2:$J$5</c:f>
              <c:numCache>
                <c:formatCode>General</c:formatCode>
                <c:ptCount val="4"/>
                <c:pt idx="0">
                  <c:v>40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труд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тревожно</c:v>
                </c:pt>
              </c:strCache>
            </c:strRef>
          </c:cat>
          <c:val>
            <c:numRef>
              <c:f>Лист1!$K$2:$K$5</c:f>
              <c:numCache>
                <c:formatCode>General</c:formatCode>
                <c:ptCount val="4"/>
                <c:pt idx="0">
                  <c:v>40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axId val="83474304"/>
        <c:axId val="83475840"/>
      </c:barChart>
      <c:catAx>
        <c:axId val="83474304"/>
        <c:scaling>
          <c:orientation val="minMax"/>
        </c:scaling>
        <c:axPos val="b"/>
        <c:tickLblPos val="nextTo"/>
        <c:crossAx val="83475840"/>
        <c:crosses val="autoZero"/>
        <c:auto val="1"/>
        <c:lblAlgn val="ctr"/>
        <c:lblOffset val="100"/>
      </c:catAx>
      <c:valAx>
        <c:axId val="83475840"/>
        <c:scaling>
          <c:orientation val="minMax"/>
        </c:scaling>
        <c:axPos val="l"/>
        <c:majorGridlines/>
        <c:numFmt formatCode="General" sourceLinked="1"/>
        <c:tickLblPos val="nextTo"/>
        <c:crossAx val="834743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очень высокий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личностный </c:v>
                </c:pt>
                <c:pt idx="1">
                  <c:v>целепологание</c:v>
                </c:pt>
                <c:pt idx="2">
                  <c:v>иные мотивы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высокий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личностный </c:v>
                </c:pt>
                <c:pt idx="1">
                  <c:v>целепологание</c:v>
                </c:pt>
                <c:pt idx="2">
                  <c:v>иные мотивы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0</c:v>
                </c:pt>
                <c:pt idx="1">
                  <c:v>20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нормальный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личностный </c:v>
                </c:pt>
                <c:pt idx="1">
                  <c:v>целепологание</c:v>
                </c:pt>
                <c:pt idx="2">
                  <c:v>иные мотивы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20</c:v>
                </c:pt>
                <c:pt idx="1">
                  <c:v>0</c:v>
                </c:pt>
                <c:pt idx="2">
                  <c:v>20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сниженный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личностный </c:v>
                </c:pt>
                <c:pt idx="1">
                  <c:v>целепологание</c:v>
                </c:pt>
                <c:pt idx="2">
                  <c:v>иные мотивы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0</c:v>
                </c:pt>
                <c:pt idx="1">
                  <c:v>60</c:v>
                </c:pt>
                <c:pt idx="2">
                  <c:v>80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низкий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личностный </c:v>
                </c:pt>
                <c:pt idx="1">
                  <c:v>целепологание</c:v>
                </c:pt>
                <c:pt idx="2">
                  <c:v>иные мотивы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80</c:v>
                </c:pt>
                <c:pt idx="1">
                  <c:v>20</c:v>
                </c:pt>
                <c:pt idx="2">
                  <c:v>0</c:v>
                </c:pt>
              </c:numCache>
            </c:numRef>
          </c:val>
        </c:ser>
        <c:shape val="box"/>
        <c:axId val="82524416"/>
        <c:axId val="82530304"/>
        <c:axId val="0"/>
      </c:bar3DChart>
      <c:catAx>
        <c:axId val="82524416"/>
        <c:scaling>
          <c:orientation val="minMax"/>
        </c:scaling>
        <c:axPos val="b"/>
        <c:tickLblPos val="nextTo"/>
        <c:crossAx val="82530304"/>
        <c:crosses val="autoZero"/>
        <c:auto val="1"/>
        <c:lblAlgn val="ctr"/>
        <c:lblOffset val="100"/>
      </c:catAx>
      <c:valAx>
        <c:axId val="82530304"/>
        <c:scaling>
          <c:orientation val="minMax"/>
        </c:scaling>
        <c:axPos val="l"/>
        <c:majorGridlines/>
        <c:numFmt formatCode="General" sourceLinked="1"/>
        <c:tickLblPos val="nextTo"/>
        <c:crossAx val="825244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внешний мотив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Дима</c:v>
                </c:pt>
                <c:pt idx="1">
                  <c:v>Таня</c:v>
                </c:pt>
                <c:pt idx="2">
                  <c:v>Коля</c:v>
                </c:pt>
                <c:pt idx="3">
                  <c:v>Данил</c:v>
                </c:pt>
                <c:pt idx="4">
                  <c:v>Саша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67</c:v>
                </c:pt>
                <c:pt idx="1">
                  <c:v>100</c:v>
                </c:pt>
                <c:pt idx="2">
                  <c:v>67</c:v>
                </c:pt>
                <c:pt idx="3">
                  <c:v>33</c:v>
                </c:pt>
                <c:pt idx="4">
                  <c:v>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внутренний мотив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Дима</c:v>
                </c:pt>
                <c:pt idx="1">
                  <c:v>Таня</c:v>
                </c:pt>
                <c:pt idx="2">
                  <c:v>Коля</c:v>
                </c:pt>
                <c:pt idx="3">
                  <c:v>Данил</c:v>
                </c:pt>
                <c:pt idx="4">
                  <c:v>Саша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33</c:v>
                </c:pt>
                <c:pt idx="1">
                  <c:v>0</c:v>
                </c:pt>
                <c:pt idx="2">
                  <c:v>33</c:v>
                </c:pt>
                <c:pt idx="3">
                  <c:v>67</c:v>
                </c:pt>
                <c:pt idx="4">
                  <c:v>33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стремление к успеху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Дима</c:v>
                </c:pt>
                <c:pt idx="1">
                  <c:v>Таня</c:v>
                </c:pt>
                <c:pt idx="2">
                  <c:v>Коля</c:v>
                </c:pt>
                <c:pt idx="3">
                  <c:v>Данил</c:v>
                </c:pt>
                <c:pt idx="4">
                  <c:v>Саша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33</c:v>
                </c:pt>
                <c:pt idx="1">
                  <c:v>100</c:v>
                </c:pt>
                <c:pt idx="2">
                  <c:v>67</c:v>
                </c:pt>
                <c:pt idx="3">
                  <c:v>67</c:v>
                </c:pt>
                <c:pt idx="4">
                  <c:v>67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поведенческая активность при реализации учебной мотивации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Дима</c:v>
                </c:pt>
                <c:pt idx="1">
                  <c:v>Таня</c:v>
                </c:pt>
                <c:pt idx="2">
                  <c:v>Коля</c:v>
                </c:pt>
                <c:pt idx="3">
                  <c:v>Данил</c:v>
                </c:pt>
                <c:pt idx="4">
                  <c:v>Саша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0</c:v>
                </c:pt>
                <c:pt idx="3">
                  <c:v>33</c:v>
                </c:pt>
                <c:pt idx="4">
                  <c:v>67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отсутствие активности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Дима</c:v>
                </c:pt>
                <c:pt idx="1">
                  <c:v>Таня</c:v>
                </c:pt>
                <c:pt idx="2">
                  <c:v>Коля</c:v>
                </c:pt>
                <c:pt idx="3">
                  <c:v>Данил</c:v>
                </c:pt>
                <c:pt idx="4">
                  <c:v>Саша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100</c:v>
                </c:pt>
                <c:pt idx="3">
                  <c:v>67</c:v>
                </c:pt>
                <c:pt idx="4">
                  <c:v>33</c:v>
                </c:pt>
              </c:numCache>
            </c:numRef>
          </c:val>
        </c:ser>
        <c:shape val="box"/>
        <c:axId val="83576320"/>
        <c:axId val="83577856"/>
        <c:axId val="0"/>
      </c:bar3DChart>
      <c:catAx>
        <c:axId val="83576320"/>
        <c:scaling>
          <c:orientation val="minMax"/>
        </c:scaling>
        <c:axPos val="b"/>
        <c:tickLblPos val="nextTo"/>
        <c:crossAx val="83577856"/>
        <c:crosses val="autoZero"/>
        <c:auto val="1"/>
        <c:lblAlgn val="ctr"/>
        <c:lblOffset val="100"/>
      </c:catAx>
      <c:valAx>
        <c:axId val="83577856"/>
        <c:scaling>
          <c:orientation val="minMax"/>
        </c:scaling>
        <c:axPos val="l"/>
        <c:majorGridlines/>
        <c:numFmt formatCode="General" sourceLinked="1"/>
        <c:tickLblPos val="nextTo"/>
        <c:crossAx val="835763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7 класс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внешний</c:v>
                </c:pt>
                <c:pt idx="1">
                  <c:v>внутренний</c:v>
                </c:pt>
                <c:pt idx="2">
                  <c:v>стремление к успеху</c:v>
                </c:pt>
                <c:pt idx="3">
                  <c:v> повед. Активность</c:v>
                </c:pt>
                <c:pt idx="4">
                  <c:v>отсутствие активности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67</c:v>
                </c:pt>
                <c:pt idx="1">
                  <c:v>33</c:v>
                </c:pt>
                <c:pt idx="2">
                  <c:v>67</c:v>
                </c:pt>
                <c:pt idx="3">
                  <c:v>60</c:v>
                </c:pt>
                <c:pt idx="4">
                  <c:v>40</c:v>
                </c:pt>
              </c:numCache>
            </c:numRef>
          </c:val>
        </c:ser>
        <c:axId val="104707968"/>
        <c:axId val="104709504"/>
      </c:barChart>
      <c:catAx>
        <c:axId val="104707968"/>
        <c:scaling>
          <c:orientation val="minMax"/>
        </c:scaling>
        <c:axPos val="b"/>
        <c:tickLblPos val="nextTo"/>
        <c:crossAx val="104709504"/>
        <c:crosses val="autoZero"/>
        <c:auto val="1"/>
        <c:lblAlgn val="ctr"/>
        <c:lblOffset val="100"/>
      </c:catAx>
      <c:valAx>
        <c:axId val="104709504"/>
        <c:scaling>
          <c:orientation val="minMax"/>
        </c:scaling>
        <c:axPos val="l"/>
        <c:majorGridlines/>
        <c:numFmt formatCode="General" sourceLinked="1"/>
        <c:tickLblPos val="nextTo"/>
        <c:crossAx val="1047079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рус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60</c:v>
                </c:pt>
                <c:pt idx="3">
                  <c:v>80</c:v>
                </c:pt>
                <c:pt idx="4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лит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60</c:v>
                </c:pt>
                <c:pt idx="3">
                  <c:v>80</c:v>
                </c:pt>
                <c:pt idx="4">
                  <c:v>80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мат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20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исто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0</c:v>
                </c:pt>
                <c:pt idx="1">
                  <c:v>40</c:v>
                </c:pt>
                <c:pt idx="2">
                  <c:v>60</c:v>
                </c:pt>
                <c:pt idx="3">
                  <c:v>80</c:v>
                </c:pt>
                <c:pt idx="4">
                  <c:v>60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геог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60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англ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Лист1!$G$2:$G$6</c:f>
              <c:numCache>
                <c:formatCode>General</c:formatCode>
                <c:ptCount val="5"/>
                <c:pt idx="0">
                  <c:v>20</c:v>
                </c:pt>
                <c:pt idx="1">
                  <c:v>40</c:v>
                </c:pt>
                <c:pt idx="2">
                  <c:v>60</c:v>
                </c:pt>
                <c:pt idx="3">
                  <c:v>80</c:v>
                </c:pt>
                <c:pt idx="4">
                  <c:v>80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муз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Лист1!$H$2:$H$6</c:f>
              <c:numCache>
                <c:formatCode>General</c:formatCode>
                <c:ptCount val="5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40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изо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Лист1!$I$2:$I$6</c:f>
              <c:numCache>
                <c:formatCode>General</c:formatCode>
                <c:ptCount val="5"/>
                <c:pt idx="0">
                  <c:v>60</c:v>
                </c:pt>
                <c:pt idx="1">
                  <c:v>60</c:v>
                </c:pt>
                <c:pt idx="2">
                  <c:v>40</c:v>
                </c:pt>
                <c:pt idx="3">
                  <c:v>20</c:v>
                </c:pt>
                <c:pt idx="4">
                  <c:v>20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фк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Лист1!$J$2:$J$6</c:f>
              <c:numCache>
                <c:formatCode>General</c:formatCode>
                <c:ptCount val="5"/>
                <c:pt idx="0">
                  <c:v>60</c:v>
                </c:pt>
                <c:pt idx="1">
                  <c:v>40</c:v>
                </c:pt>
                <c:pt idx="2">
                  <c:v>40</c:v>
                </c:pt>
                <c:pt idx="3">
                  <c:v>80</c:v>
                </c:pt>
                <c:pt idx="4">
                  <c:v>60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труд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интересно</c:v>
                </c:pt>
                <c:pt idx="1">
                  <c:v>легко</c:v>
                </c:pt>
                <c:pt idx="2">
                  <c:v>с трудом</c:v>
                </c:pt>
                <c:pt idx="3">
                  <c:v>устаём</c:v>
                </c:pt>
                <c:pt idx="4">
                  <c:v>трудные д/з</c:v>
                </c:pt>
              </c:strCache>
            </c:strRef>
          </c:cat>
          <c:val>
            <c:numRef>
              <c:f>Лист1!$K$2:$K$6</c:f>
              <c:numCache>
                <c:formatCode>General</c:formatCode>
                <c:ptCount val="5"/>
                <c:pt idx="0">
                  <c:v>40</c:v>
                </c:pt>
                <c:pt idx="1">
                  <c:v>0</c:v>
                </c:pt>
                <c:pt idx="2">
                  <c:v>60</c:v>
                </c:pt>
                <c:pt idx="3">
                  <c:v>60</c:v>
                </c:pt>
                <c:pt idx="4">
                  <c:v>60</c:v>
                </c:pt>
              </c:numCache>
            </c:numRef>
          </c:val>
        </c:ser>
        <c:axId val="83681280"/>
        <c:axId val="83683200"/>
      </c:barChart>
      <c:catAx>
        <c:axId val="83681280"/>
        <c:scaling>
          <c:orientation val="minMax"/>
        </c:scaling>
        <c:axPos val="b"/>
        <c:tickLblPos val="nextTo"/>
        <c:crossAx val="83683200"/>
        <c:crosses val="autoZero"/>
        <c:auto val="1"/>
        <c:lblAlgn val="ctr"/>
        <c:lblOffset val="100"/>
      </c:catAx>
      <c:valAx>
        <c:axId val="83683200"/>
        <c:scaling>
          <c:orientation val="minMax"/>
        </c:scaling>
        <c:axPos val="l"/>
        <c:majorGridlines/>
        <c:numFmt formatCode="General" sourceLinked="1"/>
        <c:tickLblPos val="nextTo"/>
        <c:crossAx val="836812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рус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тревога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60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тревога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60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мат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тревога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40</c:v>
                </c:pt>
                <c:pt idx="1">
                  <c:v>60</c:v>
                </c:pt>
                <c:pt idx="2">
                  <c:v>60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ист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тревога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60</c:v>
                </c:pt>
                <c:pt idx="1">
                  <c:v>40</c:v>
                </c:pt>
                <c:pt idx="2">
                  <c:v>80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гео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тревога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60</c:v>
                </c:pt>
                <c:pt idx="1">
                  <c:v>40</c:v>
                </c:pt>
                <c:pt idx="2">
                  <c:v>60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анг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тревога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60</c:v>
                </c:pt>
                <c:pt idx="1">
                  <c:v>60</c:v>
                </c:pt>
                <c:pt idx="2">
                  <c:v>80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муз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тревога</c:v>
                </c:pt>
              </c:strCache>
            </c:strRef>
          </c:cat>
          <c:val>
            <c:numRef>
              <c:f>Лист1!$H$2:$H$4</c:f>
              <c:numCache>
                <c:formatCode>General</c:formatCode>
                <c:ptCount val="3"/>
                <c:pt idx="0">
                  <c:v>40</c:v>
                </c:pt>
                <c:pt idx="1">
                  <c:v>20</c:v>
                </c:pt>
                <c:pt idx="2">
                  <c:v>60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изо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тревога</c:v>
                </c:pt>
              </c:strCache>
            </c:strRef>
          </c:cat>
          <c:val>
            <c:numRef>
              <c:f>Лист1!$I$2:$I$4</c:f>
              <c:numCache>
                <c:formatCode>General</c:formatCode>
                <c:ptCount val="3"/>
                <c:pt idx="0">
                  <c:v>100</c:v>
                </c:pt>
                <c:pt idx="1">
                  <c:v>20</c:v>
                </c:pt>
                <c:pt idx="2">
                  <c:v>40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фк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тревога</c:v>
                </c:pt>
              </c:strCache>
            </c:strRef>
          </c:cat>
          <c:val>
            <c:numRef>
              <c:f>Лист1!$J$2:$J$4</c:f>
              <c:numCache>
                <c:formatCode>General</c:formatCode>
                <c:ptCount val="3"/>
                <c:pt idx="0">
                  <c:v>100</c:v>
                </c:pt>
                <c:pt idx="1">
                  <c:v>40</c:v>
                </c:pt>
                <c:pt idx="2">
                  <c:v>40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труд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комфортно</c:v>
                </c:pt>
                <c:pt idx="1">
                  <c:v>конфликты</c:v>
                </c:pt>
                <c:pt idx="2">
                  <c:v>тревога</c:v>
                </c:pt>
              </c:strCache>
            </c:strRef>
          </c:cat>
          <c:val>
            <c:numRef>
              <c:f>Лист1!$K$2:$K$4</c:f>
              <c:numCache>
                <c:formatCode>General</c:formatCode>
                <c:ptCount val="3"/>
                <c:pt idx="0">
                  <c:v>60</c:v>
                </c:pt>
                <c:pt idx="1">
                  <c:v>60</c:v>
                </c:pt>
                <c:pt idx="2">
                  <c:v>60</c:v>
                </c:pt>
              </c:numCache>
            </c:numRef>
          </c:val>
        </c:ser>
        <c:shape val="box"/>
        <c:axId val="85330560"/>
        <c:axId val="85340544"/>
        <c:axId val="0"/>
      </c:bar3DChart>
      <c:catAx>
        <c:axId val="85330560"/>
        <c:scaling>
          <c:orientation val="minMax"/>
        </c:scaling>
        <c:axPos val="b"/>
        <c:tickLblPos val="nextTo"/>
        <c:crossAx val="85340544"/>
        <c:crosses val="autoZero"/>
        <c:auto val="1"/>
        <c:lblAlgn val="ctr"/>
        <c:lblOffset val="100"/>
      </c:catAx>
      <c:valAx>
        <c:axId val="85340544"/>
        <c:scaling>
          <c:orientation val="minMax"/>
        </c:scaling>
        <c:axPos val="l"/>
        <c:majorGridlines/>
        <c:numFmt formatCode="General" sourceLinked="1"/>
        <c:tickLblPos val="nextTo"/>
        <c:crossAx val="8533056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ведущие мтивы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учебный</c:v>
                </c:pt>
                <c:pt idx="1">
                  <c:v>игровой</c:v>
                </c:pt>
                <c:pt idx="2">
                  <c:v>внешний</c:v>
                </c:pt>
                <c:pt idx="3">
                  <c:v>позиционный</c:v>
                </c:pt>
                <c:pt idx="4">
                  <c:v>социальный</c:v>
                </c:pt>
                <c:pt idx="5">
                  <c:v>оценочный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33</c:v>
                </c:pt>
                <c:pt idx="1">
                  <c:v>0</c:v>
                </c:pt>
                <c:pt idx="2">
                  <c:v>12</c:v>
                </c:pt>
                <c:pt idx="3">
                  <c:v>44</c:v>
                </c:pt>
                <c:pt idx="4">
                  <c:v>2.5</c:v>
                </c:pt>
                <c:pt idx="5">
                  <c:v>5.3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учебный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Милаева</c:v>
                </c:pt>
                <c:pt idx="1">
                  <c:v>Барышников</c:v>
                </c:pt>
                <c:pt idx="2">
                  <c:v>Ган</c:v>
                </c:pt>
                <c:pt idx="3">
                  <c:v>Пимонов</c:v>
                </c:pt>
                <c:pt idx="4">
                  <c:v>Юрзанов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25</c:v>
                </c:pt>
                <c:pt idx="1">
                  <c:v>15</c:v>
                </c:pt>
                <c:pt idx="2">
                  <c:v>12</c:v>
                </c:pt>
                <c:pt idx="3">
                  <c:v>0</c:v>
                </c:pt>
                <c:pt idx="4">
                  <c:v>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игровой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Милаева</c:v>
                </c:pt>
                <c:pt idx="1">
                  <c:v>Барышников</c:v>
                </c:pt>
                <c:pt idx="2">
                  <c:v>Ган</c:v>
                </c:pt>
                <c:pt idx="3">
                  <c:v>Пимонов</c:v>
                </c:pt>
                <c:pt idx="4">
                  <c:v>Юрзанов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внешний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Милаева</c:v>
                </c:pt>
                <c:pt idx="1">
                  <c:v>Барышников</c:v>
                </c:pt>
                <c:pt idx="2">
                  <c:v>Ган</c:v>
                </c:pt>
                <c:pt idx="3">
                  <c:v>Пимонов</c:v>
                </c:pt>
                <c:pt idx="4">
                  <c:v>Юрзанов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1">
                  <c:v>15</c:v>
                </c:pt>
                <c:pt idx="2">
                  <c:v>12</c:v>
                </c:pt>
                <c:pt idx="3">
                  <c:v>0</c:v>
                </c:pt>
                <c:pt idx="4">
                  <c:v>12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позиционный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Милаева</c:v>
                </c:pt>
                <c:pt idx="1">
                  <c:v>Барышников</c:v>
                </c:pt>
                <c:pt idx="2">
                  <c:v>Ган</c:v>
                </c:pt>
                <c:pt idx="3">
                  <c:v>Пимонов</c:v>
                </c:pt>
                <c:pt idx="4">
                  <c:v>Юрзанов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50</c:v>
                </c:pt>
                <c:pt idx="1">
                  <c:v>57</c:v>
                </c:pt>
                <c:pt idx="2">
                  <c:v>36</c:v>
                </c:pt>
                <c:pt idx="3">
                  <c:v>12</c:v>
                </c:pt>
                <c:pt idx="4">
                  <c:v>25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социальный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Милаева</c:v>
                </c:pt>
                <c:pt idx="1">
                  <c:v>Барышников</c:v>
                </c:pt>
                <c:pt idx="2">
                  <c:v>Ган</c:v>
                </c:pt>
                <c:pt idx="3">
                  <c:v>Пимонов</c:v>
                </c:pt>
                <c:pt idx="4">
                  <c:v>Юрзанов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25</c:v>
                </c:pt>
                <c:pt idx="1">
                  <c:v>0</c:v>
                </c:pt>
                <c:pt idx="2">
                  <c:v>0</c:v>
                </c:pt>
                <c:pt idx="3">
                  <c:v>12</c:v>
                </c:pt>
                <c:pt idx="4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оценочный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Милаева</c:v>
                </c:pt>
                <c:pt idx="1">
                  <c:v>Барышников</c:v>
                </c:pt>
                <c:pt idx="2">
                  <c:v>Ган</c:v>
                </c:pt>
                <c:pt idx="3">
                  <c:v>Пимонов</c:v>
                </c:pt>
                <c:pt idx="4">
                  <c:v>Юрзанов</c:v>
                </c:pt>
              </c:strCache>
            </c:strRef>
          </c:cat>
          <c:val>
            <c:numRef>
              <c:f>Лист1!$G$2:$G$6</c:f>
              <c:numCache>
                <c:formatCode>General</c:formatCode>
                <c:ptCount val="5"/>
                <c:pt idx="1">
                  <c:v>15</c:v>
                </c:pt>
                <c:pt idx="2">
                  <c:v>12</c:v>
                </c:pt>
                <c:pt idx="3">
                  <c:v>38</c:v>
                </c:pt>
                <c:pt idx="4">
                  <c:v>0</c:v>
                </c:pt>
              </c:numCache>
            </c:numRef>
          </c:val>
        </c:ser>
        <c:axId val="40948096"/>
        <c:axId val="40949632"/>
      </c:barChart>
      <c:catAx>
        <c:axId val="40948096"/>
        <c:scaling>
          <c:orientation val="minMax"/>
        </c:scaling>
        <c:axPos val="b"/>
        <c:numFmt formatCode="General" sourceLinked="1"/>
        <c:tickLblPos val="nextTo"/>
        <c:crossAx val="40949632"/>
        <c:crosses val="autoZero"/>
        <c:auto val="1"/>
        <c:lblAlgn val="ctr"/>
        <c:lblOffset val="100"/>
      </c:catAx>
      <c:valAx>
        <c:axId val="40949632"/>
        <c:scaling>
          <c:orientation val="minMax"/>
        </c:scaling>
        <c:axPos val="l"/>
        <c:majorGridlines/>
        <c:numFmt formatCode="General" sourceLinked="1"/>
        <c:tickLblPos val="nextTo"/>
        <c:crossAx val="409480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ведущие мотивы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учебный</c:v>
                </c:pt>
                <c:pt idx="1">
                  <c:v>игровой</c:v>
                </c:pt>
                <c:pt idx="2">
                  <c:v>внешний</c:v>
                </c:pt>
                <c:pt idx="3">
                  <c:v>позиционный</c:v>
                </c:pt>
                <c:pt idx="4">
                  <c:v>социальный</c:v>
                </c:pt>
                <c:pt idx="5">
                  <c:v>оценочный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12.8</c:v>
                </c:pt>
                <c:pt idx="1">
                  <c:v>0</c:v>
                </c:pt>
                <c:pt idx="2">
                  <c:v>7.8</c:v>
                </c:pt>
                <c:pt idx="3">
                  <c:v>36</c:v>
                </c:pt>
                <c:pt idx="4">
                  <c:v>7.4</c:v>
                </c:pt>
                <c:pt idx="5">
                  <c:v>13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мотивация 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очень высокий</c:v>
                </c:pt>
                <c:pt idx="1">
                  <c:v>высокий</c:v>
                </c:pt>
                <c:pt idx="2">
                  <c:v>нормальный</c:v>
                </c:pt>
                <c:pt idx="3">
                  <c:v>сниженный</c:v>
                </c:pt>
                <c:pt idx="4">
                  <c:v>низкий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25</c:v>
                </c:pt>
                <c:pt idx="4">
                  <c:v>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ведущие мтивы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учебный</c:v>
                </c:pt>
                <c:pt idx="1">
                  <c:v>игровой</c:v>
                </c:pt>
                <c:pt idx="2">
                  <c:v>внешний</c:v>
                </c:pt>
                <c:pt idx="3">
                  <c:v>позиционный</c:v>
                </c:pt>
                <c:pt idx="4">
                  <c:v>социальный</c:v>
                </c:pt>
                <c:pt idx="5">
                  <c:v>оценочный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33</c:v>
                </c:pt>
                <c:pt idx="1">
                  <c:v>0</c:v>
                </c:pt>
                <c:pt idx="2">
                  <c:v>12</c:v>
                </c:pt>
                <c:pt idx="3">
                  <c:v>44</c:v>
                </c:pt>
                <c:pt idx="4">
                  <c:v>2.5</c:v>
                </c:pt>
                <c:pt idx="5">
                  <c:v>5.3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учебный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ган э</c:v>
                </c:pt>
                <c:pt idx="1">
                  <c:v>головко</c:v>
                </c:pt>
                <c:pt idx="2">
                  <c:v>башкиров</c:v>
                </c:pt>
                <c:pt idx="3">
                  <c:v>энграф 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</c:v>
                </c:pt>
                <c:pt idx="1">
                  <c:v>50</c:v>
                </c:pt>
                <c:pt idx="2">
                  <c:v>17</c:v>
                </c:pt>
                <c:pt idx="3">
                  <c:v>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игровой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ган э</c:v>
                </c:pt>
                <c:pt idx="1">
                  <c:v>головко</c:v>
                </c:pt>
                <c:pt idx="2">
                  <c:v>башкиров</c:v>
                </c:pt>
                <c:pt idx="3">
                  <c:v>энграф н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внешний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ган э</c:v>
                </c:pt>
                <c:pt idx="1">
                  <c:v>головко</c:v>
                </c:pt>
                <c:pt idx="2">
                  <c:v>башкиров</c:v>
                </c:pt>
                <c:pt idx="3">
                  <c:v>энграф н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13</c:v>
                </c:pt>
                <c:pt idx="2">
                  <c:v>25</c:v>
                </c:pt>
                <c:pt idx="3">
                  <c:v>11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позиционный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ган э</c:v>
                </c:pt>
                <c:pt idx="1">
                  <c:v>головко</c:v>
                </c:pt>
                <c:pt idx="2">
                  <c:v>башкиров</c:v>
                </c:pt>
                <c:pt idx="3">
                  <c:v>энграф н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43</c:v>
                </c:pt>
                <c:pt idx="1">
                  <c:v>25</c:v>
                </c:pt>
                <c:pt idx="2">
                  <c:v>42</c:v>
                </c:pt>
                <c:pt idx="3">
                  <c:v>67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социальный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ган э</c:v>
                </c:pt>
                <c:pt idx="1">
                  <c:v>головко</c:v>
                </c:pt>
                <c:pt idx="2">
                  <c:v>башкиров</c:v>
                </c:pt>
                <c:pt idx="3">
                  <c:v>энграф н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14</c:v>
                </c:pt>
                <c:pt idx="1">
                  <c:v>0</c:v>
                </c:pt>
                <c:pt idx="2">
                  <c:v>9</c:v>
                </c:pt>
                <c:pt idx="3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оценочный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ган э</c:v>
                </c:pt>
                <c:pt idx="1">
                  <c:v>головко</c:v>
                </c:pt>
                <c:pt idx="2">
                  <c:v>башкиров</c:v>
                </c:pt>
                <c:pt idx="3">
                  <c:v>энграф н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0</c:v>
                </c:pt>
                <c:pt idx="1">
                  <c:v>12</c:v>
                </c:pt>
                <c:pt idx="2">
                  <c:v>9</c:v>
                </c:pt>
                <c:pt idx="3">
                  <c:v>0</c:v>
                </c:pt>
              </c:numCache>
            </c:numRef>
          </c:val>
        </c:ser>
        <c:axId val="68455808"/>
        <c:axId val="68461696"/>
      </c:barChart>
      <c:catAx>
        <c:axId val="68455808"/>
        <c:scaling>
          <c:orientation val="minMax"/>
        </c:scaling>
        <c:axPos val="b"/>
        <c:numFmt formatCode="General" sourceLinked="1"/>
        <c:tickLblPos val="nextTo"/>
        <c:crossAx val="68461696"/>
        <c:crosses val="autoZero"/>
        <c:auto val="1"/>
        <c:lblAlgn val="ctr"/>
        <c:lblOffset val="100"/>
      </c:catAx>
      <c:valAx>
        <c:axId val="68461696"/>
        <c:scaling>
          <c:orientation val="minMax"/>
        </c:scaling>
        <c:axPos val="l"/>
        <c:majorGridlines/>
        <c:numFmt formatCode="General" sourceLinked="1"/>
        <c:tickLblPos val="nextTo"/>
        <c:crossAx val="684558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4103352212552379E-2"/>
          <c:y val="5.9014910315923874E-2"/>
          <c:w val="0.69863919970530053"/>
          <c:h val="0.7850717360720871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очень высокий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личностный смысл учения</c:v>
                </c:pt>
                <c:pt idx="1">
                  <c:v>целепологание</c:v>
                </c:pt>
                <c:pt idx="2">
                  <c:v>иные мотвы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высокий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личностный смысл учения</c:v>
                </c:pt>
                <c:pt idx="1">
                  <c:v>целепологание</c:v>
                </c:pt>
                <c:pt idx="2">
                  <c:v>иные мотвы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нормальный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личностный смысл учения</c:v>
                </c:pt>
                <c:pt idx="1">
                  <c:v>целепологание</c:v>
                </c:pt>
                <c:pt idx="2">
                  <c:v>иные мотвы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0</c:v>
                </c:pt>
                <c:pt idx="1">
                  <c:v>20</c:v>
                </c:pt>
                <c:pt idx="2">
                  <c:v>20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сниженный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личностный смысл учения</c:v>
                </c:pt>
                <c:pt idx="1">
                  <c:v>целепологание</c:v>
                </c:pt>
                <c:pt idx="2">
                  <c:v>иные мотвы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20</c:v>
                </c:pt>
                <c:pt idx="1">
                  <c:v>80</c:v>
                </c:pt>
                <c:pt idx="2">
                  <c:v>80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низкий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личностный смысл учения</c:v>
                </c:pt>
                <c:pt idx="1">
                  <c:v>целепологание</c:v>
                </c:pt>
                <c:pt idx="2">
                  <c:v>иные мотвы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80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axId val="68092288"/>
        <c:axId val="68093824"/>
      </c:barChart>
      <c:catAx>
        <c:axId val="68092288"/>
        <c:scaling>
          <c:orientation val="minMax"/>
        </c:scaling>
        <c:axPos val="b"/>
        <c:tickLblPos val="nextTo"/>
        <c:crossAx val="68093824"/>
        <c:crosses val="autoZero"/>
        <c:auto val="1"/>
        <c:lblAlgn val="ctr"/>
        <c:lblOffset val="100"/>
      </c:catAx>
      <c:valAx>
        <c:axId val="68093824"/>
        <c:scaling>
          <c:orientation val="minMax"/>
        </c:scaling>
        <c:axPos val="l"/>
        <c:majorGridlines/>
        <c:numFmt formatCode="General" sourceLinked="1"/>
        <c:tickLblPos val="nextTo"/>
        <c:crossAx val="6809228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преобладание внешних мотивов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Саша</c:v>
                </c:pt>
                <c:pt idx="1">
                  <c:v>Настя</c:v>
                </c:pt>
                <c:pt idx="2">
                  <c:v>Артём</c:v>
                </c:pt>
                <c:pt idx="3">
                  <c:v>Витя </c:v>
                </c:pt>
                <c:pt idx="4">
                  <c:v>Женя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стремление к успеху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Саша</c:v>
                </c:pt>
                <c:pt idx="1">
                  <c:v>Настя</c:v>
                </c:pt>
                <c:pt idx="2">
                  <c:v>Артём</c:v>
                </c:pt>
                <c:pt idx="3">
                  <c:v>Витя </c:v>
                </c:pt>
                <c:pt idx="4">
                  <c:v>Женя 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66</c:v>
                </c:pt>
                <c:pt idx="1">
                  <c:v>100</c:v>
                </c:pt>
                <c:pt idx="2">
                  <c:v>33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отсутствие поведенческой активности при реализацииучебных мотивов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Саша</c:v>
                </c:pt>
                <c:pt idx="1">
                  <c:v>Настя</c:v>
                </c:pt>
                <c:pt idx="2">
                  <c:v>Артём</c:v>
                </c:pt>
                <c:pt idx="3">
                  <c:v>Витя </c:v>
                </c:pt>
                <c:pt idx="4">
                  <c:v>Женя 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</c:ser>
        <c:shape val="box"/>
        <c:axId val="76206080"/>
        <c:axId val="81650432"/>
        <c:axId val="0"/>
      </c:bar3DChart>
      <c:catAx>
        <c:axId val="76206080"/>
        <c:scaling>
          <c:orientation val="minMax"/>
        </c:scaling>
        <c:axPos val="b"/>
        <c:tickLblPos val="nextTo"/>
        <c:crossAx val="81650432"/>
        <c:crosses val="autoZero"/>
        <c:auto val="1"/>
        <c:lblAlgn val="ctr"/>
        <c:lblOffset val="100"/>
      </c:catAx>
      <c:valAx>
        <c:axId val="81650432"/>
        <c:scaling>
          <c:orientation val="minMax"/>
        </c:scaling>
        <c:axPos val="l"/>
        <c:majorGridlines/>
        <c:numFmt formatCode="General" sourceLinked="1"/>
        <c:tickLblPos val="nextTo"/>
        <c:crossAx val="762060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0.28399</cdr:x>
      <cdr:y>0.55714</cdr:y>
    </cdr:from>
    <cdr:to>
      <cdr:x>0.38926</cdr:x>
      <cdr:y>0.72954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67000" y="29549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0.28399</cdr:x>
      <cdr:y>0.55714</cdr:y>
    </cdr:from>
    <cdr:to>
      <cdr:x>0.38926</cdr:x>
      <cdr:y>0.72954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67000" y="29549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3673-18A4-451D-BC5E-55D09B5A4339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02F57B1-6AF5-4A32-897A-744840B0B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3673-18A4-451D-BC5E-55D09B5A4339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57B1-6AF5-4A32-897A-744840B0B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3673-18A4-451D-BC5E-55D09B5A4339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57B1-6AF5-4A32-897A-744840B0B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3673-18A4-451D-BC5E-55D09B5A4339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02F57B1-6AF5-4A32-897A-744840B0B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3673-18A4-451D-BC5E-55D09B5A4339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57B1-6AF5-4A32-897A-744840B0BB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3673-18A4-451D-BC5E-55D09B5A4339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57B1-6AF5-4A32-897A-744840B0B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3673-18A4-451D-BC5E-55D09B5A4339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02F57B1-6AF5-4A32-897A-744840B0BB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3673-18A4-451D-BC5E-55D09B5A4339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57B1-6AF5-4A32-897A-744840B0B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3673-18A4-451D-BC5E-55D09B5A4339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57B1-6AF5-4A32-897A-744840B0B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3673-18A4-451D-BC5E-55D09B5A4339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57B1-6AF5-4A32-897A-744840B0B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3673-18A4-451D-BC5E-55D09B5A4339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57B1-6AF5-4A32-897A-744840B0BB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AC53673-18A4-451D-BC5E-55D09B5A4339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02F57B1-6AF5-4A32-897A-744840B0BB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ru-RU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Психологический </a:t>
            </a:r>
            <a:br>
              <a:rPr lang="ru-RU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климат в школе</a:t>
            </a:r>
            <a:r>
              <a:rPr lang="ru-RU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996952"/>
            <a:ext cx="7056784" cy="115212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5</a:t>
            </a:r>
            <a:r>
              <a:rPr lang="en-US" sz="3600" b="1" dirty="0" smtClean="0">
                <a:solidFill>
                  <a:srgbClr val="FF0000"/>
                </a:solidFill>
              </a:rPr>
              <a:t>-8 </a:t>
            </a:r>
            <a:r>
              <a:rPr lang="ru-RU" sz="3600" b="1" dirty="0" smtClean="0">
                <a:solidFill>
                  <a:srgbClr val="FF0000"/>
                </a:solidFill>
              </a:rPr>
              <a:t>класс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дет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56992"/>
            <a:ext cx="3771900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6283424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Школьная  мотивация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8 </a:t>
            </a:r>
            <a:r>
              <a:rPr lang="ru-RU" b="1" dirty="0" smtClean="0">
                <a:solidFill>
                  <a:srgbClr val="FF0000"/>
                </a:solidFill>
              </a:rPr>
              <a:t>класс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340768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 l="16643" t="4968" r="19002" b="41615"/>
          <a:stretch>
            <a:fillRect/>
          </a:stretch>
        </p:blipFill>
        <p:spPr bwMode="auto">
          <a:xfrm>
            <a:off x="6372200" y="0"/>
            <a:ext cx="2266637" cy="168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ведущие мотивы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457200"/>
            <a:ext cx="5715744" cy="8382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Каково же сегодня состояние на уроках?         </a:t>
            </a:r>
            <a:r>
              <a:rPr lang="ru-RU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8 класс 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  <a:cs typeface="Times New Roman" pitchFamily="18" charset="0"/>
              </a:rPr>
              <a:t>?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04664"/>
            <a:ext cx="1828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5779368" cy="8382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Каково же сегодня состояние на уроках             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  <a:cs typeface="Times New Roman" pitchFamily="18" charset="0"/>
              </a:rPr>
              <a:t>8 класс</a:t>
            </a:r>
            <a:r>
              <a:rPr lang="ru-RU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?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32656"/>
            <a:ext cx="10953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1008112"/>
          </a:xfrm>
        </p:spPr>
        <p:txBody>
          <a:bodyPr>
            <a:normAutofit fontScale="90000"/>
          </a:bodyPr>
          <a:lstStyle/>
          <a:p>
            <a: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260648"/>
            <a:ext cx="68407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Школьная мотивация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3600" b="1" dirty="0" smtClean="0">
                <a:solidFill>
                  <a:srgbClr val="00B0F0"/>
                </a:solidFill>
              </a:rPr>
              <a:t>7 </a:t>
            </a:r>
            <a:r>
              <a:rPr lang="ru-RU" sz="3600" b="1" dirty="0" smtClean="0">
                <a:solidFill>
                  <a:srgbClr val="00B0F0"/>
                </a:solidFill>
              </a:rPr>
              <a:t>класс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2400" b="1" dirty="0" smtClean="0"/>
              <a:t>[</a:t>
            </a:r>
            <a:r>
              <a:rPr lang="ru-RU" sz="2400" dirty="0" smtClean="0"/>
              <a:t> М.И. Лукьянова, Н.В. Калинина.</a:t>
            </a:r>
            <a:r>
              <a:rPr lang="ru-RU" sz="2400" b="1" dirty="0" smtClean="0"/>
              <a:t>]</a:t>
            </a:r>
            <a:endParaRPr lang="ru-RU" sz="2400" dirty="0" smtClean="0"/>
          </a:p>
          <a:p>
            <a:pPr algn="ctr"/>
            <a:endParaRPr lang="ru-RU" sz="24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 l="16643" t="4968" r="19002" b="41615"/>
          <a:stretch>
            <a:fillRect/>
          </a:stretch>
        </p:blipFill>
        <p:spPr bwMode="auto">
          <a:xfrm>
            <a:off x="251520" y="0"/>
            <a:ext cx="2712145" cy="2010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04800" y="1844675"/>
          <a:ext cx="8686800" cy="423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6283424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ведущие мотивы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B0F0"/>
                </a:solidFill>
              </a:rPr>
              <a:t>7 </a:t>
            </a:r>
            <a:r>
              <a:rPr lang="ru-RU" b="1" dirty="0" smtClean="0">
                <a:solidFill>
                  <a:srgbClr val="00B0F0"/>
                </a:solidFill>
              </a:rPr>
              <a:t>класс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 l="16643" t="4968" r="19002" b="41615"/>
          <a:stretch>
            <a:fillRect/>
          </a:stretch>
        </p:blipFill>
        <p:spPr bwMode="auto">
          <a:xfrm>
            <a:off x="6372200" y="0"/>
            <a:ext cx="2266637" cy="168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530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ведущие мотивы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8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Каково же сегодня состояние на уроках              </a:t>
            </a:r>
            <a:r>
              <a:rPr lang="ru-RU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7 класс</a:t>
            </a:r>
            <a:r>
              <a:rPr lang="ru-RU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 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Каково же сегодня состояние на уроках     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  <a:cs typeface="Times New Roman" pitchFamily="18" charset="0"/>
              </a:rPr>
              <a:t>7 класс </a:t>
            </a:r>
            <a:r>
              <a:rPr lang="ru-RU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?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5571728" cy="18448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76672"/>
            <a:ext cx="69127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Школьная   мотивация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5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класс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    </a:t>
            </a:r>
            <a:r>
              <a:rPr lang="ru-RU" b="1" dirty="0" smtClean="0"/>
              <a:t>[</a:t>
            </a:r>
            <a:r>
              <a:rPr lang="ru-RU" dirty="0" smtClean="0"/>
              <a:t> М.И. Лукьянова, Н.В. Калинина.</a:t>
            </a:r>
            <a:r>
              <a:rPr lang="ru-RU" b="1" dirty="0" smtClean="0"/>
              <a:t>]</a:t>
            </a:r>
            <a:endParaRPr lang="ru-RU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 l="16643" t="4968" r="19002" b="41615"/>
          <a:stretch>
            <a:fillRect/>
          </a:stretch>
        </p:blipFill>
        <p:spPr bwMode="auto">
          <a:xfrm>
            <a:off x="6156176" y="0"/>
            <a:ext cx="2712145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304800" y="2060848"/>
          <a:ext cx="7939608" cy="479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Ведущие </a:t>
            </a:r>
            <a:r>
              <a:rPr lang="ru-RU" dirty="0" smtClean="0">
                <a:solidFill>
                  <a:srgbClr val="FF0000"/>
                </a:solidFill>
              </a:rPr>
              <a:t>мотивы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класс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Ведущие мотивы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5571728" cy="18448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76672"/>
            <a:ext cx="59046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 Школьная   мотивация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  6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класс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    </a:t>
            </a:r>
            <a:r>
              <a:rPr lang="ru-RU" b="1" dirty="0" smtClean="0"/>
              <a:t>[</a:t>
            </a:r>
            <a:r>
              <a:rPr lang="ru-RU" dirty="0" smtClean="0"/>
              <a:t> М.И. Лукьянова, Н.В. Калинина.</a:t>
            </a:r>
            <a:r>
              <a:rPr lang="ru-RU" b="1" dirty="0" smtClean="0"/>
              <a:t>]</a:t>
            </a:r>
            <a:endParaRPr lang="ru-RU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 l="16643" t="4968" r="19002" b="41615"/>
          <a:stretch>
            <a:fillRect/>
          </a:stretch>
        </p:blipFill>
        <p:spPr bwMode="auto">
          <a:xfrm>
            <a:off x="6156176" y="0"/>
            <a:ext cx="2712145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304800" y="2060848"/>
          <a:ext cx="7939608" cy="479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Ведущие </a:t>
            </a:r>
            <a:r>
              <a:rPr lang="ru-RU" dirty="0" smtClean="0">
                <a:solidFill>
                  <a:srgbClr val="FF0000"/>
                </a:solidFill>
              </a:rPr>
              <a:t>мотивы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класс </a:t>
            </a:r>
            <a:r>
              <a:rPr lang="ru-RU" dirty="0" smtClean="0">
                <a:solidFill>
                  <a:srgbClr val="FF0000"/>
                </a:solidFill>
              </a:rPr>
              <a:t>   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Ведущие мотивы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1008112"/>
          </a:xfrm>
        </p:spPr>
        <p:txBody>
          <a:bodyPr>
            <a:normAutofit fontScale="90000"/>
          </a:bodyPr>
          <a:lstStyle/>
          <a:p>
            <a: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2204864"/>
          <a:ext cx="8686800" cy="4379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123728" y="260648"/>
            <a:ext cx="68407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Школьная мотивация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8 </a:t>
            </a:r>
            <a:r>
              <a:rPr lang="ru-RU" sz="3600" b="1" dirty="0" smtClean="0">
                <a:solidFill>
                  <a:srgbClr val="FF0000"/>
                </a:solidFill>
              </a:rPr>
              <a:t>класс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2400" b="1" dirty="0" smtClean="0"/>
              <a:t>[</a:t>
            </a:r>
            <a:r>
              <a:rPr lang="ru-RU" sz="2400" dirty="0" smtClean="0"/>
              <a:t> М.И. Лукьянова, Н.В. Калинина.</a:t>
            </a:r>
            <a:r>
              <a:rPr lang="ru-RU" sz="2400" b="1" dirty="0" smtClean="0"/>
              <a:t>]</a:t>
            </a:r>
            <a:endParaRPr lang="ru-RU" sz="2400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 l="16643" t="4968" r="19002" b="41615"/>
          <a:stretch>
            <a:fillRect/>
          </a:stretch>
        </p:blipFill>
        <p:spPr bwMode="auto">
          <a:xfrm>
            <a:off x="251520" y="0"/>
            <a:ext cx="2712145" cy="2010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406</TotalTime>
  <Words>91</Words>
  <Application>Microsoft Office PowerPoint</Application>
  <PresentationFormat>Экран (4:3)</PresentationFormat>
  <Paragraphs>31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Психологический  климат в школе </vt:lpstr>
      <vt:lpstr>Слайд 2</vt:lpstr>
      <vt:lpstr>Ведущие мотивы         5 класс </vt:lpstr>
      <vt:lpstr>Ведущие мотивы</vt:lpstr>
      <vt:lpstr>Слайд 5</vt:lpstr>
      <vt:lpstr>Слайд 6</vt:lpstr>
      <vt:lpstr>Ведущие мотивы          6 класс     </vt:lpstr>
      <vt:lpstr>Ведущие мотивы</vt:lpstr>
      <vt:lpstr>  </vt:lpstr>
      <vt:lpstr>Школьная  мотивация    8 класс</vt:lpstr>
      <vt:lpstr>ведущие мотивы</vt:lpstr>
      <vt:lpstr>Каково же сегодня состояние на уроках?         8 класс ?</vt:lpstr>
      <vt:lpstr>Каково же сегодня состояние на уроках             8 класс?</vt:lpstr>
      <vt:lpstr>  </vt:lpstr>
      <vt:lpstr> ведущие мотивы    7 класс</vt:lpstr>
      <vt:lpstr>ведущие мотивы</vt:lpstr>
      <vt:lpstr>Каково же сегодня состояние на уроках              7 класс ?</vt:lpstr>
      <vt:lpstr>Каково же сегодня состояние на уроках     7 класс ?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Психологический  климат в школе </dc:title>
  <dc:creator>User</dc:creator>
  <cp:lastModifiedBy>Татьяна</cp:lastModifiedBy>
  <cp:revision>41</cp:revision>
  <dcterms:created xsi:type="dcterms:W3CDTF">2014-11-28T14:46:43Z</dcterms:created>
  <dcterms:modified xsi:type="dcterms:W3CDTF">2014-12-22T05:05:37Z</dcterms:modified>
</cp:coreProperties>
</file>