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7" r:id="rId2"/>
    <p:sldId id="281" r:id="rId3"/>
    <p:sldId id="259" r:id="rId4"/>
    <p:sldId id="288" r:id="rId5"/>
    <p:sldId id="289" r:id="rId6"/>
    <p:sldId id="282" r:id="rId7"/>
    <p:sldId id="262" r:id="rId8"/>
    <p:sldId id="263" r:id="rId9"/>
    <p:sldId id="260" r:id="rId10"/>
    <p:sldId id="283" r:id="rId11"/>
    <p:sldId id="290" r:id="rId12"/>
    <p:sldId id="267" r:id="rId13"/>
    <p:sldId id="284" r:id="rId14"/>
    <p:sldId id="266" r:id="rId15"/>
    <p:sldId id="277" r:id="rId16"/>
    <p:sldId id="271" r:id="rId17"/>
    <p:sldId id="273" r:id="rId18"/>
    <p:sldId id="274" r:id="rId19"/>
    <p:sldId id="280" r:id="rId20"/>
    <p:sldId id="275" r:id="rId21"/>
    <p:sldId id="28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00"/>
    <a:srgbClr val="6699FF"/>
    <a:srgbClr val="0033CC"/>
    <a:srgbClr val="CC0099"/>
    <a:srgbClr val="FF0066"/>
    <a:srgbClr val="0099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7" autoAdjust="0"/>
    <p:restoredTop sz="94660"/>
  </p:normalViewPr>
  <p:slideViewPr>
    <p:cSldViewPr>
      <p:cViewPr varScale="1">
        <p:scale>
          <a:sx n="100" d="100"/>
          <a:sy n="100" d="100"/>
        </p:scale>
        <p:origin x="-2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70663-1C92-483D-BDF0-ABA912E04D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784B5-5955-4483-B652-33424507E6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1669C-5967-4618-A0F3-A81B2727BE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4225A-0A5F-4FE8-99A0-99D9F9347C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AA07E-4FED-45AE-9D11-C777C1B8A2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05669-DC2C-42E3-A0F9-A36F27E51E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B7133-034A-47A3-AECD-C26702B07E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206D65-1FAF-44D0-A0EA-358F362C53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F3B70-F2BF-440C-99D8-D491BC606A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55B69-B52D-4F89-8341-7BFC4593FD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A6B19E-DF07-4DB9-8768-720FB9C9CE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6D188C-F191-4BE6-A9A3-67376E2E011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льдин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88463" cy="69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484313"/>
            <a:ext cx="3379787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Тема урока:</a:t>
            </a: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/>
        </p:nvSpPr>
        <p:spPr bwMode="auto">
          <a:xfrm rot="-1037967">
            <a:off x="539750" y="3068638"/>
            <a:ext cx="7777163" cy="1839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02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"Выполнение аппликации </a:t>
            </a:r>
          </a:p>
          <a:p>
            <a:pPr algn="ctr"/>
            <a:r>
              <a:rPr lang="ru-RU" sz="4000" b="1" i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02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 мешочке"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3419475" y="5667375"/>
            <a:ext cx="5543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Дебольская</a:t>
            </a: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Ирина Николаевна</a:t>
            </a:r>
          </a:p>
          <a:p>
            <a:pPr algn="r"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 швейного дела</a:t>
            </a:r>
          </a:p>
          <a:p>
            <a:pPr algn="r">
              <a:defRPr/>
            </a:pP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0" y="0"/>
            <a:ext cx="93964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специальная (коррекционная) школа-интернат </a:t>
            </a:r>
          </a:p>
          <a:p>
            <a:pPr algn="ctr"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для детей-сирот и детей, оставшихся без попечения родителей,</a:t>
            </a:r>
          </a:p>
          <a:p>
            <a:pPr algn="ctr"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ограниченными возможностями  здоровья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2484438" y="6078538"/>
            <a:ext cx="43211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Г.Саянск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2011г.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53" y="1196752"/>
            <a:ext cx="2367755" cy="25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/>
      <p:bldP spid="87046" grpId="0" animBg="1"/>
      <p:bldP spid="87047" grpId="0"/>
      <p:bldP spid="87048" grpId="0"/>
      <p:bldP spid="870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9" descr="0_ce_7dbd5078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23850" y="404813"/>
            <a:ext cx="8604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i="1" u="sng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Подпиши  линии и срезы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611188" y="3860800"/>
            <a:ext cx="4897437" cy="2233613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2987675" y="3860800"/>
            <a:ext cx="0" cy="2233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 flipH="1">
            <a:off x="2124075" y="3213100"/>
            <a:ext cx="23034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2124075" y="3213100"/>
            <a:ext cx="863600" cy="165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3348038" y="4437063"/>
            <a:ext cx="144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 rot="-5400000">
            <a:off x="5977731" y="2959895"/>
            <a:ext cx="2447925" cy="2233612"/>
          </a:xfrm>
          <a:prstGeom prst="rect">
            <a:avLst/>
          </a:prstGeom>
          <a:solidFill>
            <a:srgbClr val="99CCFF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 rot="-5400000">
            <a:off x="6120606" y="2743995"/>
            <a:ext cx="2447925" cy="2233612"/>
          </a:xfrm>
          <a:prstGeom prst="rect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V="1">
            <a:off x="6659563" y="3068638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5549" name="Freeform 13"/>
          <p:cNvSpPr>
            <a:spLocks/>
          </p:cNvSpPr>
          <p:nvPr/>
        </p:nvSpPr>
        <p:spPr bwMode="auto">
          <a:xfrm>
            <a:off x="8243888" y="5084763"/>
            <a:ext cx="215900" cy="215900"/>
          </a:xfrm>
          <a:custGeom>
            <a:avLst/>
            <a:gdLst>
              <a:gd name="T0" fmla="*/ 215900 w 104"/>
              <a:gd name="T1" fmla="*/ 0 h 144"/>
              <a:gd name="T2" fmla="*/ 182685 w 104"/>
              <a:gd name="T3" fmla="*/ 143933 h 144"/>
              <a:gd name="T4" fmla="*/ 132862 w 104"/>
              <a:gd name="T5" fmla="*/ 167922 h 144"/>
              <a:gd name="T6" fmla="*/ 0 w 104"/>
              <a:gd name="T7" fmla="*/ 21590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144"/>
              <a:gd name="T14" fmla="*/ 104 w 104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144">
                <a:moveTo>
                  <a:pt x="104" y="0"/>
                </a:moveTo>
                <a:cubicBezTo>
                  <a:pt x="99" y="32"/>
                  <a:pt x="104" y="68"/>
                  <a:pt x="88" y="96"/>
                </a:cubicBezTo>
                <a:cubicBezTo>
                  <a:pt x="83" y="104"/>
                  <a:pt x="71" y="106"/>
                  <a:pt x="64" y="112"/>
                </a:cubicBezTo>
                <a:cubicBezTo>
                  <a:pt x="39" y="133"/>
                  <a:pt x="33" y="144"/>
                  <a:pt x="0" y="144"/>
                </a:cubicBezTo>
              </a:path>
            </a:pathLst>
          </a:custGeom>
          <a:solidFill>
            <a:srgbClr val="99CCFF"/>
          </a:solidFill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50" name="Freeform 14"/>
          <p:cNvSpPr>
            <a:spLocks/>
          </p:cNvSpPr>
          <p:nvPr/>
        </p:nvSpPr>
        <p:spPr bwMode="auto">
          <a:xfrm>
            <a:off x="6084888" y="5084763"/>
            <a:ext cx="146050" cy="215900"/>
          </a:xfrm>
          <a:custGeom>
            <a:avLst/>
            <a:gdLst>
              <a:gd name="T0" fmla="*/ 127000 w 92"/>
              <a:gd name="T1" fmla="*/ 0 h 136"/>
              <a:gd name="T2" fmla="*/ 114300 w 92"/>
              <a:gd name="T3" fmla="*/ 165100 h 136"/>
              <a:gd name="T4" fmla="*/ 0 w 92"/>
              <a:gd name="T5" fmla="*/ 215900 h 136"/>
              <a:gd name="T6" fmla="*/ 0 60000 65536"/>
              <a:gd name="T7" fmla="*/ 0 60000 65536"/>
              <a:gd name="T8" fmla="*/ 0 60000 65536"/>
              <a:gd name="T9" fmla="*/ 0 w 92"/>
              <a:gd name="T10" fmla="*/ 0 h 136"/>
              <a:gd name="T11" fmla="*/ 92 w 9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" h="136">
                <a:moveTo>
                  <a:pt x="80" y="0"/>
                </a:moveTo>
                <a:cubicBezTo>
                  <a:pt x="67" y="38"/>
                  <a:pt x="92" y="65"/>
                  <a:pt x="72" y="104"/>
                </a:cubicBezTo>
                <a:cubicBezTo>
                  <a:pt x="60" y="127"/>
                  <a:pt x="0" y="136"/>
                  <a:pt x="0" y="136"/>
                </a:cubicBezTo>
              </a:path>
            </a:pathLst>
          </a:custGeom>
          <a:solidFill>
            <a:srgbClr val="99CCFF"/>
          </a:solidFill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6227763" y="2636838"/>
            <a:ext cx="0" cy="2520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>
            <a:off x="6227763" y="2636838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>
            <a:off x="8459788" y="2636838"/>
            <a:ext cx="0" cy="2447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>
            <a:off x="6084888" y="2852738"/>
            <a:ext cx="142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55" name="Line 19"/>
          <p:cNvSpPr>
            <a:spLocks noChangeShapeType="1"/>
          </p:cNvSpPr>
          <p:nvPr/>
        </p:nvSpPr>
        <p:spPr bwMode="auto">
          <a:xfrm>
            <a:off x="6084888" y="2852738"/>
            <a:ext cx="0" cy="2447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>
            <a:off x="6084888" y="5300663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5651500" y="4076700"/>
            <a:ext cx="644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65558" name="Rectangle 22"/>
          <p:cNvSpPr>
            <a:spLocks noChangeArrowheads="1"/>
          </p:cNvSpPr>
          <p:nvPr/>
        </p:nvSpPr>
        <p:spPr bwMode="auto">
          <a:xfrm>
            <a:off x="8243888" y="4941888"/>
            <a:ext cx="215900" cy="2159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  <p:sp>
        <p:nvSpPr>
          <p:cNvPr id="65559" name="Rectangle 23"/>
          <p:cNvSpPr>
            <a:spLocks noChangeArrowheads="1"/>
          </p:cNvSpPr>
          <p:nvPr/>
        </p:nvSpPr>
        <p:spPr bwMode="auto">
          <a:xfrm>
            <a:off x="8172450" y="5013325"/>
            <a:ext cx="215900" cy="2159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  <p:sp>
        <p:nvSpPr>
          <p:cNvPr id="65560" name="Line 24"/>
          <p:cNvSpPr>
            <a:spLocks noChangeShapeType="1"/>
          </p:cNvSpPr>
          <p:nvPr/>
        </p:nvSpPr>
        <p:spPr bwMode="auto">
          <a:xfrm flipV="1">
            <a:off x="8459788" y="4797425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65" name="Text Box 29"/>
          <p:cNvSpPr txBox="1">
            <a:spLocks noChangeArrowheads="1"/>
          </p:cNvSpPr>
          <p:nvPr/>
        </p:nvSpPr>
        <p:spPr bwMode="auto">
          <a:xfrm>
            <a:off x="8388350" y="4076700"/>
            <a:ext cx="57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65566" name="Text Box 30"/>
          <p:cNvSpPr txBox="1">
            <a:spLocks noChangeArrowheads="1"/>
          </p:cNvSpPr>
          <p:nvPr/>
        </p:nvSpPr>
        <p:spPr bwMode="auto">
          <a:xfrm>
            <a:off x="6948488" y="5229225"/>
            <a:ext cx="57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3203575" y="2565400"/>
            <a:ext cx="57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7092950" y="1989138"/>
            <a:ext cx="57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2484438" y="2205038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Линия сгиба</a:t>
            </a:r>
          </a:p>
        </p:txBody>
      </p:sp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6516688" y="1628775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Верхние срезы</a:t>
            </a:r>
          </a:p>
        </p:txBody>
      </p:sp>
      <p:sp>
        <p:nvSpPr>
          <p:cNvPr id="65572" name="Text Box 36"/>
          <p:cNvSpPr txBox="1">
            <a:spLocks noChangeArrowheads="1"/>
          </p:cNvSpPr>
          <p:nvPr/>
        </p:nvSpPr>
        <p:spPr bwMode="auto">
          <a:xfrm rot="16200000">
            <a:off x="4806157" y="2907506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Боковой срез</a:t>
            </a:r>
          </a:p>
        </p:txBody>
      </p:sp>
      <p:sp>
        <p:nvSpPr>
          <p:cNvPr id="65573" name="Text Box 37"/>
          <p:cNvSpPr txBox="1">
            <a:spLocks noChangeArrowheads="1"/>
          </p:cNvSpPr>
          <p:nvPr/>
        </p:nvSpPr>
        <p:spPr bwMode="auto">
          <a:xfrm rot="16200000">
            <a:off x="7685882" y="2834481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Боковой срез</a:t>
            </a:r>
          </a:p>
        </p:txBody>
      </p:sp>
      <p:sp>
        <p:nvSpPr>
          <p:cNvPr id="65574" name="Text Box 38"/>
          <p:cNvSpPr txBox="1">
            <a:spLocks noChangeArrowheads="1"/>
          </p:cNvSpPr>
          <p:nvPr/>
        </p:nvSpPr>
        <p:spPr bwMode="auto">
          <a:xfrm>
            <a:off x="6372225" y="5805488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Сгиб детали</a:t>
            </a:r>
          </a:p>
        </p:txBody>
      </p:sp>
      <p:sp>
        <p:nvSpPr>
          <p:cNvPr id="13345" name="AutoShape 4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5805488"/>
            <a:ext cx="504825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5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5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5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5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5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5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99" dur="50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1" dur="5000" fill="hold"/>
                                        <p:tgtEl>
                                          <p:spTgt spid="65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3" dur="5000" fill="hold"/>
                                        <p:tgtEl>
                                          <p:spTgt spid="6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6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6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65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 fill="hold"/>
                                        <p:tgtEl>
                                          <p:spTgt spid="65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65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65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65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65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6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6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6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6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6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6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6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/>
                                        <p:tgtEl>
                                          <p:spTgt spid="6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65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65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65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65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6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1" grpId="0" animBg="1"/>
      <p:bldP spid="65542" grpId="0" animBg="1"/>
      <p:bldP spid="65543" grpId="0" animBg="1"/>
      <p:bldP spid="65544" grpId="0" animBg="1"/>
      <p:bldP spid="65545" grpId="0" animBg="1"/>
      <p:bldP spid="65546" grpId="0" animBg="1"/>
      <p:bldP spid="65547" grpId="0" animBg="1"/>
      <p:bldP spid="65547" grpId="1" animBg="1"/>
      <p:bldP spid="65548" grpId="0" animBg="1"/>
      <p:bldP spid="65549" grpId="0" animBg="1"/>
      <p:bldP spid="65550" grpId="0" animBg="1"/>
      <p:bldP spid="65551" grpId="0" animBg="1"/>
      <p:bldP spid="65552" grpId="0" animBg="1"/>
      <p:bldP spid="65553" grpId="0" animBg="1"/>
      <p:bldP spid="65554" grpId="0" animBg="1"/>
      <p:bldP spid="65555" grpId="0" animBg="1"/>
      <p:bldP spid="65556" grpId="0" animBg="1"/>
      <p:bldP spid="65557" grpId="0" build="allAtOnce"/>
      <p:bldP spid="65558" grpId="0" animBg="1"/>
      <p:bldP spid="65559" grpId="0" animBg="1"/>
      <p:bldP spid="65559" grpId="1" animBg="1"/>
      <p:bldP spid="65560" grpId="0" animBg="1"/>
      <p:bldP spid="65565" grpId="0" build="allAtOnce"/>
      <p:bldP spid="65565" grpId="1" build="allAtOnce"/>
      <p:bldP spid="65567" grpId="0"/>
      <p:bldP spid="65567" grpId="1"/>
      <p:bldP spid="65567" grpId="2"/>
      <p:bldP spid="65568" grpId="0" build="allAtOnce"/>
      <p:bldP spid="65568" grpId="1" build="allAtOnce"/>
      <p:bldP spid="65570" grpId="0"/>
      <p:bldP spid="655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0_ce_7dbd5078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333375"/>
            <a:ext cx="626586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i="1" u="sng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Аппликация – это …</a:t>
            </a:r>
          </a:p>
        </p:txBody>
      </p:sp>
      <p:pic>
        <p:nvPicPr>
          <p:cNvPr id="90118" name="Picture 6" descr="pictur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88913"/>
            <a:ext cx="259238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8229600" cy="4681538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ru-RU" sz="3600" i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один из видов вышивки,</a:t>
            </a:r>
          </a:p>
          <a:p>
            <a:pPr marL="342900" indent="-3429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i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в котором вместо вышитых деталей используют отдельные фрагменты разноцветной или разнофактурной ткани, которые нашиваются на основную ткань в определённом порядке, создавая рисунок.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0_ce_7dbd5078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i="1" u="sng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Словарная работа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775" y="1700213"/>
            <a:ext cx="4402138" cy="4525962"/>
          </a:xfrm>
        </p:spPr>
        <p:txBody>
          <a:bodyPr/>
          <a:lstStyle/>
          <a:p>
            <a:pPr marL="342900" indent="-342900" eaLnBrk="1" hangingPunct="1">
              <a:buFontTx/>
              <a:buNone/>
              <a:defRPr/>
            </a:pPr>
            <a:r>
              <a:rPr lang="ru-RU" i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Линия сгиба;</a:t>
            </a:r>
          </a:p>
          <a:p>
            <a:pPr marL="342900" indent="-342900" eaLnBrk="1" hangingPunct="1">
              <a:buFontTx/>
              <a:buNone/>
              <a:defRPr/>
            </a:pPr>
            <a:r>
              <a:rPr lang="ru-RU" i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Боковой срез;</a:t>
            </a:r>
          </a:p>
          <a:p>
            <a:pPr marL="342900" indent="-342900" eaLnBrk="1" hangingPunct="1">
              <a:buFontTx/>
              <a:buNone/>
              <a:defRPr/>
            </a:pPr>
            <a:r>
              <a:rPr lang="ru-RU" i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Верхние срезы;</a:t>
            </a:r>
          </a:p>
          <a:p>
            <a:pPr marL="342900" indent="-342900" eaLnBrk="1" hangingPunct="1">
              <a:buFontTx/>
              <a:buNone/>
              <a:defRPr/>
            </a:pPr>
            <a:r>
              <a:rPr lang="ru-RU" i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Сгиб детали;</a:t>
            </a:r>
          </a:p>
          <a:p>
            <a:pPr marL="342900" indent="-342900" eaLnBrk="1" hangingPunct="1">
              <a:buFontTx/>
              <a:buNone/>
              <a:defRPr/>
            </a:pPr>
            <a:r>
              <a:rPr lang="ru-RU" i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Аппликация.</a:t>
            </a:r>
          </a:p>
          <a:p>
            <a:pPr marL="342900" indent="-342900" eaLnBrk="1" hangingPunct="1">
              <a:defRPr/>
            </a:pPr>
            <a:endParaRPr lang="ru-RU" i="1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2195513" y="1844675"/>
            <a:ext cx="409575" cy="360363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2195513" y="3573463"/>
            <a:ext cx="409575" cy="360362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2195513" y="4149725"/>
            <a:ext cx="409575" cy="360363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2195513" y="2492375"/>
            <a:ext cx="409575" cy="360363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2195513" y="2997200"/>
            <a:ext cx="409575" cy="360363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2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8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8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6" grpId="0" animBg="1"/>
      <p:bldP spid="28679" grpId="0" animBg="1"/>
      <p:bldP spid="28680" grpId="0" animBg="1"/>
      <p:bldP spid="28681" grpId="0" animBg="1"/>
      <p:bldP spid="286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0_ce_7dbd5078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i="1" u="sng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Словарная работа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775" y="1700213"/>
            <a:ext cx="4402138" cy="4525962"/>
          </a:xfrm>
        </p:spPr>
        <p:txBody>
          <a:bodyPr/>
          <a:lstStyle/>
          <a:p>
            <a:pPr marL="342900" indent="-342900" eaLnBrk="1" hangingPunct="1">
              <a:buFontTx/>
              <a:buNone/>
              <a:defRPr/>
            </a:pPr>
            <a:r>
              <a:rPr lang="ru-RU" sz="3600" i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Линия сгиба;</a:t>
            </a:r>
          </a:p>
          <a:p>
            <a:pPr marL="342900" indent="-342900" eaLnBrk="1" hangingPunct="1">
              <a:buFontTx/>
              <a:buNone/>
              <a:defRPr/>
            </a:pPr>
            <a:r>
              <a:rPr lang="ru-RU" sz="3600" i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Боковой срез;</a:t>
            </a:r>
          </a:p>
          <a:p>
            <a:pPr marL="342900" indent="-342900" eaLnBrk="1" hangingPunct="1">
              <a:buFontTx/>
              <a:buNone/>
              <a:defRPr/>
            </a:pPr>
            <a:r>
              <a:rPr lang="ru-RU" sz="3600" i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Верхние срезы;</a:t>
            </a:r>
          </a:p>
          <a:p>
            <a:pPr marL="342900" indent="-342900" eaLnBrk="1" hangingPunct="1">
              <a:buFontTx/>
              <a:buNone/>
              <a:defRPr/>
            </a:pPr>
            <a:r>
              <a:rPr lang="ru-RU" sz="3600" i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Сгиб детали;</a:t>
            </a:r>
          </a:p>
          <a:p>
            <a:pPr marL="342900" indent="-342900" eaLnBrk="1" hangingPunct="1">
              <a:buFontTx/>
              <a:buNone/>
              <a:defRPr/>
            </a:pPr>
            <a:r>
              <a:rPr lang="ru-RU" sz="3600" i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Аппликация.</a:t>
            </a:r>
          </a:p>
          <a:p>
            <a:pPr marL="342900" indent="-342900" eaLnBrk="1" hangingPunct="1">
              <a:defRPr/>
            </a:pPr>
            <a:endParaRPr lang="ru-RU" sz="3600" i="1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2195513" y="1844675"/>
            <a:ext cx="409575" cy="360363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2195513" y="3860800"/>
            <a:ext cx="409575" cy="360363"/>
          </a:xfrm>
          <a:prstGeom prst="star4">
            <a:avLst>
              <a:gd name="adj" fmla="val 1240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2195513" y="4508500"/>
            <a:ext cx="409575" cy="360363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2195513" y="2492375"/>
            <a:ext cx="409575" cy="360363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  <p:sp>
        <p:nvSpPr>
          <p:cNvPr id="66569" name="AutoShape 9"/>
          <p:cNvSpPr>
            <a:spLocks noChangeArrowheads="1"/>
          </p:cNvSpPr>
          <p:nvPr/>
        </p:nvSpPr>
        <p:spPr bwMode="auto">
          <a:xfrm>
            <a:off x="2195513" y="3213100"/>
            <a:ext cx="409575" cy="360363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600"/>
                            </p:stCondLst>
                            <p:childTnLst>
                              <p:par>
                                <p:cTn id="5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600"/>
                            </p:stCondLst>
                            <p:childTnLst>
                              <p:par>
                                <p:cTn id="6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600"/>
                            </p:stCondLst>
                            <p:childTnLst>
                              <p:par>
                                <p:cTn id="7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4" grpId="0" animBg="1"/>
      <p:bldP spid="66566" grpId="0" animBg="1"/>
      <p:bldP spid="66567" grpId="0" animBg="1"/>
      <p:bldP spid="66568" grpId="0" animBg="1"/>
      <p:bldP spid="665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0_d5_e9b0ad53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i="1" u="sng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Практическая работа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7493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  <a:defRPr/>
            </a:pPr>
            <a:r>
              <a:rPr lang="ru-RU" sz="3600" i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работы понадобится:</a:t>
            </a:r>
          </a:p>
        </p:txBody>
      </p:sp>
      <p:pic>
        <p:nvPicPr>
          <p:cNvPr id="27657" name="Picture 9" descr="Рисунок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2492375"/>
            <a:ext cx="4051300" cy="3646488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7658" name="Picture 10" descr="Рисунок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825" y="2420938"/>
            <a:ext cx="3735388" cy="374491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9" descr="0_d5_e9b0ad53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08963" cy="2016125"/>
          </a:xfrm>
        </p:spPr>
        <p:txBody>
          <a:bodyPr/>
          <a:lstStyle/>
          <a:p>
            <a:pPr eaLnBrk="1" hangingPunct="1">
              <a:defRPr/>
            </a:pPr>
            <a:r>
              <a:rPr lang="ru-RU" i="1" u="sng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Составьте правильную последовательность </a:t>
            </a:r>
            <a:br>
              <a:rPr lang="ru-RU" i="1" u="sng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i="1" u="sng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выполнения аппликации</a:t>
            </a:r>
            <a:br>
              <a:rPr lang="ru-RU" i="1" u="sng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i="1" u="sng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492500" y="4437063"/>
            <a:ext cx="2305050" cy="1773237"/>
          </a:xfrm>
          <a:prstGeom prst="rect">
            <a:avLst/>
          </a:prstGeom>
          <a:solidFill>
            <a:srgbClr val="FFFF99"/>
          </a:solidFill>
          <a:ln w="38100">
            <a:solidFill>
              <a:srgbClr val="6699FF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Г</a:t>
            </a:r>
            <a:endParaRPr lang="ru-RU" sz="2400">
              <a:solidFill>
                <a:schemeClr val="bg2"/>
              </a:solidFill>
              <a:latin typeface="Garamond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Подобрать рисунок для аппликации</a:t>
            </a:r>
            <a:r>
              <a:rPr lang="ru-RU" sz="2400">
                <a:latin typeface="Garamond" pitchFamily="18" charset="0"/>
              </a:rPr>
              <a:t> 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95288" y="3789363"/>
            <a:ext cx="2592387" cy="2868612"/>
          </a:xfrm>
          <a:prstGeom prst="rect">
            <a:avLst/>
          </a:prstGeom>
          <a:solidFill>
            <a:srgbClr val="FFFF99"/>
          </a:solidFill>
          <a:ln w="38100">
            <a:solidFill>
              <a:srgbClr val="6699FF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В</a:t>
            </a:r>
            <a:endParaRPr lang="ru-RU" sz="2400">
              <a:solidFill>
                <a:schemeClr val="bg2"/>
              </a:solidFill>
              <a:latin typeface="Garamond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Перевести рисунок с помощью копировальной бумаги на ткань</a:t>
            </a:r>
            <a:r>
              <a:rPr lang="ru-RU" sz="2400">
                <a:solidFill>
                  <a:srgbClr val="FF99FF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563938" y="2205038"/>
            <a:ext cx="2303462" cy="1773237"/>
          </a:xfrm>
          <a:prstGeom prst="rect">
            <a:avLst/>
          </a:prstGeom>
          <a:solidFill>
            <a:srgbClr val="FFFF99"/>
          </a:solidFill>
          <a:ln w="38100">
            <a:solidFill>
              <a:srgbClr val="6699FF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Б</a:t>
            </a:r>
            <a:r>
              <a:rPr lang="ru-RU" sz="2400">
                <a:solidFill>
                  <a:schemeClr val="folHlink"/>
                </a:solidFill>
                <a:latin typeface="Garamond" pitchFamily="18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Раскроить деталь аппликации</a:t>
            </a:r>
            <a:r>
              <a:rPr lang="ru-RU" sz="2400">
                <a:latin typeface="Garamond" pitchFamily="18" charset="0"/>
              </a:rPr>
              <a:t> 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372225" y="2276475"/>
            <a:ext cx="2376488" cy="3233738"/>
          </a:xfrm>
          <a:prstGeom prst="rect">
            <a:avLst/>
          </a:prstGeom>
          <a:solidFill>
            <a:srgbClr val="FFFF99"/>
          </a:solidFill>
          <a:ln w="38100">
            <a:solidFill>
              <a:srgbClr val="6699FF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Д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Сложить готовый крой мешочка пополам, определить место для аппликации</a:t>
            </a:r>
            <a:r>
              <a:rPr lang="ru-RU" sz="2400">
                <a:latin typeface="Garamond" pitchFamily="18" charset="0"/>
              </a:rPr>
              <a:t> 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611188" y="2205038"/>
            <a:ext cx="2305050" cy="1408112"/>
          </a:xfrm>
          <a:prstGeom prst="rect">
            <a:avLst/>
          </a:prstGeom>
          <a:solidFill>
            <a:srgbClr val="FFFF99"/>
          </a:solidFill>
          <a:ln w="38100">
            <a:solidFill>
              <a:srgbClr val="6699FF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А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Пришить аппликацию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187450" y="2133600"/>
            <a:ext cx="720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6948488" y="2276475"/>
            <a:ext cx="720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4067175" y="2133600"/>
            <a:ext cx="720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1116013" y="3716338"/>
            <a:ext cx="720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4140200" y="4365625"/>
            <a:ext cx="720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6" grpId="0" animBg="1"/>
      <p:bldP spid="38917" grpId="0" animBg="1"/>
      <p:bldP spid="38918" grpId="0" animBg="1"/>
      <p:bldP spid="38919" grpId="0" animBg="1"/>
      <p:bldP spid="38920" grpId="0" animBg="1"/>
      <p:bldP spid="38922" grpId="0"/>
      <p:bldP spid="38923" grpId="0"/>
      <p:bldP spid="38924" grpId="0"/>
      <p:bldP spid="38925" grpId="0"/>
      <p:bldP spid="389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0_d5_e9b0ad53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45500" cy="542925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ru-RU" sz="3600" i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ru-RU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i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Перевести рисунок с помощью копировальной бумаги на ткань:</a:t>
            </a:r>
          </a:p>
          <a:p>
            <a:pPr marL="609600" indent="-609600" eaLnBrk="1" hangingPunct="1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Наложить копировальную бумагу</a:t>
            </a:r>
          </a:p>
        </p:txBody>
      </p:sp>
      <p:pic>
        <p:nvPicPr>
          <p:cNvPr id="32778" name="Picture 10" descr="IMG_0510"/>
          <p:cNvPicPr>
            <a:picLocks noChangeAspect="1" noChangeArrowheads="1"/>
          </p:cNvPicPr>
          <p:nvPr/>
        </p:nvPicPr>
        <p:blipFill>
          <a:blip r:embed="rId3" cstate="email">
            <a:lum contrast="18000"/>
          </a:blip>
          <a:srcRect/>
          <a:stretch>
            <a:fillRect/>
          </a:stretch>
        </p:blipFill>
        <p:spPr bwMode="auto">
          <a:xfrm>
            <a:off x="3132138" y="1268413"/>
            <a:ext cx="2447925" cy="1836737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971550" y="188913"/>
            <a:ext cx="7129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i="1" u="sng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Инструкционная карта</a:t>
            </a: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250825" y="4149725"/>
            <a:ext cx="77771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32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Прикрепить рисунок булавками.</a:t>
            </a:r>
          </a:p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endParaRPr lang="ru-RU" sz="3200" i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395288" y="3141663"/>
            <a:ext cx="67691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32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Положить рисунок.</a:t>
            </a:r>
          </a:p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endParaRPr lang="ru-RU" sz="3200" i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179388" y="5157788"/>
            <a:ext cx="79216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32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Обвести контур рисунка.</a:t>
            </a:r>
          </a:p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endParaRPr lang="ru-RU" sz="3200" i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2779" name="Picture 11" descr="IMG_0511"/>
          <p:cNvPicPr>
            <a:picLocks noChangeAspect="1" noChangeArrowheads="1"/>
          </p:cNvPicPr>
          <p:nvPr/>
        </p:nvPicPr>
        <p:blipFill>
          <a:blip r:embed="rId4" cstate="email">
            <a:lum contrast="12000"/>
          </a:blip>
          <a:srcRect l="-1104"/>
          <a:stretch>
            <a:fillRect/>
          </a:stretch>
        </p:blipFill>
        <p:spPr bwMode="auto">
          <a:xfrm>
            <a:off x="3995738" y="2349500"/>
            <a:ext cx="2663825" cy="1814513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2780" name="Picture 12" descr="IMG_05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825" y="3357563"/>
            <a:ext cx="2590800" cy="1943100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2781" name="Picture 13" descr="IMG_0513"/>
          <p:cNvPicPr>
            <a:picLocks noChangeAspect="1" noChangeArrowheads="1"/>
          </p:cNvPicPr>
          <p:nvPr/>
        </p:nvPicPr>
        <p:blipFill>
          <a:blip r:embed="rId6" cstate="email"/>
          <a:srcRect t="-96"/>
          <a:stretch>
            <a:fillRect/>
          </a:stretch>
        </p:blipFill>
        <p:spPr bwMode="auto">
          <a:xfrm>
            <a:off x="6588125" y="4508500"/>
            <a:ext cx="2303463" cy="2092325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2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2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8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42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92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8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/>
      <p:bldP spid="32785" grpId="0"/>
      <p:bldP spid="32786" grpId="0"/>
      <p:bldP spid="327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0_d5_e9b0ad53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20713"/>
            <a:ext cx="8374063" cy="792162"/>
          </a:xfrm>
        </p:spPr>
        <p:txBody>
          <a:bodyPr/>
          <a:lstStyle/>
          <a:p>
            <a:pPr marL="342900" indent="-342900" algn="ctr" eaLnBrk="1" hangingPunct="1">
              <a:buFontTx/>
              <a:buNone/>
              <a:defRPr/>
            </a:pPr>
            <a:r>
              <a:rPr lang="ru-RU" sz="4400" i="1" u="sng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Вырезать деталь аппликации.</a:t>
            </a:r>
          </a:p>
        </p:txBody>
      </p:sp>
      <p:pic>
        <p:nvPicPr>
          <p:cNvPr id="34829" name="Picture 13" descr="Рисунок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2420938"/>
            <a:ext cx="3449637" cy="374491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4830" name="Picture 14" descr="Рисунок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2420938"/>
            <a:ext cx="4325937" cy="3716337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0_d5_e9b0ad53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60350"/>
            <a:ext cx="8229600" cy="143986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  <a:defRPr/>
            </a:pPr>
            <a:r>
              <a:rPr lang="ru-RU" sz="4400" i="1" u="sng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Определить место для аппликации.</a:t>
            </a:r>
          </a:p>
        </p:txBody>
      </p:sp>
      <p:pic>
        <p:nvPicPr>
          <p:cNvPr id="35849" name="Picture 9" descr="Рисунок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2060575"/>
            <a:ext cx="4752975" cy="4046538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0_d5_e9b0ad53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2016125"/>
          </a:xfrm>
        </p:spPr>
        <p:txBody>
          <a:bodyPr/>
          <a:lstStyle/>
          <a:p>
            <a:pPr eaLnBrk="1" hangingPunct="1">
              <a:defRPr/>
            </a:pPr>
            <a:r>
              <a:rPr lang="ru-RU" i="1" u="sng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Наметать прямыми стежками</a:t>
            </a:r>
          </a:p>
        </p:txBody>
      </p:sp>
      <p:pic>
        <p:nvPicPr>
          <p:cNvPr id="41995" name="Picture 11" descr="Рисунок16"/>
          <p:cNvPicPr>
            <a:picLocks noChangeAspect="1" noChangeArrowheads="1"/>
          </p:cNvPicPr>
          <p:nvPr/>
        </p:nvPicPr>
        <p:blipFill>
          <a:blip r:embed="rId3" cstate="email"/>
          <a:srcRect l="2538" t="3394"/>
          <a:stretch>
            <a:fillRect/>
          </a:stretch>
        </p:blipFill>
        <p:spPr bwMode="auto">
          <a:xfrm>
            <a:off x="1619250" y="2276475"/>
            <a:ext cx="5040313" cy="3738563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0" descr="0_ce_7dbd5078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u="sng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Разминка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268413"/>
            <a:ext cx="6335712" cy="1152525"/>
          </a:xfrm>
        </p:spPr>
        <p:txBody>
          <a:bodyPr/>
          <a:lstStyle/>
          <a:p>
            <a:pPr marL="342900" indent="-342900" eaLnBrk="1" hangingPunct="1">
              <a:buFontTx/>
              <a:buNone/>
              <a:defRPr/>
            </a:pPr>
            <a:r>
              <a:rPr lang="ru-RU" sz="3600" i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Назовите правила по технике безопасности.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611188" y="1196975"/>
            <a:ext cx="57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endParaRPr lang="en-US" sz="3600" b="1" i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7" y="548680"/>
            <a:ext cx="172957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7" y="4437112"/>
            <a:ext cx="383325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420888"/>
            <a:ext cx="1872208" cy="169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365104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2492896"/>
            <a:ext cx="1584176" cy="177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2724890"/>
            <a:ext cx="1368152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  <p:bldP spid="614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2" descr="0_d5_e9b0ad53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8913"/>
            <a:ext cx="7127875" cy="720725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ru-RU" sz="4400" i="1" u="sng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 Пришить аппликацию</a:t>
            </a:r>
          </a:p>
        </p:txBody>
      </p:sp>
      <p:pic>
        <p:nvPicPr>
          <p:cNvPr id="36883" name="Picture 19" descr="Рисунок17"/>
          <p:cNvPicPr>
            <a:picLocks noChangeAspect="1" noChangeArrowheads="1"/>
          </p:cNvPicPr>
          <p:nvPr/>
        </p:nvPicPr>
        <p:blipFill>
          <a:blip r:embed="rId3" cstate="email"/>
          <a:srcRect l="3355" t="3528"/>
          <a:stretch>
            <a:fillRect/>
          </a:stretch>
        </p:blipFill>
        <p:spPr bwMode="auto">
          <a:xfrm>
            <a:off x="250825" y="1341438"/>
            <a:ext cx="5329238" cy="5060950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250825" y="5661025"/>
            <a:ext cx="5761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Петельными стежками</a:t>
            </a:r>
          </a:p>
        </p:txBody>
      </p:sp>
      <p:pic>
        <p:nvPicPr>
          <p:cNvPr id="36884" name="Picture 20" descr="Рисунок18"/>
          <p:cNvPicPr>
            <a:picLocks noChangeAspect="1" noChangeArrowheads="1"/>
          </p:cNvPicPr>
          <p:nvPr/>
        </p:nvPicPr>
        <p:blipFill>
          <a:blip r:embed="rId4" cstate="email"/>
          <a:srcRect l="3970" t="2437" r="-1752" b="1241"/>
          <a:stretch>
            <a:fillRect/>
          </a:stretch>
        </p:blipFill>
        <p:spPr bwMode="auto">
          <a:xfrm>
            <a:off x="2051050" y="1196975"/>
            <a:ext cx="3321050" cy="5327650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1979613" y="5805488"/>
            <a:ext cx="46085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Косыми стежками</a:t>
            </a:r>
          </a:p>
        </p:txBody>
      </p:sp>
      <p:pic>
        <p:nvPicPr>
          <p:cNvPr id="36885" name="Picture 21" descr="Рисунок19"/>
          <p:cNvPicPr>
            <a:picLocks noChangeAspect="1" noChangeArrowheads="1"/>
          </p:cNvPicPr>
          <p:nvPr/>
        </p:nvPicPr>
        <p:blipFill>
          <a:blip r:embed="rId5" cstate="email"/>
          <a:srcRect l="4626" t="3290"/>
          <a:stretch>
            <a:fillRect/>
          </a:stretch>
        </p:blipFill>
        <p:spPr bwMode="auto">
          <a:xfrm>
            <a:off x="5076825" y="1125538"/>
            <a:ext cx="3846513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110163" y="5949950"/>
            <a:ext cx="4033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Тамбурные стежки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6878" grpId="0"/>
      <p:bldP spid="36880" grpId="0"/>
      <p:bldP spid="368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0_d5_e9b0ad53_XL"/>
          <p:cNvPicPr>
            <a:picLocks noChangeAspect="1" noChangeArrowheads="1"/>
          </p:cNvPicPr>
          <p:nvPr/>
        </p:nvPicPr>
        <p:blipFill>
          <a:blip r:embed="rId2" cstate="email">
            <a:lum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i="1" u="sng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Результат работы</a:t>
            </a:r>
          </a:p>
        </p:txBody>
      </p:sp>
      <p:pic>
        <p:nvPicPr>
          <p:cNvPr id="79880" name="Picture 8" descr="Рисунок20"/>
          <p:cNvPicPr>
            <a:picLocks noChangeAspect="1" noChangeArrowheads="1"/>
          </p:cNvPicPr>
          <p:nvPr/>
        </p:nvPicPr>
        <p:blipFill>
          <a:blip r:embed="rId3" cstate="email"/>
          <a:srcRect l="4292" t="2777"/>
          <a:stretch>
            <a:fillRect/>
          </a:stretch>
        </p:blipFill>
        <p:spPr bwMode="auto">
          <a:xfrm>
            <a:off x="539750" y="1412875"/>
            <a:ext cx="3187700" cy="4967288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9881" name="Picture 9" descr="Рисунок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1557338"/>
            <a:ext cx="3435350" cy="4679950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0_ce_7dbd5078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713" y="404813"/>
            <a:ext cx="6192837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i="1" u="sng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Найди ошибку»</a:t>
            </a:r>
            <a:r>
              <a:rPr lang="ru-RU" i="1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i="1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i="1" smtClean="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7273925" cy="1368425"/>
          </a:xfrm>
        </p:spPr>
        <p:txBody>
          <a:bodyPr/>
          <a:lstStyle/>
          <a:p>
            <a:pPr marL="342900" indent="-342900" eaLnBrk="1" hangingPunct="1">
              <a:buFontTx/>
              <a:buNone/>
              <a:defRPr/>
            </a:pPr>
            <a:r>
              <a:rPr lang="ru-RU" sz="36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А.</a:t>
            </a:r>
            <a:r>
              <a:rPr lang="ru-RU" sz="3600" b="1" smtClean="0">
                <a:solidFill>
                  <a:schemeClr val="bg2"/>
                </a:solidFill>
              </a:rPr>
              <a:t> </a:t>
            </a:r>
            <a:r>
              <a:rPr lang="ru-RU" sz="3600" b="1" i="1" u="sng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Инструменты</a:t>
            </a:r>
            <a:r>
              <a:rPr lang="ru-RU" sz="36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</a:p>
          <a:p>
            <a:pPr marL="342900" indent="-342900" eaLnBrk="1" hangingPunct="1">
              <a:buFontTx/>
              <a:buNone/>
              <a:defRPr/>
            </a:pPr>
            <a:r>
              <a:rPr lang="ru-RU" sz="3600" i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это ручные иглы, булавки,</a:t>
            </a:r>
          </a:p>
          <a:p>
            <a:pPr marL="342900" indent="-342900" eaLnBrk="1" hangingPunct="1">
              <a:buFontTx/>
              <a:buNone/>
              <a:defRPr/>
            </a:pPr>
            <a:endParaRPr lang="ru-RU" sz="800" i="1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buFontTx/>
              <a:buNone/>
              <a:defRPr/>
            </a:pPr>
            <a:endParaRPr lang="ru-RU" sz="3600" i="1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buFontTx/>
              <a:buNone/>
              <a:defRPr/>
            </a:pPr>
            <a:endParaRPr lang="ru-RU" smtClean="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908175" y="260350"/>
            <a:ext cx="792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250825" y="2636838"/>
            <a:ext cx="86407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ru-RU" sz="800" i="1">
              <a:solidFill>
                <a:srgbClr val="99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40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Б.</a:t>
            </a:r>
            <a:r>
              <a:rPr lang="ru-RU" sz="3200"/>
              <a:t> </a:t>
            </a:r>
            <a:r>
              <a:rPr lang="ru-RU" sz="3600" b="1" i="1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Виды ручных стежков</a:t>
            </a:r>
            <a:r>
              <a:rPr lang="ru-RU" sz="36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ru-RU" sz="3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6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прямые,</a:t>
            </a:r>
            <a:r>
              <a:rPr lang="ru-RU" sz="3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косые,</a:t>
            </a:r>
            <a:r>
              <a:rPr lang="ru-RU" sz="3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32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ru-RU" sz="8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ru-RU" sz="3600" i="1">
              <a:solidFill>
                <a:srgbClr val="FF66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ru-RU" sz="3200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23850" y="2205038"/>
            <a:ext cx="5473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сантиметровая лента,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580063" y="2205038"/>
            <a:ext cx="24495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36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ножницы</a:t>
            </a:r>
            <a:r>
              <a:rPr lang="ru-RU" sz="3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ru-RU" sz="3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250825" y="4076700"/>
            <a:ext cx="86407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В.</a:t>
            </a:r>
            <a:r>
              <a:rPr lang="ru-RU" sz="3600"/>
              <a:t> </a:t>
            </a:r>
            <a:r>
              <a:rPr lang="ru-RU" sz="3600" b="1" i="1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Обметочные строчки:</a:t>
            </a:r>
            <a:r>
              <a:rPr lang="ru-RU" sz="3200"/>
              <a:t> </a:t>
            </a:r>
            <a:r>
              <a:rPr lang="ru-RU" sz="36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зиг-заг, косые стежки,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ru-RU" sz="3600" i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ru-RU" sz="3200">
              <a:solidFill>
                <a:schemeClr val="bg2"/>
              </a:solidFill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051050" y="3357563"/>
            <a:ext cx="388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универсальные,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5580063" y="3357563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петельные.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3924300" y="4508500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бахрома,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5940425" y="4508500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петельные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611188" y="4941888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стежки.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4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 tmFilter="0,0; .5, 0; 1, 1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"/>
                            </p:stCondLst>
                            <p:childTnLst>
                              <p:par>
                                <p:cTn id="61" presetID="4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"/>
                            </p:stCondLst>
                            <p:childTnLst>
                              <p:par>
                                <p:cTn id="91" presetID="4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 tmFilter="0,0; .5, 0; 1, 1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 build="p"/>
      <p:bldP spid="19462" grpId="0"/>
      <p:bldP spid="19467" grpId="0"/>
      <p:bldP spid="19468" grpId="0"/>
      <p:bldP spid="19468" grpId="1"/>
      <p:bldP spid="19468" grpId="2"/>
      <p:bldP spid="19470" grpId="0"/>
      <p:bldP spid="19471" grpId="0"/>
      <p:bldP spid="19471" grpId="1"/>
      <p:bldP spid="19471" grpId="2"/>
      <p:bldP spid="19472" grpId="0"/>
      <p:bldP spid="19473" grpId="0"/>
      <p:bldP spid="19473" grpId="1"/>
      <p:bldP spid="19473" grpId="2"/>
      <p:bldP spid="19474" grpId="0"/>
      <p:bldP spid="194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льдин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3379788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i="1" u="sng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Тема урока: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23850" y="5013325"/>
            <a:ext cx="3240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 урока: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3348038" y="3500438"/>
            <a:ext cx="3240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мы знаем….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4572000" y="4221163"/>
            <a:ext cx="457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что должны узнать?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3419475" y="4797425"/>
            <a:ext cx="4105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умеем делать….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4356100" y="5445125"/>
            <a:ext cx="4787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чему должны научиться….</a:t>
            </a:r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/>
        </p:nvSpPr>
        <p:spPr bwMode="auto">
          <a:xfrm>
            <a:off x="430213" y="765175"/>
            <a:ext cx="8713787" cy="1839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"Выполнение аппликации </a:t>
            </a:r>
          </a:p>
          <a:p>
            <a:pPr algn="ctr"/>
            <a:r>
              <a:rPr lang="ru-RU" sz="40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 мешочке"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  <p:bldP spid="88070" grpId="0"/>
      <p:bldP spid="88071" grpId="0"/>
      <p:bldP spid="88073" grpId="0"/>
      <p:bldP spid="88074" grpId="0"/>
      <p:bldP spid="88075" grpId="0"/>
      <p:bldP spid="880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льдин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4463" y="-109538"/>
            <a:ext cx="9288463" cy="69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979613" y="188913"/>
            <a:ext cx="4248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i="1" u="sng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 урока: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539750" y="1341438"/>
            <a:ext cx="8353425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Узнаем, что такое «Аппликация»;</a:t>
            </a:r>
          </a:p>
          <a:p>
            <a:pPr>
              <a:spcBef>
                <a:spcPct val="50000"/>
              </a:spcBef>
              <a:defRPr/>
            </a:pPr>
            <a:endParaRPr lang="ru-RU" sz="1400" i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36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Научимся переводить рисунок на ткань с помощью копировальной бумаги;</a:t>
            </a:r>
          </a:p>
          <a:p>
            <a:pPr>
              <a:defRPr/>
            </a:pPr>
            <a:endParaRPr lang="ru-RU" sz="1400" i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lvl="1" indent="0">
              <a:defRPr/>
            </a:pPr>
            <a:r>
              <a:rPr lang="ru-RU" sz="36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Научимся выполнять отделку мешочка аппликацией.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0_ce_7dbd5078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2781300"/>
            <a:ext cx="3671888" cy="1081088"/>
          </a:xfrm>
          <a:solidFill>
            <a:schemeClr val="accent2"/>
          </a:solidFill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flatTx/>
          </a:bodyPr>
          <a:lstStyle/>
          <a:p>
            <a:pPr eaLnBrk="1" hangingPunct="1">
              <a:defRPr/>
            </a:pPr>
            <a:r>
              <a:rPr lang="ru-RU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Мешочек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827088" y="1700213"/>
            <a:ext cx="2592387" cy="650875"/>
          </a:xfrm>
          <a:prstGeom prst="rect">
            <a:avLst/>
          </a:prstGeom>
          <a:solidFill>
            <a:srgbClr val="FFCCFF"/>
          </a:solidFill>
          <a:ln w="9525">
            <a:solidFill>
              <a:srgbClr val="99FFCC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sldjump"/>
              </a:rPr>
              <a:t>Материал</a:t>
            </a:r>
            <a:endParaRPr lang="ru-RU" sz="3600" i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17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779838" y="836613"/>
            <a:ext cx="1871662" cy="650875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Форма</a:t>
            </a:r>
            <a:endParaRPr lang="ru-RU" sz="3600" i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23850" y="4292600"/>
            <a:ext cx="2303463" cy="650875"/>
          </a:xfrm>
          <a:prstGeom prst="rect">
            <a:avLst/>
          </a:prstGeom>
          <a:solidFill>
            <a:srgbClr val="FFCCFF"/>
          </a:solidFill>
          <a:ln w="9525">
            <a:solidFill>
              <a:srgbClr val="99FFCC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Отделка</a:t>
            </a:r>
            <a:endParaRPr lang="ru-RU" sz="3600" i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795963" y="1773238"/>
            <a:ext cx="3095625" cy="650875"/>
          </a:xfrm>
          <a:prstGeom prst="rect">
            <a:avLst/>
          </a:prstGeom>
          <a:solidFill>
            <a:srgbClr val="FFCCFF"/>
          </a:solidFill>
          <a:ln w="9525">
            <a:solidFill>
              <a:srgbClr val="99FFCC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Применение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3708400" y="5084763"/>
            <a:ext cx="2160588" cy="650875"/>
          </a:xfrm>
          <a:prstGeom prst="rect">
            <a:avLst/>
          </a:prstGeom>
          <a:solidFill>
            <a:srgbClr val="FFCCFF"/>
          </a:solidFill>
          <a:ln w="9525">
            <a:solidFill>
              <a:srgbClr val="99FFCC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6" action="ppaction://hlinksldjump"/>
              </a:rPr>
              <a:t>Раскрой</a:t>
            </a:r>
            <a:r>
              <a:rPr lang="ru-RU" sz="3600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6516688" y="4292600"/>
            <a:ext cx="1871662" cy="650875"/>
          </a:xfrm>
          <a:prstGeom prst="rect">
            <a:avLst/>
          </a:prstGeom>
          <a:solidFill>
            <a:srgbClr val="FFCCFF"/>
          </a:solidFill>
          <a:ln w="9525">
            <a:solidFill>
              <a:srgbClr val="99FFCC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Пошив</a:t>
            </a:r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 flipV="1">
            <a:off x="4643438" y="1557338"/>
            <a:ext cx="0" cy="1150937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 flipV="1">
            <a:off x="5219700" y="2492375"/>
            <a:ext cx="504825" cy="2159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 flipH="1" flipV="1">
            <a:off x="3492500" y="2349500"/>
            <a:ext cx="647700" cy="358775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4643438" y="4076700"/>
            <a:ext cx="0" cy="865188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 flipH="1">
            <a:off x="2700338" y="4076700"/>
            <a:ext cx="1295400" cy="504825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5148263" y="4076700"/>
            <a:ext cx="1295400" cy="504825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  <p:bldP spid="64516" grpId="0" animBg="1"/>
      <p:bldP spid="64517" grpId="0" animBg="1"/>
      <p:bldP spid="64518" grpId="0" animBg="1"/>
      <p:bldP spid="64519" grpId="0" animBg="1"/>
      <p:bldP spid="64520" grpId="0" animBg="1"/>
      <p:bldP spid="64521" grpId="0" animBg="1"/>
      <p:bldP spid="64524" grpId="0" animBg="1"/>
      <p:bldP spid="64525" grpId="0" animBg="1"/>
      <p:bldP spid="64526" grpId="0" animBg="1"/>
      <p:bldP spid="64527" grpId="0" animBg="1"/>
      <p:bldP spid="64528" grpId="0" animBg="1"/>
      <p:bldP spid="645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6" descr="0_ce_7dbd5078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i="1" u="sng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Форма мешочка</a:t>
            </a:r>
          </a:p>
        </p:txBody>
      </p:sp>
      <p:pic>
        <p:nvPicPr>
          <p:cNvPr id="22534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427538" y="1196975"/>
            <a:ext cx="2286000" cy="3903663"/>
          </a:xfrm>
          <a:solidFill>
            <a:schemeClr val="accent2"/>
          </a:solidFill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0" y="5084763"/>
            <a:ext cx="4427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Прямоугольная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7092950" y="2133600"/>
            <a:ext cx="2233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угла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643438" y="5445125"/>
            <a:ext cx="1728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Углы</a:t>
            </a:r>
            <a:endParaRPr lang="en-US" sz="3200" i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4500563" y="2420938"/>
            <a:ext cx="2592387" cy="2592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H="1" flipV="1">
            <a:off x="4572000" y="1341438"/>
            <a:ext cx="252095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H="1" flipV="1">
            <a:off x="6732588" y="1268413"/>
            <a:ext cx="360362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6732588" y="2420938"/>
            <a:ext cx="360362" cy="2592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4427538" y="4797425"/>
            <a:ext cx="287337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6443663" y="1196975"/>
            <a:ext cx="287337" cy="2873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4427538" y="1196975"/>
            <a:ext cx="287337" cy="2873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6443663" y="4797425"/>
            <a:ext cx="287337" cy="2873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 flipH="1" flipV="1">
            <a:off x="4643438" y="5084763"/>
            <a:ext cx="720725" cy="5048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 flipH="1" flipV="1">
            <a:off x="4572000" y="1484313"/>
            <a:ext cx="792163" cy="41052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 flipV="1">
            <a:off x="5364163" y="1484313"/>
            <a:ext cx="1152525" cy="41052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V="1">
            <a:off x="5364163" y="5084763"/>
            <a:ext cx="1223962" cy="5048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5867400" y="5445125"/>
            <a:ext cx="2881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прямые (90</a:t>
            </a:r>
            <a:r>
              <a:rPr lang="en-US" sz="32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º</a:t>
            </a:r>
            <a:r>
              <a:rPr lang="ru-RU" sz="32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3200" i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61" name="AutoShape 2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7088" y="5734050"/>
            <a:ext cx="720725" cy="71913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  <p:pic>
        <p:nvPicPr>
          <p:cNvPr id="22557" name="Picture 29" descr="Рисунок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1484313"/>
            <a:ext cx="2835275" cy="3024187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5" grpId="0"/>
      <p:bldP spid="22538" grpId="0"/>
      <p:bldP spid="22538" grpId="1"/>
      <p:bldP spid="22539" grpId="0"/>
      <p:bldP spid="22540" grpId="0" animBg="1"/>
      <p:bldP spid="22540" grpId="1" animBg="1"/>
      <p:bldP spid="22541" grpId="0" animBg="1"/>
      <p:bldP spid="22541" grpId="1" animBg="1"/>
      <p:bldP spid="22542" grpId="0" animBg="1"/>
      <p:bldP spid="22542" grpId="1" animBg="1"/>
      <p:bldP spid="22543" grpId="0" animBg="1"/>
      <p:bldP spid="22543" grpId="1" animBg="1"/>
      <p:bldP spid="22545" grpId="0" animBg="1"/>
      <p:bldP spid="22547" grpId="0" animBg="1"/>
      <p:bldP spid="22548" grpId="0" animBg="1"/>
      <p:bldP spid="22549" grpId="0" animBg="1"/>
      <p:bldP spid="22550" grpId="0" animBg="1"/>
      <p:bldP spid="22551" grpId="0" animBg="1"/>
      <p:bldP spid="22552" grpId="0" animBg="1"/>
      <p:bldP spid="22553" grpId="0" animBg="1"/>
      <p:bldP spid="225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0_ce_7dbd5078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prostoi"/>
          <p:cNvPicPr>
            <a:picLocks noChangeAspect="1" noChangeArrowheads="1"/>
          </p:cNvPicPr>
          <p:nvPr/>
        </p:nvPicPr>
        <p:blipFill>
          <a:blip r:embed="rId3" cstate="email"/>
          <a:srcRect b="-60"/>
          <a:stretch>
            <a:fillRect/>
          </a:stretch>
        </p:blipFill>
        <p:spPr bwMode="auto">
          <a:xfrm>
            <a:off x="684213" y="1773238"/>
            <a:ext cx="2305050" cy="178276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3558" name="Picture 6" descr="Изображение 0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375" y="1773238"/>
            <a:ext cx="1854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3559" name="Picture 7" descr="Июнь, ноябрь 2011 0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38608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003800" y="5734050"/>
            <a:ext cx="316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Ситец, сатин</a:t>
            </a:r>
          </a:p>
        </p:txBody>
      </p:sp>
      <p:pic>
        <p:nvPicPr>
          <p:cNvPr id="23561" name="Picture 9" descr="Июнь, ноябрь 2011 00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888" y="1773238"/>
            <a:ext cx="195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4724400"/>
            <a:ext cx="6826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Гладкокрашеная ткань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563938" y="620713"/>
            <a:ext cx="3671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i="1" u="sng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Материал</a:t>
            </a:r>
          </a:p>
        </p:txBody>
      </p:sp>
      <p:sp>
        <p:nvSpPr>
          <p:cNvPr id="11274" name="AutoShape 1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5876925"/>
            <a:ext cx="576262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23554" grpId="0"/>
      <p:bldP spid="235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6" descr="0_ce_7dbd5078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268413"/>
            <a:ext cx="4319587" cy="92233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Крой мешочка -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563938" y="404813"/>
            <a:ext cx="3095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i="1" u="sng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Раскрой 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572000" y="1268413"/>
            <a:ext cx="25923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деталь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611188" y="3860800"/>
            <a:ext cx="4897437" cy="2233613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2987675" y="3860800"/>
            <a:ext cx="0" cy="2233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2124075" y="3213100"/>
            <a:ext cx="23034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2124075" y="3213100"/>
            <a:ext cx="863600" cy="165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3348038" y="4437063"/>
            <a:ext cx="144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 rot="-5400000">
            <a:off x="5977731" y="2959895"/>
            <a:ext cx="2447925" cy="2233612"/>
          </a:xfrm>
          <a:prstGeom prst="rect">
            <a:avLst/>
          </a:prstGeom>
          <a:solidFill>
            <a:srgbClr val="99CCFF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 rot="-5400000">
            <a:off x="6120606" y="2743995"/>
            <a:ext cx="2447925" cy="2233612"/>
          </a:xfrm>
          <a:prstGeom prst="rect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V="1">
            <a:off x="6659563" y="3068638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04" name="Freeform 24"/>
          <p:cNvSpPr>
            <a:spLocks/>
          </p:cNvSpPr>
          <p:nvPr/>
        </p:nvSpPr>
        <p:spPr bwMode="auto">
          <a:xfrm>
            <a:off x="8243888" y="5084763"/>
            <a:ext cx="215900" cy="215900"/>
          </a:xfrm>
          <a:custGeom>
            <a:avLst/>
            <a:gdLst>
              <a:gd name="T0" fmla="*/ 215900 w 104"/>
              <a:gd name="T1" fmla="*/ 0 h 144"/>
              <a:gd name="T2" fmla="*/ 182685 w 104"/>
              <a:gd name="T3" fmla="*/ 143933 h 144"/>
              <a:gd name="T4" fmla="*/ 132862 w 104"/>
              <a:gd name="T5" fmla="*/ 167922 h 144"/>
              <a:gd name="T6" fmla="*/ 0 w 104"/>
              <a:gd name="T7" fmla="*/ 21590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144"/>
              <a:gd name="T14" fmla="*/ 104 w 104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144">
                <a:moveTo>
                  <a:pt x="104" y="0"/>
                </a:moveTo>
                <a:cubicBezTo>
                  <a:pt x="99" y="32"/>
                  <a:pt x="104" y="68"/>
                  <a:pt x="88" y="96"/>
                </a:cubicBezTo>
                <a:cubicBezTo>
                  <a:pt x="83" y="104"/>
                  <a:pt x="71" y="106"/>
                  <a:pt x="64" y="112"/>
                </a:cubicBezTo>
                <a:cubicBezTo>
                  <a:pt x="39" y="133"/>
                  <a:pt x="33" y="144"/>
                  <a:pt x="0" y="144"/>
                </a:cubicBezTo>
              </a:path>
            </a:pathLst>
          </a:custGeom>
          <a:solidFill>
            <a:srgbClr val="99CCFF"/>
          </a:solidFill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5" name="Freeform 25"/>
          <p:cNvSpPr>
            <a:spLocks/>
          </p:cNvSpPr>
          <p:nvPr/>
        </p:nvSpPr>
        <p:spPr bwMode="auto">
          <a:xfrm>
            <a:off x="6084888" y="5084763"/>
            <a:ext cx="146050" cy="215900"/>
          </a:xfrm>
          <a:custGeom>
            <a:avLst/>
            <a:gdLst>
              <a:gd name="T0" fmla="*/ 127000 w 92"/>
              <a:gd name="T1" fmla="*/ 0 h 136"/>
              <a:gd name="T2" fmla="*/ 114300 w 92"/>
              <a:gd name="T3" fmla="*/ 165100 h 136"/>
              <a:gd name="T4" fmla="*/ 0 w 92"/>
              <a:gd name="T5" fmla="*/ 215900 h 136"/>
              <a:gd name="T6" fmla="*/ 0 60000 65536"/>
              <a:gd name="T7" fmla="*/ 0 60000 65536"/>
              <a:gd name="T8" fmla="*/ 0 60000 65536"/>
              <a:gd name="T9" fmla="*/ 0 w 92"/>
              <a:gd name="T10" fmla="*/ 0 h 136"/>
              <a:gd name="T11" fmla="*/ 92 w 9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" h="136">
                <a:moveTo>
                  <a:pt x="80" y="0"/>
                </a:moveTo>
                <a:cubicBezTo>
                  <a:pt x="67" y="38"/>
                  <a:pt x="92" y="65"/>
                  <a:pt x="72" y="104"/>
                </a:cubicBezTo>
                <a:cubicBezTo>
                  <a:pt x="60" y="127"/>
                  <a:pt x="0" y="136"/>
                  <a:pt x="0" y="136"/>
                </a:cubicBezTo>
              </a:path>
            </a:pathLst>
          </a:custGeom>
          <a:solidFill>
            <a:srgbClr val="99CCFF"/>
          </a:solidFill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>
            <a:off x="6227763" y="2636838"/>
            <a:ext cx="0" cy="2520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>
            <a:off x="6227763" y="2636838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8459788" y="2636838"/>
            <a:ext cx="0" cy="2447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>
            <a:off x="6084888" y="2852738"/>
            <a:ext cx="142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>
            <a:off x="6084888" y="2852738"/>
            <a:ext cx="0" cy="2447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6084888" y="5300663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2268538" y="2708275"/>
            <a:ext cx="252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Линия сгиба</a:t>
            </a:r>
          </a:p>
        </p:txBody>
      </p:sp>
      <p:sp>
        <p:nvSpPr>
          <p:cNvPr id="20517" name="Rectangle 37"/>
          <p:cNvSpPr>
            <a:spLocks noChangeArrowheads="1"/>
          </p:cNvSpPr>
          <p:nvPr/>
        </p:nvSpPr>
        <p:spPr bwMode="auto">
          <a:xfrm>
            <a:off x="8243888" y="4941888"/>
            <a:ext cx="215900" cy="2159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  <p:sp>
        <p:nvSpPr>
          <p:cNvPr id="20518" name="Rectangle 38"/>
          <p:cNvSpPr>
            <a:spLocks noChangeArrowheads="1"/>
          </p:cNvSpPr>
          <p:nvPr/>
        </p:nvSpPr>
        <p:spPr bwMode="auto">
          <a:xfrm>
            <a:off x="8172450" y="5013325"/>
            <a:ext cx="215900" cy="2159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  <p:sp>
        <p:nvSpPr>
          <p:cNvPr id="20520" name="Line 40"/>
          <p:cNvSpPr>
            <a:spLocks noChangeShapeType="1"/>
          </p:cNvSpPr>
          <p:nvPr/>
        </p:nvSpPr>
        <p:spPr bwMode="auto">
          <a:xfrm flipV="1">
            <a:off x="8459788" y="4797425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6443663" y="5373688"/>
            <a:ext cx="1944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Сгиб детали</a:t>
            </a:r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 rot="16200000">
            <a:off x="4877594" y="3842544"/>
            <a:ext cx="1944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Боковой срез</a:t>
            </a:r>
          </a:p>
        </p:txBody>
      </p:sp>
      <p:sp>
        <p:nvSpPr>
          <p:cNvPr id="20523" name="Text Box 43"/>
          <p:cNvSpPr txBox="1">
            <a:spLocks noChangeArrowheads="1"/>
          </p:cNvSpPr>
          <p:nvPr/>
        </p:nvSpPr>
        <p:spPr bwMode="auto">
          <a:xfrm rot="16200000">
            <a:off x="7685882" y="3771106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Боковой срез</a:t>
            </a:r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6156325" y="2060575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Верхние срезы</a:t>
            </a:r>
          </a:p>
        </p:txBody>
      </p:sp>
      <p:sp>
        <p:nvSpPr>
          <p:cNvPr id="12318" name="AutoShape 4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021388"/>
            <a:ext cx="431800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7" grpId="0"/>
      <p:bldP spid="20489" grpId="0" animBg="1"/>
      <p:bldP spid="20490" grpId="0" animBg="1"/>
      <p:bldP spid="20491" grpId="0" animBg="1"/>
      <p:bldP spid="20492" grpId="0" animBg="1"/>
      <p:bldP spid="20493" grpId="0" animBg="1"/>
      <p:bldP spid="20494" grpId="0" animBg="1"/>
      <p:bldP spid="20495" grpId="0" animBg="1"/>
      <p:bldP spid="20496" grpId="0" animBg="1"/>
      <p:bldP spid="20504" grpId="0" animBg="1"/>
      <p:bldP spid="20504" grpId="1" animBg="1"/>
      <p:bldP spid="20505" grpId="0" animBg="1"/>
      <p:bldP spid="20506" grpId="0" animBg="1"/>
      <p:bldP spid="20507" grpId="0" animBg="1"/>
      <p:bldP spid="20508" grpId="0" animBg="1"/>
      <p:bldP spid="20509" grpId="0" animBg="1"/>
      <p:bldP spid="20510" grpId="0" animBg="1"/>
      <p:bldP spid="20510" grpId="1" animBg="1"/>
      <p:bldP spid="20511" grpId="0" animBg="1"/>
      <p:bldP spid="20516" grpId="0"/>
      <p:bldP spid="20517" grpId="0" animBg="1"/>
      <p:bldP spid="20518" grpId="0" animBg="1"/>
      <p:bldP spid="20520" grpId="0" animBg="1"/>
      <p:bldP spid="20521" grpId="0"/>
      <p:bldP spid="20522" grpId="0"/>
      <p:bldP spid="20523" grpId="0"/>
      <p:bldP spid="2052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2378</TotalTime>
  <Words>381</Words>
  <Application>Microsoft Office PowerPoint</Application>
  <PresentationFormat>Экран (4:3)</PresentationFormat>
  <Paragraphs>124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Тема урока:</vt:lpstr>
      <vt:lpstr>Разминка</vt:lpstr>
      <vt:lpstr>«Найди ошибку» </vt:lpstr>
      <vt:lpstr>Тема урока:</vt:lpstr>
      <vt:lpstr>Слайд 5</vt:lpstr>
      <vt:lpstr>Мешочек</vt:lpstr>
      <vt:lpstr>Форма мешочка</vt:lpstr>
      <vt:lpstr>Гладкокрашеная ткань</vt:lpstr>
      <vt:lpstr>Крой мешочка -</vt:lpstr>
      <vt:lpstr>Слайд 10</vt:lpstr>
      <vt:lpstr>Аппликация – это …</vt:lpstr>
      <vt:lpstr>Словарная работа</vt:lpstr>
      <vt:lpstr>Словарная работа</vt:lpstr>
      <vt:lpstr>Практическая работа</vt:lpstr>
      <vt:lpstr>Составьте правильную последовательность  выполнения аппликации </vt:lpstr>
      <vt:lpstr>Слайд 16</vt:lpstr>
      <vt:lpstr>Слайд 17</vt:lpstr>
      <vt:lpstr>Слайд 18</vt:lpstr>
      <vt:lpstr>4. Наметать прямыми стежками</vt:lpstr>
      <vt:lpstr>Слайд 20</vt:lpstr>
      <vt:lpstr>Результат работы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ПК</cp:lastModifiedBy>
  <cp:revision>51</cp:revision>
  <dcterms:created xsi:type="dcterms:W3CDTF">2011-11-14T12:10:00Z</dcterms:created>
  <dcterms:modified xsi:type="dcterms:W3CDTF">2015-02-21T08:01:14Z</dcterms:modified>
</cp:coreProperties>
</file>