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0" r:id="rId6"/>
    <p:sldId id="256" r:id="rId7"/>
    <p:sldId id="257"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A67661F-CA9A-4E7E-BB45-C580E02426DE}"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218347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67661F-CA9A-4E7E-BB45-C580E02426DE}"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408431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67661F-CA9A-4E7E-BB45-C580E02426DE}"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235743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67661F-CA9A-4E7E-BB45-C580E02426DE}"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291742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A67661F-CA9A-4E7E-BB45-C580E02426DE}"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309552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A67661F-CA9A-4E7E-BB45-C580E02426DE}" type="datetimeFigureOut">
              <a:rPr lang="ru-RU" smtClean="0"/>
              <a:t>27.02.2015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266494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A67661F-CA9A-4E7E-BB45-C580E02426DE}" type="datetimeFigureOut">
              <a:rPr lang="ru-RU" smtClean="0"/>
              <a:t>27.02.2015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395344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A67661F-CA9A-4E7E-BB45-C580E02426DE}" type="datetimeFigureOut">
              <a:rPr lang="ru-RU" smtClean="0"/>
              <a:t>27.02.2015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334722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67661F-CA9A-4E7E-BB45-C580E02426DE}" type="datetimeFigureOut">
              <a:rPr lang="ru-RU" smtClean="0"/>
              <a:t>27.02.2015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129356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67661F-CA9A-4E7E-BB45-C580E02426DE}" type="datetimeFigureOut">
              <a:rPr lang="ru-RU" smtClean="0"/>
              <a:t>27.02.2015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4794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67661F-CA9A-4E7E-BB45-C580E02426DE}" type="datetimeFigureOut">
              <a:rPr lang="ru-RU" smtClean="0"/>
              <a:t>27.02.2015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933BAF-379F-45E1-8510-247EEDD9D080}" type="slidenum">
              <a:rPr lang="ru-RU" smtClean="0"/>
              <a:t>‹#›</a:t>
            </a:fld>
            <a:endParaRPr lang="ru-RU"/>
          </a:p>
        </p:txBody>
      </p:sp>
    </p:spTree>
    <p:extLst>
      <p:ext uri="{BB962C8B-B14F-4D97-AF65-F5344CB8AC3E}">
        <p14:creationId xmlns:p14="http://schemas.microsoft.com/office/powerpoint/2010/main" val="4784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7661F-CA9A-4E7E-BB45-C580E02426DE}" type="datetimeFigureOut">
              <a:rPr lang="ru-RU" smtClean="0"/>
              <a:t>27.02.2015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33BAF-379F-45E1-8510-247EEDD9D080}" type="slidenum">
              <a:rPr lang="ru-RU" smtClean="0"/>
              <a:t>‹#›</a:t>
            </a:fld>
            <a:endParaRPr lang="ru-RU"/>
          </a:p>
        </p:txBody>
      </p:sp>
    </p:spTree>
    <p:extLst>
      <p:ext uri="{BB962C8B-B14F-4D97-AF65-F5344CB8AC3E}">
        <p14:creationId xmlns:p14="http://schemas.microsoft.com/office/powerpoint/2010/main" val="180491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Рамка в картин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836712"/>
            <a:ext cx="9144000" cy="1143000"/>
          </a:xfrm>
        </p:spPr>
        <p:txBody>
          <a:bodyPr>
            <a:normAutofit fontScale="90000"/>
          </a:bodyPr>
          <a:lstStyle/>
          <a:p>
            <a:r>
              <a:rPr lang="ru-RU" b="1" i="1" dirty="0" smtClean="0">
                <a:solidFill>
                  <a:schemeClr val="accent6">
                    <a:lumMod val="50000"/>
                  </a:schemeClr>
                </a:solidFill>
                <a:latin typeface="Times New Roman" pitchFamily="18" charset="0"/>
                <a:cs typeface="Times New Roman" pitchFamily="18" charset="0"/>
              </a:rPr>
              <a:t>«</a:t>
            </a:r>
            <a:r>
              <a:rPr lang="ru-RU" b="1" i="1" dirty="0" err="1" smtClean="0">
                <a:solidFill>
                  <a:schemeClr val="accent6">
                    <a:lumMod val="50000"/>
                  </a:schemeClr>
                </a:solidFill>
                <a:latin typeface="Times New Roman" pitchFamily="18" charset="0"/>
                <a:cs typeface="Times New Roman" pitchFamily="18" charset="0"/>
              </a:rPr>
              <a:t>Ынтымағы</a:t>
            </a:r>
            <a:r>
              <a:rPr lang="ru-RU" b="1" i="1" dirty="0" smtClean="0">
                <a:solidFill>
                  <a:schemeClr val="accent6">
                    <a:lumMod val="50000"/>
                  </a:schemeClr>
                </a:solidFill>
                <a:latin typeface="Times New Roman" pitchFamily="18" charset="0"/>
                <a:cs typeface="Times New Roman" pitchFamily="18" charset="0"/>
              </a:rPr>
              <a:t> </a:t>
            </a:r>
            <a:r>
              <a:rPr lang="ru-RU" b="1" i="1" dirty="0" err="1" smtClean="0">
                <a:solidFill>
                  <a:schemeClr val="accent6">
                    <a:lumMod val="50000"/>
                  </a:schemeClr>
                </a:solidFill>
                <a:latin typeface="Times New Roman" pitchFamily="18" charset="0"/>
                <a:cs typeface="Times New Roman" pitchFamily="18" charset="0"/>
              </a:rPr>
              <a:t>жарасқан</a:t>
            </a:r>
            <a:r>
              <a:rPr lang="ru-RU" b="1" i="1" dirty="0" smtClean="0">
                <a:solidFill>
                  <a:schemeClr val="accent6">
                    <a:lumMod val="50000"/>
                  </a:schemeClr>
                </a:solidFill>
                <a:latin typeface="Times New Roman" pitchFamily="18" charset="0"/>
                <a:cs typeface="Times New Roman" pitchFamily="18" charset="0"/>
              </a:rPr>
              <a:t>, </a:t>
            </a:r>
            <a:br>
              <a:rPr lang="ru-RU" b="1" i="1" dirty="0" smtClean="0">
                <a:solidFill>
                  <a:schemeClr val="accent6">
                    <a:lumMod val="50000"/>
                  </a:schemeClr>
                </a:solidFill>
                <a:latin typeface="Times New Roman" pitchFamily="18" charset="0"/>
                <a:cs typeface="Times New Roman" pitchFamily="18" charset="0"/>
              </a:rPr>
            </a:br>
            <a:r>
              <a:rPr lang="ru-RU" b="1" i="1" dirty="0" err="1" smtClean="0">
                <a:solidFill>
                  <a:schemeClr val="accent6">
                    <a:lumMod val="50000"/>
                  </a:schemeClr>
                </a:solidFill>
                <a:latin typeface="Times New Roman" pitchFamily="18" charset="0"/>
                <a:cs typeface="Times New Roman" pitchFamily="18" charset="0"/>
              </a:rPr>
              <a:t>туған</a:t>
            </a:r>
            <a:r>
              <a:rPr lang="ru-RU" b="1" i="1" dirty="0" smtClean="0">
                <a:solidFill>
                  <a:schemeClr val="accent6">
                    <a:lumMod val="50000"/>
                  </a:schemeClr>
                </a:solidFill>
                <a:latin typeface="Times New Roman" pitchFamily="18" charset="0"/>
                <a:cs typeface="Times New Roman" pitchFamily="18" charset="0"/>
              </a:rPr>
              <a:t> </a:t>
            </a:r>
            <a:r>
              <a:rPr lang="ru-RU" b="1" i="1" dirty="0" err="1" smtClean="0">
                <a:solidFill>
                  <a:schemeClr val="accent6">
                    <a:lumMod val="50000"/>
                  </a:schemeClr>
                </a:solidFill>
                <a:latin typeface="Times New Roman" pitchFamily="18" charset="0"/>
                <a:cs typeface="Times New Roman" pitchFamily="18" charset="0"/>
              </a:rPr>
              <a:t>өлкем</a:t>
            </a:r>
            <a:r>
              <a:rPr lang="ru-RU" b="1" i="1" dirty="0" smtClean="0">
                <a:solidFill>
                  <a:schemeClr val="accent6">
                    <a:lumMod val="50000"/>
                  </a:schemeClr>
                </a:solidFill>
                <a:latin typeface="Times New Roman" pitchFamily="18" charset="0"/>
                <a:cs typeface="Times New Roman" pitchFamily="18" charset="0"/>
              </a:rPr>
              <a:t>- </a:t>
            </a:r>
            <a:r>
              <a:rPr lang="ru-RU" b="1" i="1" dirty="0" err="1" smtClean="0">
                <a:solidFill>
                  <a:schemeClr val="accent6">
                    <a:lumMod val="50000"/>
                  </a:schemeClr>
                </a:solidFill>
                <a:latin typeface="Times New Roman" pitchFamily="18" charset="0"/>
                <a:cs typeface="Times New Roman" pitchFamily="18" charset="0"/>
              </a:rPr>
              <a:t>Қазақстан</a:t>
            </a:r>
            <a:r>
              <a:rPr lang="ru-RU" b="1" i="1" dirty="0" smtClean="0">
                <a:solidFill>
                  <a:schemeClr val="accent6">
                    <a:lumMod val="50000"/>
                  </a:schemeClr>
                </a:solidFill>
                <a:latin typeface="Times New Roman" pitchFamily="18" charset="0"/>
                <a:cs typeface="Times New Roman" pitchFamily="18" charset="0"/>
              </a:rPr>
              <a:t>»</a:t>
            </a:r>
            <a:endParaRPr lang="ru-RU" b="1" dirty="0">
              <a:solidFill>
                <a:schemeClr val="accent6">
                  <a:lumMod val="50000"/>
                </a:schemeClr>
              </a:solidFill>
            </a:endParaRPr>
          </a:p>
        </p:txBody>
      </p:sp>
      <p:pic>
        <p:nvPicPr>
          <p:cNvPr id="4" name="Picture 2" descr="Қазақстан халқы Ассамблеясының рәміз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186" y="2204864"/>
            <a:ext cx="4009628" cy="400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3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ика\Desktop\фоны\4378041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37" r="10977"/>
          <a:stretch/>
        </p:blipFill>
        <p:spPr bwMode="auto">
          <a:xfrm>
            <a:off x="0" y="4192"/>
            <a:ext cx="9144000" cy="6853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2492896"/>
            <a:ext cx="8229600" cy="1143000"/>
          </a:xfrm>
        </p:spPr>
        <p:txBody>
          <a:bodyPr>
            <a:normAutofit fontScale="90000"/>
          </a:bodyPr>
          <a:lstStyle/>
          <a:p>
            <a:r>
              <a:rPr lang="kk-KZ" b="1" i="1" dirty="0">
                <a:solidFill>
                  <a:srgbClr val="002060"/>
                </a:solidFill>
                <a:latin typeface="Palatino Linotype" pitchFamily="18" charset="0"/>
              </a:rPr>
              <a:t>Көп ұлтты болуымыз – біздің байлығымыз, мақтанышымыз...</a:t>
            </a:r>
            <a:r>
              <a:rPr lang="ru-RU" b="1" i="1" dirty="0">
                <a:solidFill>
                  <a:srgbClr val="002060"/>
                </a:solidFill>
                <a:latin typeface="Palatino Linotype" pitchFamily="18" charset="0"/>
              </a:rPr>
              <a:t/>
            </a:r>
            <a:br>
              <a:rPr lang="ru-RU" b="1" i="1" dirty="0">
                <a:solidFill>
                  <a:srgbClr val="002060"/>
                </a:solidFill>
                <a:latin typeface="Palatino Linotype" pitchFamily="18" charset="0"/>
              </a:rPr>
            </a:br>
            <a:r>
              <a:rPr lang="kk-KZ" b="1" i="1" dirty="0">
                <a:solidFill>
                  <a:srgbClr val="002060"/>
                </a:solidFill>
                <a:latin typeface="Palatino Linotype" pitchFamily="18" charset="0"/>
              </a:rPr>
              <a:t>Тату елге тыныштық орнайды, бейбiт елде ғана береке болады...»</a:t>
            </a:r>
            <a:r>
              <a:rPr lang="ru-RU" b="1" i="1" dirty="0">
                <a:solidFill>
                  <a:srgbClr val="002060"/>
                </a:solidFill>
                <a:latin typeface="Palatino Linotype" pitchFamily="18" charset="0"/>
              </a:rPr>
              <a:t/>
            </a:r>
            <a:br>
              <a:rPr lang="ru-RU" b="1" i="1" dirty="0">
                <a:solidFill>
                  <a:srgbClr val="002060"/>
                </a:solidFill>
                <a:latin typeface="Palatino Linotype" pitchFamily="18" charset="0"/>
              </a:rPr>
            </a:br>
            <a:r>
              <a:rPr lang="ru-RU" b="1" i="1" dirty="0" smtClean="0">
                <a:solidFill>
                  <a:srgbClr val="002060"/>
                </a:solidFill>
                <a:latin typeface="Palatino Linotype" pitchFamily="18" charset="0"/>
              </a:rPr>
              <a:t>                          </a:t>
            </a:r>
            <a:r>
              <a:rPr lang="kk-KZ" sz="2700" b="1" i="1" dirty="0" smtClean="0">
                <a:solidFill>
                  <a:srgbClr val="C00000"/>
                </a:solidFill>
                <a:latin typeface="Palatino Linotype" pitchFamily="18" charset="0"/>
              </a:rPr>
              <a:t>Нұрсұлтан </a:t>
            </a:r>
            <a:r>
              <a:rPr lang="kk-KZ" sz="2700" b="1" i="1" dirty="0">
                <a:solidFill>
                  <a:srgbClr val="C00000"/>
                </a:solidFill>
                <a:latin typeface="Palatino Linotype" pitchFamily="18" charset="0"/>
              </a:rPr>
              <a:t>НАЗАРБАЕВ</a:t>
            </a:r>
            <a:r>
              <a:rPr lang="ru-RU" sz="2700" b="1" i="1" dirty="0">
                <a:solidFill>
                  <a:srgbClr val="C00000"/>
                </a:solidFill>
                <a:latin typeface="Palatino Linotype" pitchFamily="18" charset="0"/>
              </a:rPr>
              <a:t/>
            </a:r>
            <a:br>
              <a:rPr lang="ru-RU" sz="2700" b="1" i="1" dirty="0">
                <a:solidFill>
                  <a:srgbClr val="C00000"/>
                </a:solidFill>
                <a:latin typeface="Palatino Linotype" pitchFamily="18" charset="0"/>
              </a:rPr>
            </a:br>
            <a:endParaRPr lang="ru-RU" sz="2700" b="1" i="1" dirty="0">
              <a:solidFill>
                <a:srgbClr val="C00000"/>
              </a:solidFill>
              <a:latin typeface="Palatino Linotype" pitchFamily="18" charset="0"/>
            </a:endParaRPr>
          </a:p>
        </p:txBody>
      </p:sp>
    </p:spTree>
    <p:extLst>
      <p:ext uri="{BB962C8B-B14F-4D97-AF65-F5344CB8AC3E}">
        <p14:creationId xmlns:p14="http://schemas.microsoft.com/office/powerpoint/2010/main" val="77159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15" y="4272677"/>
            <a:ext cx="9143109" cy="2585323"/>
          </a:xfrm>
          <a:prstGeom prst="rect">
            <a:avLst/>
          </a:prstGeom>
        </p:spPr>
        <p:txBody>
          <a:bodyPr wrap="square">
            <a:spAutoFit/>
          </a:bodyPr>
          <a:lstStyle/>
          <a:p>
            <a:pPr algn="ctr" fontAlgn="base"/>
            <a:r>
              <a:rPr lang="kk-KZ" b="1" dirty="0">
                <a:solidFill>
                  <a:srgbClr val="002060"/>
                </a:solidFill>
              </a:rPr>
              <a:t>1995 жылдың 1 наурызында тәуелсіз еліміздің тарихында «Қазақстан халқының Ассамблеясы» атты жаңа институт пайда болды. Тоқсаныншы жылдар егемендігін енді алған ел үшін оңай кезең емес еді. Мемлекетімізді аяғынан тік тұрғызу үшін қыруар күш қажет болды. Елбасы Нұрсұлтан Назарбаев жаңа мемлекеттің алдымен экономикасын көтеруді басты мақсат еткені де белгілі. Бірақ бұл мақсатқа бірліксіз, ынтымақсыз қол жеткізу мүмкін еместігін әу баста айқындап алды. Экономикалық дамумен қатар еліміздегі татулықтың тамырын тереңдету керектігін тәуелсіздік алғаннан бері халыққа түсіндірумен келеді Мемлекет басшысы. Бастаманың мән-маңызын ұғынған еліміздің барлық облысы идеяны іліп әкетті. </a:t>
            </a:r>
            <a:endParaRPr lang="ru-RU" b="1" dirty="0">
              <a:solidFill>
                <a:srgbClr val="002060"/>
              </a:solidFill>
            </a:endParaRPr>
          </a:p>
        </p:txBody>
      </p:sp>
      <p:pic>
        <p:nvPicPr>
          <p:cNvPr id="4098" name="Picture 2" descr="http://www.spblife.info/_img/news/9853/original/1219740785.jpg"/>
          <p:cNvPicPr>
            <a:picLocks noChangeAspect="1" noChangeArrowheads="1"/>
          </p:cNvPicPr>
          <p:nvPr/>
        </p:nvPicPr>
        <p:blipFill rotWithShape="1">
          <a:blip r:embed="rId2">
            <a:extLst>
              <a:ext uri="{28A0092B-C50C-407E-A947-70E740481C1C}">
                <a14:useLocalDpi xmlns:a14="http://schemas.microsoft.com/office/drawing/2010/main" val="0"/>
              </a:ext>
            </a:extLst>
          </a:blip>
          <a:srcRect l="7499" t="4289" r="7032" b="6373"/>
          <a:stretch/>
        </p:blipFill>
        <p:spPr bwMode="auto">
          <a:xfrm>
            <a:off x="4283968" y="53285"/>
            <a:ext cx="4427093" cy="41184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pikabu.ru/images/previews_comm/2013-05_4/13687941179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06" y="114300"/>
            <a:ext cx="3031473" cy="39964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65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http://kv.ucoz.kz/_nw/103/41712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37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4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semee.kz/assets/images/news-semey/04.2012/assamble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25916"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Рамка в картин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04317" y="4149080"/>
            <a:ext cx="7735366" cy="2246769"/>
          </a:xfrm>
          <a:prstGeom prst="rect">
            <a:avLst/>
          </a:prstGeom>
        </p:spPr>
        <p:txBody>
          <a:bodyPr wrap="square">
            <a:spAutoFit/>
          </a:bodyPr>
          <a:lstStyle/>
          <a:p>
            <a:pPr algn="ctr"/>
            <a:r>
              <a:rPr lang="kk-KZ" sz="1400" i="1" dirty="0">
                <a:solidFill>
                  <a:srgbClr val="002060"/>
                </a:solidFill>
                <a:latin typeface="Palatino Linotype" pitchFamily="18" charset="0"/>
              </a:rPr>
              <a:t>2008 жылғы 20 қазанда Қазақстан Республикасының «Қазақстан халқы Ассамблеясы туралы» Заңына қол қойылды. Осы заң этносаралық қатынастар саласындағы негізгі принциптерді айқындай отырып, Қазақстан халқы Ассамблеясы мен оның құрылымдарының мәртебесін заң деңгейінде бекітті. Этносаралық қатынастар субъектілерінің жұмысының елімізде жүргізіліп келе жатқан саяси бағытпен үндес жаңа жүйесін қалыптастырды.</a:t>
            </a:r>
            <a:endParaRPr lang="ru-RU" sz="1400" i="1" dirty="0">
              <a:solidFill>
                <a:srgbClr val="002060"/>
              </a:solidFill>
              <a:latin typeface="Palatino Linotype" pitchFamily="18" charset="0"/>
            </a:endParaRPr>
          </a:p>
          <a:p>
            <a:pPr algn="ctr"/>
            <a:r>
              <a:rPr lang="kk-KZ" sz="1400" i="1" dirty="0">
                <a:solidFill>
                  <a:srgbClr val="002060"/>
                </a:solidFill>
                <a:latin typeface="Palatino Linotype" pitchFamily="18" charset="0"/>
              </a:rPr>
              <a:t>Заң Қазақстан Республикасындағы мемлекеттік ұлттық саясатты іске асыруға, қоғамдық-саяси тұрақтылықты қамтамасыз етуге, мемлекеттік және қоғамның азаматтық институттарының этносаралық қатынастар саласындағы өзара іс-қимылының тиімділігін арттыруға бағытталған Қазақстан халқы Ассамблеясының жұмысын ұйымдастыру тәртібін айқындайды.</a:t>
            </a:r>
            <a:endParaRPr lang="ru-RU" sz="1400" i="1" dirty="0">
              <a:solidFill>
                <a:srgbClr val="002060"/>
              </a:solidFill>
              <a:latin typeface="Palatino Linotype" pitchFamily="18" charset="0"/>
            </a:endParaRPr>
          </a:p>
        </p:txBody>
      </p:sp>
    </p:spTree>
    <p:extLst>
      <p:ext uri="{BB962C8B-B14F-4D97-AF65-F5344CB8AC3E}">
        <p14:creationId xmlns:p14="http://schemas.microsoft.com/office/powerpoint/2010/main" val="52436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Рамка в картин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normAutofit fontScale="90000"/>
          </a:bodyPr>
          <a:lstStyle/>
          <a:p>
            <a:r>
              <a:rPr lang="ru-RU" b="1" cap="all" dirty="0">
                <a:solidFill>
                  <a:schemeClr val="accent6">
                    <a:lumMod val="50000"/>
                  </a:schemeClr>
                </a:solidFill>
                <a:effectLst>
                  <a:outerShdw blurRad="38100" dist="38100" dir="2700000" algn="tl">
                    <a:srgbClr val="000000">
                      <a:alpha val="43137"/>
                    </a:srgbClr>
                  </a:outerShdw>
                </a:effectLst>
              </a:rPr>
              <a:t>ҚАЗАҚСТАН ХАЛҚЫ АССАМБЛЕЯСЫНЫҢ ҚҰРЫЛЫМЫ</a:t>
            </a:r>
            <a:br>
              <a:rPr lang="ru-RU" b="1" cap="all" dirty="0">
                <a:solidFill>
                  <a:schemeClr val="accent6">
                    <a:lumMod val="50000"/>
                  </a:schemeClr>
                </a:solidFill>
                <a:effectLst>
                  <a:outerShdw blurRad="38100" dist="38100" dir="2700000" algn="tl">
                    <a:srgbClr val="000000">
                      <a:alpha val="43137"/>
                    </a:srgbClr>
                  </a:outerShdw>
                </a:effectLst>
              </a:rPr>
            </a:br>
            <a:endParaRPr lang="ru-RU"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257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assembly.kz/sites/default/files/strukturak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 y="-1293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72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200</Words>
  <Application>Microsoft Office PowerPoint</Application>
  <PresentationFormat>Экран (4:3)</PresentationFormat>
  <Paragraphs>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«Ынтымағы жарасқан,  туған өлкем- Қазақстан»</vt:lpstr>
      <vt:lpstr>Көп ұлтты болуымыз – біздің байлығымыз, мақтанышымыз... Тату елге тыныштық орнайды, бейбiт елде ғана береке болады...»                           Нұрсұлтан НАЗАРБАЕВ </vt:lpstr>
      <vt:lpstr>Презентация PowerPoint</vt:lpstr>
      <vt:lpstr>Презентация PowerPoint</vt:lpstr>
      <vt:lpstr>Презентация PowerPoint</vt:lpstr>
      <vt:lpstr>ҚАЗАҚСТАН ХАЛҚЫ АССАМБЛЕЯСЫНЫҢ ҚҰРЫЛЫМЫ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ҚАЗАҚСТАН ХАЛҚЫ АССАМБЛЕЯСЫНЫҢ ҚҰРЫЛЫМЫ</dc:title>
  <dc:creator>мика</dc:creator>
  <cp:lastModifiedBy>мика</cp:lastModifiedBy>
  <cp:revision>4</cp:revision>
  <dcterms:created xsi:type="dcterms:W3CDTF">2015-02-27T14:02:55Z</dcterms:created>
  <dcterms:modified xsi:type="dcterms:W3CDTF">2015-02-27T16:35:13Z</dcterms:modified>
</cp:coreProperties>
</file>