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5" r:id="rId11"/>
    <p:sldId id="277" r:id="rId12"/>
    <p:sldId id="272" r:id="rId13"/>
    <p:sldId id="273" r:id="rId14"/>
    <p:sldId id="274" r:id="rId15"/>
    <p:sldId id="266" r:id="rId16"/>
    <p:sldId id="264" r:id="rId17"/>
    <p:sldId id="267" r:id="rId18"/>
    <p:sldId id="276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80C"/>
    <a:srgbClr val="000099"/>
    <a:srgbClr val="2B21EF"/>
    <a:srgbClr val="00FFFF"/>
    <a:srgbClr val="0066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/>
              <a:t>Процент выполнения работы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6.7091859470880061E-2"/>
                  <c:y val="0.12444357344830485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1368965351619458"/>
                  <c:y val="0.11428491439130037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Лист1!$A$2:$A$5</c:f>
              <c:strCache>
                <c:ptCount val="4"/>
                <c:pt idx="0">
                  <c:v>решили все задачи</c:v>
                </c:pt>
                <c:pt idx="1">
                  <c:v>выполнили 7-10 задач </c:v>
                </c:pt>
                <c:pt idx="2">
                  <c:v>выполнили 5-6 задач</c:v>
                </c:pt>
                <c:pt idx="3">
                  <c:v>не справились с решением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15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Справились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Лист1!$A$2:$A$14</c:f>
              <c:strCache>
                <c:ptCount val="13"/>
                <c:pt idx="0">
                  <c:v>№ 1</c:v>
                </c:pt>
                <c:pt idx="1">
                  <c:v>№ 2</c:v>
                </c:pt>
                <c:pt idx="2">
                  <c:v>№ 3</c:v>
                </c:pt>
                <c:pt idx="3">
                  <c:v>№ 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100</c:v>
                </c:pt>
                <c:pt idx="1">
                  <c:v>30</c:v>
                </c:pt>
                <c:pt idx="2">
                  <c:v>33</c:v>
                </c:pt>
                <c:pt idx="3">
                  <c:v>89</c:v>
                </c:pt>
                <c:pt idx="4">
                  <c:v>85</c:v>
                </c:pt>
                <c:pt idx="5">
                  <c:v>100</c:v>
                </c:pt>
                <c:pt idx="6">
                  <c:v>91</c:v>
                </c:pt>
                <c:pt idx="7">
                  <c:v>56</c:v>
                </c:pt>
                <c:pt idx="8">
                  <c:v>65</c:v>
                </c:pt>
                <c:pt idx="9">
                  <c:v>100</c:v>
                </c:pt>
                <c:pt idx="10">
                  <c:v>10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справились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Лист1!$A$2:$A$14</c:f>
              <c:strCache>
                <c:ptCount val="13"/>
                <c:pt idx="0">
                  <c:v>№ 1</c:v>
                </c:pt>
                <c:pt idx="1">
                  <c:v>№ 2</c:v>
                </c:pt>
                <c:pt idx="2">
                  <c:v>№ 3</c:v>
                </c:pt>
                <c:pt idx="3">
                  <c:v>№ 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0</c:v>
                </c:pt>
                <c:pt idx="1">
                  <c:v>70</c:v>
                </c:pt>
                <c:pt idx="2">
                  <c:v>67</c:v>
                </c:pt>
                <c:pt idx="3">
                  <c:v>11</c:v>
                </c:pt>
                <c:pt idx="4">
                  <c:v>15</c:v>
                </c:pt>
                <c:pt idx="5">
                  <c:v>0</c:v>
                </c:pt>
                <c:pt idx="6">
                  <c:v>9</c:v>
                </c:pt>
                <c:pt idx="7">
                  <c:v>44</c:v>
                </c:pt>
                <c:pt idx="8">
                  <c:v>35</c:v>
                </c:pt>
                <c:pt idx="9">
                  <c:v>0</c:v>
                </c:pt>
                <c:pt idx="10">
                  <c:v>90</c:v>
                </c:pt>
                <c:pt idx="11">
                  <c:v>95</c:v>
                </c:pt>
                <c:pt idx="12">
                  <c:v>95</c:v>
                </c:pt>
              </c:numCache>
            </c:numRef>
          </c:val>
        </c:ser>
        <c:axId val="60352000"/>
        <c:axId val="60367616"/>
      </c:barChart>
      <c:catAx>
        <c:axId val="60352000"/>
        <c:scaling>
          <c:orientation val="minMax"/>
        </c:scaling>
        <c:axPos val="b"/>
        <c:tickLblPos val="nextTo"/>
        <c:crossAx val="60367616"/>
        <c:crosses val="autoZero"/>
        <c:auto val="1"/>
        <c:lblAlgn val="ctr"/>
        <c:lblOffset val="100"/>
      </c:catAx>
      <c:valAx>
        <c:axId val="60367616"/>
        <c:scaling>
          <c:orientation val="minMax"/>
        </c:scaling>
        <c:axPos val="l"/>
        <c:majorGridlines/>
        <c:numFmt formatCode="General" sourceLinked="1"/>
        <c:tickLblPos val="nextTo"/>
        <c:crossAx val="603520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 b="1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hyperlink" Target="http://ru.wikipedia.org/w/index.php?title=%D0%9F%D1%80%D0%BE%D0%B4%D0%B0%D0%B6%D0%BD%D0%B0%D1%8F_%D1%86%D0%B5%D0%BD%D0%B0&amp;action=edit&amp;redlink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&#1084;&#1072;&#1090;&#1077;&#1088;&#1080;&#1072;&#1083;%20&#1076;&#1083;&#1103;%20&#1089;&#1089;&#1099;&#1083;&#1086;&#1082;%20&#1074;%20&#1087;&#1088;&#1077;&#1079;&#1077;&#1085;&#1090;&#1072;&#1094;&#1080;&#1080;%20(&#1085;&#1077;%20&#1080;&#1079;&#1084;&#1077;&#1085;&#1103;&#1090;&#1100;)/&#1079;&#1072;&#1076;&#1072;&#1095;&#1080;%20&#1045;&#1043;&#1069;%20&#1085;&#1072;%20&#1087;&#1088;&#1086;&#1094;&#1077;&#1085;&#1090;&#1099;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01122" cy="1424541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ndara" panose="020E0502030303020204" pitchFamily="34" charset="0"/>
              </a:rPr>
              <a:t>Научно-исследовательская работа  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ndara" panose="020E0502030303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71472" y="1772816"/>
            <a:ext cx="8001056" cy="4370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теме : </a:t>
            </a:r>
          </a:p>
          <a:p>
            <a:pPr marL="0" indent="0" algn="ctr">
              <a:buNone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2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altLang="ru-RU" sz="2400" b="1" dirty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Проценты как основа финансовой </a:t>
            </a:r>
            <a:r>
              <a:rPr lang="ru-RU" altLang="ru-RU" sz="2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грамотности </a:t>
            </a:r>
            <a:r>
              <a:rPr lang="ru-RU" altLang="ru-RU" sz="2400" b="1" dirty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будущих выпускников</a:t>
            </a:r>
            <a:r>
              <a:rPr lang="ru-RU" sz="2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</a:p>
          <a:p>
            <a:pPr marL="0" indent="0" algn="ctr">
              <a:buNone/>
            </a:pPr>
            <a:endParaRPr lang="ru-RU" altLang="ru-RU" b="1" cap="all" dirty="0" smtClean="0">
              <a:ln w="9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Авторы</a:t>
            </a: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alt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Берсенева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Алина  Алексеевна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pPr marL="0" indent="0" algn="ctr">
              <a:buNone/>
            </a:pP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alt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Трандасир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Екатерина  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Викторовна.</a:t>
            </a:r>
          </a:p>
          <a:p>
            <a:pPr marL="0" indent="0" algn="ctr">
              <a:buNone/>
            </a:pPr>
            <a:endParaRPr lang="ru-RU" alt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Научный </a:t>
            </a: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руководитель</a:t>
            </a: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 marL="0" indent="0" algn="ctr">
              <a:buNone/>
            </a:pP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Моисеенко </a:t>
            </a: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Ольга 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Владимировна</a:t>
            </a: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0" indent="0">
              <a:buNone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119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57356" y="214290"/>
            <a:ext cx="5143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ПРиМЕРЫ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ЗАДАЧ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35782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«БАНКОВСКИЕ СЧЕТА»</a:t>
            </a:r>
            <a:r>
              <a:rPr lang="ru-RU" sz="2000" b="1" dirty="0" smtClean="0"/>
              <a:t> </a:t>
            </a:r>
          </a:p>
          <a:p>
            <a:pPr algn="ctr">
              <a:buNone/>
            </a:pPr>
            <a:r>
              <a:rPr lang="ru-RU" sz="2000" b="1" dirty="0" err="1" smtClean="0"/>
              <a:t>Мэт</a:t>
            </a:r>
            <a:r>
              <a:rPr lang="ru-RU" sz="2000" b="1" dirty="0" smtClean="0"/>
              <a:t> кладёт на Стандартный счёт 2500 фунтов на 12 месяцев. По вкладу каждые 3 месяца начисляют проценты с капитализацией по ставке 0,58%.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1(a) </a:t>
            </a:r>
            <a:r>
              <a:rPr lang="ru-RU" sz="2000" b="1" dirty="0" smtClean="0">
                <a:solidFill>
                  <a:schemeClr val="tx1"/>
                </a:solidFill>
              </a:rPr>
              <a:t>Заполните до конца следующую таблицу. Выпишите общую сумму процентов, полученных </a:t>
            </a:r>
            <a:r>
              <a:rPr lang="ru-RU" sz="2000" b="1" dirty="0" err="1" smtClean="0">
                <a:solidFill>
                  <a:schemeClr val="tx1"/>
                </a:solidFill>
              </a:rPr>
              <a:t>Мэтом</a:t>
            </a:r>
            <a:r>
              <a:rPr lang="ru-RU" sz="2000" b="1" dirty="0" smtClean="0">
                <a:solidFill>
                  <a:schemeClr val="tx1"/>
                </a:solidFill>
              </a:rPr>
              <a:t> за год. 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1(c) </a:t>
            </a:r>
            <a:r>
              <a:rPr lang="ru-RU" sz="2000" b="1" dirty="0" smtClean="0">
                <a:solidFill>
                  <a:schemeClr val="tx1"/>
                </a:solidFill>
              </a:rPr>
              <a:t>Используя этот результат, подсчитайте эквивалентную годовую ставку. </a:t>
            </a:r>
          </a:p>
          <a:p>
            <a:pPr algn="ctr"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***</a:t>
            </a:r>
          </a:p>
          <a:p>
            <a:pPr algn="ctr">
              <a:buNone/>
            </a:pPr>
            <a:r>
              <a:rPr lang="ru-RU" sz="2000" b="1" dirty="0" smtClean="0"/>
              <a:t>Предприятие изготовило за квартал 500 насосов, из которых 60% имели высшую категорию качества. Сколько насосов высшей категории качества изготовило предприятие? 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Учебник </a:t>
            </a:r>
            <a:r>
              <a:rPr lang="ru-RU" sz="2000" b="1" i="1" dirty="0" err="1" smtClean="0">
                <a:solidFill>
                  <a:schemeClr val="accent5">
                    <a:lumMod val="50000"/>
                  </a:schemeClr>
                </a:solidFill>
              </a:rPr>
              <a:t>Виленкина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 Н.Я. 5 класс</a:t>
            </a:r>
            <a:endParaRPr lang="ru-RU" sz="20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857232"/>
            <a:ext cx="5143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АНГЛИЯ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Picture 126" descr="D:\Организатор клипов (Microsoft)\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D:\КОНКУРСЫ 2010-2011\МАТЕМАТИКА ВОКРУГ МЕНЯ II АНАНКО Ю\%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285728"/>
            <a:ext cx="136246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28794" y="3929066"/>
            <a:ext cx="5143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Россия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8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1243033"/>
          </a:xfrm>
        </p:spPr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Результаты международных исследований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исследований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PIRLS, TIMSS и PISA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07361"/>
            <a:ext cx="8358245" cy="462203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функциональной грамотности российских школьников,  а именно в их способности использовать полученные в школе знания, умения и опыт для широкого диапазона жизненных задач в повседневной жизни, по исследованию PISA, Россия находится в группе стран, средний балл которых, 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статистически значимо ниже среднего балла по странам ОЭСР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Разрыв с лидирующими странами по всем направлениям составляет около 100 баллов (одно стандартное отклонение). Это говорит о том, что почти 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две трети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учащихся в лидирующих странах имеют уровень функциональной грамотности, превышающий средний уровень функциональной грамотности российских учащихся.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357166"/>
            <a:ext cx="7715304" cy="928673"/>
          </a:xfrm>
        </p:spPr>
        <p:txBody>
          <a:bodyPr/>
          <a:lstStyle/>
          <a:p>
            <a:pPr algn="ctr" eaLnBrk="1" hangingPunct="1"/>
            <a:r>
              <a:rPr lang="ru-RU" alt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Содержание  задач на проценты </a:t>
            </a:r>
          </a:p>
        </p:txBody>
      </p:sp>
      <p:pic>
        <p:nvPicPr>
          <p:cNvPr id="7172" name="Picture 22" descr="D:\Организатор клипов (Microsoft)\проценты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4786322"/>
            <a:ext cx="2214578" cy="169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5715008" y="2928934"/>
            <a:ext cx="2643206" cy="928694"/>
          </a:xfrm>
          <a:prstGeom prst="ellipse">
            <a:avLst/>
          </a:prstGeom>
          <a:solidFill>
            <a:srgbClr val="66FFFF">
              <a:alpha val="83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Consolas" pitchFamily="49" charset="0"/>
              </a:rPr>
              <a:t>Штрафы</a:t>
            </a:r>
            <a:endParaRPr lang="ru-RU" sz="2000" b="1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86116" y="1428736"/>
            <a:ext cx="2428892" cy="928694"/>
          </a:xfrm>
          <a:prstGeom prst="ellipse">
            <a:avLst/>
          </a:prstGeom>
          <a:solidFill>
            <a:srgbClr val="FF3399">
              <a:alpha val="67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Consolas" pitchFamily="49" charset="0"/>
              </a:rPr>
              <a:t>Кредиты</a:t>
            </a:r>
            <a:endParaRPr lang="ru-RU" sz="2000" b="1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9" name="Овал 8"/>
          <p:cNvSpPr/>
          <p:nvPr/>
        </p:nvSpPr>
        <p:spPr>
          <a:xfrm rot="1324885">
            <a:off x="89062" y="1340653"/>
            <a:ext cx="3560022" cy="1168458"/>
          </a:xfrm>
          <a:prstGeom prst="ellipse">
            <a:avLst/>
          </a:prstGeom>
          <a:solidFill>
            <a:srgbClr val="FF99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Consolas" pitchFamily="49" charset="0"/>
              </a:rPr>
              <a:t>Инфляция</a:t>
            </a:r>
            <a:endParaRPr lang="ru-RU" sz="2000" b="1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10" name="Овал 9"/>
          <p:cNvSpPr/>
          <p:nvPr/>
        </p:nvSpPr>
        <p:spPr>
          <a:xfrm rot="20511046">
            <a:off x="5463181" y="1650110"/>
            <a:ext cx="3162070" cy="1083888"/>
          </a:xfrm>
          <a:prstGeom prst="ellipse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800000"/>
                </a:solidFill>
                <a:latin typeface="Consolas" pitchFamily="49" charset="0"/>
              </a:rPr>
              <a:t>Прогнозирование</a:t>
            </a:r>
            <a:endParaRPr lang="ru-RU" b="1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12" name="Овал 11"/>
          <p:cNvSpPr/>
          <p:nvPr/>
        </p:nvSpPr>
        <p:spPr>
          <a:xfrm rot="1038734">
            <a:off x="5097623" y="3867492"/>
            <a:ext cx="2627069" cy="1051842"/>
          </a:xfrm>
          <a:prstGeom prst="ellipse">
            <a:avLst/>
          </a:prstGeom>
          <a:solidFill>
            <a:srgbClr val="00FF00">
              <a:alpha val="91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Consolas" pitchFamily="49" charset="0"/>
              </a:rPr>
              <a:t>Налоги</a:t>
            </a:r>
            <a:endParaRPr lang="ru-RU" sz="2000" b="1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85786" y="2857496"/>
            <a:ext cx="2571768" cy="928694"/>
          </a:xfrm>
          <a:prstGeom prst="ellipse">
            <a:avLst/>
          </a:prstGeom>
          <a:solidFill>
            <a:srgbClr val="9933FF">
              <a:alpha val="66667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Consolas" pitchFamily="49" charset="0"/>
              </a:rPr>
              <a:t>Вклады</a:t>
            </a:r>
            <a:endParaRPr lang="ru-RU" sz="2000" b="1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14" name="Овал 13"/>
          <p:cNvSpPr/>
          <p:nvPr/>
        </p:nvSpPr>
        <p:spPr>
          <a:xfrm rot="20545786">
            <a:off x="1151181" y="3897520"/>
            <a:ext cx="2778678" cy="957078"/>
          </a:xfrm>
          <a:prstGeom prst="ellipse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Consolas" pitchFamily="49" charset="0"/>
              </a:rPr>
              <a:t>Торговля</a:t>
            </a:r>
            <a:endParaRPr lang="ru-RU" sz="2000" b="1" dirty="0">
              <a:solidFill>
                <a:srgbClr val="800000"/>
              </a:solidFill>
              <a:latin typeface="Consolas" pitchFamily="49" charset="0"/>
            </a:endParaRPr>
          </a:p>
        </p:txBody>
      </p:sp>
      <p:pic>
        <p:nvPicPr>
          <p:cNvPr id="19" name="Picture 12" descr="D:\Организатор клипов (Microsoft)\ПРОЦЕН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428868"/>
            <a:ext cx="2047880" cy="153591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8" descr="D:\Организатор клипов (Microsoft)\MC90029554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000132" cy="172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5643602" cy="642921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olas" pitchFamily="49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olas" pitchFamily="49" charset="0"/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olas" pitchFamily="49" charset="0"/>
              </a:rPr>
              <a:t>Тема: «Налоги».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olas" pitchFamily="49" charset="0"/>
              </a:rPr>
            </a:b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nsolas" pitchFamily="49" charset="0"/>
            </a:endParaRP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285720" y="928670"/>
            <a:ext cx="8572531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>
                <a:solidFill>
                  <a:srgbClr val="9900FF"/>
                </a:solidFill>
              </a:rPr>
              <a:t>НАЛОГ  – государственный сбор с </a:t>
            </a:r>
            <a:endParaRPr lang="ru-RU" sz="2000" b="1" dirty="0" smtClean="0">
              <a:solidFill>
                <a:srgbClr val="9900FF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9900FF"/>
                </a:solidFill>
              </a:rPr>
              <a:t>населения </a:t>
            </a:r>
            <a:r>
              <a:rPr lang="ru-RU" sz="2000" b="1" dirty="0">
                <a:solidFill>
                  <a:srgbClr val="9900FF"/>
                </a:solidFill>
              </a:rPr>
              <a:t>и предприятий.</a:t>
            </a:r>
          </a:p>
          <a:p>
            <a:endParaRPr lang="ru-RU" sz="2000" b="1" dirty="0" smtClean="0"/>
          </a:p>
          <a:p>
            <a:pPr algn="ctr"/>
            <a:r>
              <a:rPr lang="ru-RU" sz="2000" b="1" dirty="0" smtClean="0"/>
              <a:t>Задача.  </a:t>
            </a:r>
            <a:r>
              <a:rPr lang="ru-RU" sz="2000" b="1" dirty="0"/>
              <a:t>Налог на добавленную стоимость (НДС) равняется 18% цены товара. Найти цену товара, если товар с учетом НДС стоит 1652 руб.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(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Ответ: 1400 рублей.)</a:t>
            </a:r>
          </a:p>
          <a:p>
            <a:endParaRPr lang="ru-RU" sz="2000" b="1" dirty="0" smtClean="0"/>
          </a:p>
          <a:p>
            <a:pPr algn="ctr"/>
            <a:r>
              <a:rPr lang="ru-RU" sz="2000" b="1" dirty="0" smtClean="0">
                <a:solidFill>
                  <a:srgbClr val="9900FF"/>
                </a:solidFill>
              </a:rPr>
              <a:t>ПОДОХОДНЫЙ </a:t>
            </a:r>
            <a:r>
              <a:rPr lang="ru-RU" sz="2000" b="1" dirty="0">
                <a:solidFill>
                  <a:srgbClr val="9900FF"/>
                </a:solidFill>
              </a:rPr>
              <a:t>НАЛОГ — основной вид прямых налогов, обязательный платеж, взимаемый с доходов физических и юридических лиц (заработной платы, прибыли и т.д.).</a:t>
            </a:r>
          </a:p>
          <a:p>
            <a:endParaRPr lang="ru-RU" sz="2000" b="1" dirty="0" smtClean="0"/>
          </a:p>
          <a:p>
            <a:pPr marL="533400" algn="ctr"/>
            <a:r>
              <a:rPr lang="ru-RU" sz="2000" b="1" dirty="0" smtClean="0"/>
              <a:t>Задача. </a:t>
            </a:r>
            <a:r>
              <a:rPr lang="ru-RU" sz="2000" b="1" dirty="0"/>
              <a:t>Подоходный налог составляет 13% от заработной платы. После удержание налога Валерий Иванович получил 11310 рублей. Сколько </a:t>
            </a:r>
            <a:r>
              <a:rPr lang="ru-RU" sz="2000" b="1" dirty="0" smtClean="0"/>
              <a:t>составляет его заработная </a:t>
            </a:r>
            <a:r>
              <a:rPr lang="ru-RU" sz="2000" b="1" dirty="0"/>
              <a:t>плата? </a:t>
            </a:r>
          </a:p>
          <a:p>
            <a:pPr marL="533400"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(Ответ: 13000 рублей)</a:t>
            </a:r>
          </a:p>
          <a:p>
            <a:pPr eaLnBrk="0" hangingPunct="0">
              <a:tabLst>
                <a:tab pos="498475" algn="l"/>
              </a:tabLst>
            </a:pPr>
            <a:endParaRPr lang="ru-RU" altLang="ru-RU" sz="1600" dirty="0">
              <a:solidFill>
                <a:srgbClr val="800000"/>
              </a:solidFill>
              <a:latin typeface="Consolas" pitchFamily="49" charset="0"/>
            </a:endParaRPr>
          </a:p>
        </p:txBody>
      </p:sp>
      <p:pic>
        <p:nvPicPr>
          <p:cNvPr id="22532" name="Picture 8" descr="C:\Documents and Settings\home\Мои документы\Мои рисунки\Организатор клипов (Microsoft)\j028387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0"/>
            <a:ext cx="153987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428604"/>
            <a:ext cx="4071966" cy="71435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olas" pitchFamily="49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olas" pitchFamily="49" charset="0"/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olas" pitchFamily="49" charset="0"/>
              </a:rPr>
              <a:t>Штрафы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olas" pitchFamily="49" charset="0"/>
              </a:rPr>
            </a:b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nsolas" pitchFamily="49" charset="0"/>
            </a:endParaRPr>
          </a:p>
        </p:txBody>
      </p:sp>
      <p:pic>
        <p:nvPicPr>
          <p:cNvPr id="23562" name="Picture 9" descr="C:\Documents and Settings\home\Мои документы\Мои рисунки\Организатор клипов (Microsoft)\j023054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1160463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571472" y="714356"/>
            <a:ext cx="828680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onsolas" pitchFamily="49" charset="0"/>
              <a:ea typeface="+mj-ea"/>
              <a:cs typeface="+mj-cs"/>
            </a:endParaRPr>
          </a:p>
          <a:p>
            <a:pPr algn="ctr"/>
            <a:endParaRPr lang="ru-RU" sz="3600" b="1" dirty="0" smtClean="0">
              <a:solidFill>
                <a:srgbClr val="CC0000"/>
              </a:solidFill>
              <a:latin typeface="Consolas" pitchFamily="49" charset="0"/>
            </a:endParaRPr>
          </a:p>
          <a:p>
            <a:pPr algn="ctr"/>
            <a:r>
              <a:rPr lang="ru-RU" sz="2800" b="1" dirty="0" smtClean="0">
                <a:solidFill>
                  <a:srgbClr val="9900FF"/>
                </a:solidFill>
              </a:rPr>
              <a:t>    ПЕНЯ </a:t>
            </a:r>
            <a:r>
              <a:rPr lang="ru-RU" sz="2800" b="1" dirty="0">
                <a:solidFill>
                  <a:srgbClr val="9900FF"/>
                </a:solidFill>
              </a:rPr>
              <a:t>– штраф за несвоевременную уплату за услуги.</a:t>
            </a:r>
          </a:p>
          <a:p>
            <a:r>
              <a:rPr lang="ru-RU" sz="2400" b="1" dirty="0"/>
              <a:t> 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Задача</a:t>
            </a:r>
            <a:r>
              <a:rPr lang="ru-RU" sz="2400" dirty="0" smtClean="0"/>
              <a:t>.</a:t>
            </a:r>
            <a:r>
              <a:rPr lang="ru-RU" sz="2400" dirty="0"/>
              <a:t>  Каждый месяц необходимо вносить плату за употребление электроэнергии. Если своевременно не произведена уплата, то начисляется пеня на каждый лишний день. Семья, употребляющая электроэнергию в месяц на 460 рублей, опоздала с оплатой на 5 дней. Сколько придётся заплатить вместо 460 рублей, если пеня составляет 1% от суммы?</a:t>
            </a:r>
          </a:p>
          <a:p>
            <a:pPr algn="just"/>
            <a:endParaRPr lang="ru-RU" sz="2400" i="1" dirty="0" smtClean="0"/>
          </a:p>
          <a:p>
            <a:pPr algn="ctr"/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</a:rPr>
              <a:t>Ответ: 483 руб.)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onsolas" pitchFamily="49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14290"/>
            <a:ext cx="2786082" cy="928695"/>
          </a:xfrm>
        </p:spPr>
        <p:txBody>
          <a:bodyPr/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olas" pitchFamily="49" charset="0"/>
              </a:rPr>
              <a:t>ТОРГОВЛЯ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0072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СКИДКА  — сумма, на которую снижается 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tooltip="Продажная цена (страница отсутствует)"/>
              </a:rPr>
              <a:t>продажная цена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товара, реализуемого покупателю.</a:t>
            </a:r>
          </a:p>
          <a:p>
            <a:pPr marL="0" indent="14288" algn="ctr">
              <a:buNone/>
            </a:pPr>
            <a:r>
              <a:rPr lang="ru-RU" sz="1900" b="1" dirty="0" smtClean="0"/>
              <a:t>Задача.  Сколько вы заплатила за тушь купленную на распродаже, если первоначальная цена туши была 300 рублей, а  скидка составила 60 %.  </a:t>
            </a:r>
          </a:p>
          <a:p>
            <a:pPr marL="0" indent="14288" algn="ctr">
              <a:buNone/>
            </a:pPr>
            <a:r>
              <a:rPr lang="ru-RU" sz="1900" b="1" dirty="0" smtClean="0"/>
              <a:t>Ответ. 120 рублей.</a:t>
            </a:r>
          </a:p>
          <a:p>
            <a:pPr marL="0" indent="14288">
              <a:buNone/>
            </a:pPr>
            <a:r>
              <a:rPr lang="ru-RU" sz="1900" b="1" dirty="0" smtClean="0"/>
              <a:t> 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ОПТОВАЯ ЦЕНА -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цена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товара в условиях его оптовой продажи, обычно такая цена ниже розничной, так как при оптовой продаже меньше издержки обращения в расчете на единицу товара.</a:t>
            </a:r>
          </a:p>
          <a:p>
            <a:pPr marL="0" indent="14288" algn="ctr">
              <a:buNone/>
            </a:pPr>
            <a:r>
              <a:rPr lang="ru-RU" sz="1900" b="1" dirty="0" smtClean="0"/>
              <a:t>Задача. Торговая база закупила у изготовителя партию альбомов и поставила её магазину по оптовой цене, которая на 30% больше цены изготовителя. Магазин установил розничную цену на альбом на 20% выше оптовой. При распродаже в конце сезона магазин снизил розничную цену на альбом на 10%. На сколько рублей больше заплатил покупатель по сравнению с ценой изготовителя, если на распродаже он приобрёл альбом за 70,2 р.? </a:t>
            </a:r>
          </a:p>
          <a:p>
            <a:pPr marL="0" indent="14288" algn="ctr">
              <a:buNone/>
            </a:pPr>
            <a:r>
              <a:rPr lang="ru-RU" sz="1900" b="1" i="1" dirty="0" smtClean="0"/>
              <a:t>(Ответ: 20,2 р.)</a:t>
            </a:r>
            <a:endParaRPr lang="ru-RU" sz="1900" b="1" dirty="0" smtClean="0"/>
          </a:p>
          <a:p>
            <a:endParaRPr lang="ru-RU" dirty="0"/>
          </a:p>
        </p:txBody>
      </p:sp>
      <p:pic>
        <p:nvPicPr>
          <p:cNvPr id="4" name="Picture 2" descr="C:\Documents and Settings\home\Мои документы\Мои рисунки\Организатор клипов (Microsoft)\j01497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1235944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909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500174"/>
            <a:ext cx="8429684" cy="4929221"/>
          </a:xfrm>
        </p:spPr>
        <p:txBody>
          <a:bodyPr>
            <a:normAutofit lnSpcReduction="10000"/>
          </a:bodyPr>
          <a:lstStyle/>
          <a:p>
            <a:pPr marL="0" indent="14288" algn="ctr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14288" algn="ctr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14288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ВКЛАД   — денежные средства или ценные бумаги, внесенные на хранение в банк или в другое финансовое учреждение. Лицо, внесшее В., называют вкладчиком. По денежным вкладам банк выплачивает процент, а по другим — взимает плату за хранение.</a:t>
            </a:r>
          </a:p>
          <a:p>
            <a:pPr marL="0" indent="14288" algn="ctr">
              <a:buNone/>
            </a:pPr>
            <a:r>
              <a:rPr lang="ru-RU" b="1" i="1" dirty="0" smtClean="0"/>
              <a:t>Задача.</a:t>
            </a:r>
            <a:r>
              <a:rPr lang="ru-RU" b="1" dirty="0" smtClean="0"/>
              <a:t> Банк предлагает вклад «студенческий». По этому вкладу, сумма, имеющаяся на 1 января, ежегодно увеличивается на одно и то же число процентов. Вкладчик положил 1 января 1000 руб. и в течение 2 лет не производил со своим вкладом никаких операций. В результате вложенная им сумма увеличилась до 1210 руб. На сколько процентов ежегодно увеличивалась сумма денег, положенная на этот вклад?</a:t>
            </a:r>
          </a:p>
          <a:p>
            <a:pPr marL="0" indent="14288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(Ответ: сумма ежегодно увеличивалась  на 10%.)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14288" algn="ctr">
              <a:buNone/>
            </a:pPr>
            <a:endParaRPr lang="ru-RU" b="1" dirty="0" smtClean="0"/>
          </a:p>
          <a:p>
            <a:pPr marL="0" indent="14288"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olas" pitchFamily="49" charset="0"/>
              </a:rPr>
              <a:t>ВКЛАДЫ</a:t>
            </a:r>
            <a:endParaRPr lang="ru-RU" sz="3600" dirty="0"/>
          </a:p>
        </p:txBody>
      </p:sp>
      <p:pic>
        <p:nvPicPr>
          <p:cNvPr id="8" name="Picture 12" descr="D:\Организатор клипов (Microsoft)\MC90041277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57166"/>
            <a:ext cx="2071702" cy="155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D:\Организатор клипов (Microsoft)\MC90023278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641" y="214290"/>
            <a:ext cx="190345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707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43998" cy="857256"/>
          </a:xfrm>
        </p:spPr>
        <p:txBody>
          <a:bodyPr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работы по решению задач учащимися 11-х классов МКОУ СОШ №5.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214422"/>
            <a:ext cx="7563085" cy="478631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b="1" dirty="0" smtClean="0"/>
              <a:t>Приняли участие – 26 учащихся 11 классов МКОУ СОШ №5. </a:t>
            </a:r>
          </a:p>
          <a:p>
            <a:pPr algn="ctr">
              <a:buNone/>
            </a:pPr>
            <a:r>
              <a:rPr lang="ru-RU" sz="6400" b="1" dirty="0" smtClean="0"/>
              <a:t>Было предложено 13 задач на проценты с экономическим содержанием </a:t>
            </a:r>
            <a:endParaRPr lang="ru-RU" sz="6400" dirty="0" smtClean="0"/>
          </a:p>
          <a:p>
            <a:pPr>
              <a:buNone/>
            </a:pPr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1643050"/>
          <a:ext cx="778674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270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43998" cy="857256"/>
          </a:xfrm>
        </p:spPr>
        <p:txBody>
          <a:bodyPr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работы по решению задач учащимися 11-х классов МКОУ СОШ №5.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071546"/>
            <a:ext cx="7563085" cy="47863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/>
              <a:t>Приняли участие – 26 учащихся 11 классов МКОУ СОШ №5. </a:t>
            </a:r>
            <a:endParaRPr lang="ru-RU" sz="6400" dirty="0" smtClean="0"/>
          </a:p>
          <a:p>
            <a:pPr>
              <a:buNone/>
            </a:pPr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214422"/>
          <a:ext cx="835824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270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072362" cy="71438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b="1" i="1" dirty="0" smtClean="0">
                <a:ln w="1905"/>
                <a:solidFill>
                  <a:srgbClr val="00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Анкетирование</a:t>
            </a:r>
            <a:endParaRPr lang="ru-RU" b="1" dirty="0">
              <a:ln w="1905"/>
              <a:solidFill>
                <a:srgbClr val="0066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400599"/>
          </a:xfrm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Unicode MS" pitchFamily="34" charset="-128"/>
                <a:cs typeface="Arial Unicode MS" pitchFamily="34" charset="-128"/>
              </a:rPr>
              <a:t>Знакомо ли вам понятие процента? </a:t>
            </a:r>
            <a:r>
              <a:rPr lang="ru-RU" alt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Unicode MS" pitchFamily="34" charset="-128"/>
                <a:cs typeface="Arial Unicode MS" pitchFamily="34" charset="-128"/>
              </a:rPr>
              <a:t>(«Да» - 100%)</a:t>
            </a:r>
            <a:endParaRPr lang="ru-RU" alt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0" hangingPunct="0">
              <a:buFontTx/>
              <a:buChar char="•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чего вам необходимо знание процентов и умение решать задачи на проценты? 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eaLnBrk="0" hangingPunct="0">
              <a:buNone/>
            </a:pP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 Unicode MS" pitchFamily="34" charset="-128"/>
                <a:cs typeface="Arial Unicode MS" pitchFamily="34" charset="-128"/>
              </a:rPr>
              <a:t>При сдаче ЕГЭ – 65%</a:t>
            </a:r>
          </a:p>
          <a:p>
            <a:pPr eaLnBrk="0" hangingPunct="0">
              <a:buNone/>
            </a:pP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 Unicode MS" pitchFamily="34" charset="-128"/>
                <a:cs typeface="Arial Unicode MS" pitchFamily="34" charset="-128"/>
              </a:rPr>
              <a:t>На уроках математики – 30% </a:t>
            </a:r>
          </a:p>
          <a:p>
            <a:pPr eaLnBrk="0" hangingPunct="0">
              <a:buNone/>
            </a:pP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 Unicode MS" pitchFamily="34" charset="-128"/>
                <a:cs typeface="Arial Unicode MS" pitchFamily="34" charset="-128"/>
              </a:rPr>
              <a:t>В будущей профессии – 5%</a:t>
            </a:r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Unicode MS" pitchFamily="34" charset="-128"/>
                <a:cs typeface="Arial Unicode MS" pitchFamily="34" charset="-128"/>
              </a:rPr>
              <a:t>Умеете ли вы 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Unicode MS" pitchFamily="34" charset="-128"/>
                <a:cs typeface="Arial Unicode MS" pitchFamily="34" charset="-128"/>
              </a:rPr>
              <a:t>решать такие задачи? </a:t>
            </a:r>
            <a:r>
              <a:rPr lang="ru-RU" alt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Unicode MS" pitchFamily="34" charset="-128"/>
                <a:cs typeface="Arial Unicode MS" pitchFamily="34" charset="-128"/>
              </a:rPr>
              <a:t>(«Да» - 20%)</a:t>
            </a:r>
            <a:endParaRPr lang="ru-RU" alt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0" hangingPunct="0">
              <a:buFontTx/>
              <a:buChar char="•"/>
            </a:pP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Будет ли ваша будущая профессия связана с вычислением процентов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 </a:t>
            </a:r>
            <a:r>
              <a:rPr lang="ru-RU" alt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(«</a:t>
            </a:r>
            <a:r>
              <a:rPr lang="ru-RU" alt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Да» - 5%)</a:t>
            </a:r>
          </a:p>
          <a:p>
            <a:pPr eaLnBrk="0" hangingPunct="0">
              <a:buFontTx/>
              <a:buChar char="•"/>
            </a:pP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вы думаете необходимо ли у нас в школе создание элективного курса «основы финансовой грамотности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»? </a:t>
            </a:r>
            <a:r>
              <a:rPr lang="ru-RU" alt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Unicode MS" pitchFamily="34" charset="-128"/>
                <a:cs typeface="Arial Unicode MS" pitchFamily="34" charset="-128"/>
              </a:rPr>
              <a:t>(«</a:t>
            </a:r>
            <a:r>
              <a:rPr lang="ru-RU" alt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Unicode MS" pitchFamily="34" charset="-128"/>
                <a:cs typeface="Arial Unicode MS" pitchFamily="34" charset="-128"/>
              </a:rPr>
              <a:t>Да» - </a:t>
            </a:r>
            <a:r>
              <a:rPr lang="ru-RU" alt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12%)</a:t>
            </a:r>
          </a:p>
          <a:p>
            <a:pPr eaLnBrk="0" hangingPunct="0">
              <a:buFontTx/>
              <a:buChar char="•"/>
            </a:pP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Посещали бы вы такие курсы? </a:t>
            </a:r>
            <a:r>
              <a:rPr lang="ru-RU" alt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(Да-5%)</a:t>
            </a:r>
          </a:p>
          <a:p>
            <a:pPr marL="0" indent="0">
              <a:buNone/>
            </a:pPr>
            <a:endParaRPr lang="ru-RU" b="1" i="1" dirty="0" smtClean="0">
              <a:solidFill>
                <a:srgbClr val="339933"/>
              </a:solidFill>
              <a:latin typeface="Consolas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10" descr="C:\Documents and Settings\home\Мои документы\Мои рисунки\Организатор клипов (Microsoft)\j043460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214290"/>
            <a:ext cx="11430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949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  <a:latin typeface="Consolas" pitchFamily="49" charset="0"/>
              </a:rPr>
              <a:t>        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0C680C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nsolas" pitchFamily="49" charset="0"/>
              </a:rPr>
              <a:t>УСТАМИ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0C680C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nsolas" pitchFamily="49" charset="0"/>
              </a:rPr>
              <a:t>УЧЁНЫХ…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rgbClr val="0C680C">
                    <a:alpha val="60000"/>
                  </a:srgb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2880320" cy="43204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4788024" y="1700808"/>
            <a:ext cx="3635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  <a:t>Математике </a:t>
            </a:r>
            <a:r>
              <a:rPr lang="ru-RU" altLang="ru-RU" sz="2400" b="1" dirty="0" smtClean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  <a:t>должн</a:t>
            </a:r>
            <a:r>
              <a:rPr lang="ru-RU" altLang="ru-RU" sz="2400" b="1" dirty="0" smtClean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  <a:t>о</a:t>
            </a:r>
            <a: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  <a:t/>
            </a:r>
            <a:b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</a:br>
            <a: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  <a:t>учить в школе ещё </a:t>
            </a:r>
            <a:b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</a:br>
            <a: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  <a:t>с той целью, чтобы познания, здесь приобретаемые, </a:t>
            </a:r>
            <a:b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</a:br>
            <a: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  <a:t>были достаточными </a:t>
            </a:r>
          </a:p>
          <a:p>
            <a: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  <a:t>для обыкновенных </a:t>
            </a:r>
            <a:b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</a:br>
            <a:r>
              <a:rPr lang="ru-RU" altLang="ru-RU" sz="2400" b="1" dirty="0">
                <a:ln w="10541" cmpd="sng">
                  <a:solidFill>
                    <a:srgbClr val="0C680C"/>
                  </a:solidFill>
                  <a:prstDash val="solid"/>
                </a:ln>
                <a:solidFill>
                  <a:srgbClr val="0C680C"/>
                </a:solidFill>
                <a:latin typeface="Consolas" pitchFamily="49" charset="0"/>
              </a:rPr>
              <a:t>потребностей в жизни.</a:t>
            </a:r>
          </a:p>
          <a:p>
            <a:r>
              <a:rPr lang="ru-RU" alt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itchFamily="49" charset="0"/>
              </a:rPr>
              <a:t> </a:t>
            </a:r>
            <a:br>
              <a:rPr lang="ru-RU" alt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itchFamily="49" charset="0"/>
              </a:rPr>
            </a:br>
            <a:r>
              <a:rPr lang="ru-RU" alt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olas" pitchFamily="49" charset="0"/>
              </a:rPr>
              <a:t>И.Л. Лобачевский</a:t>
            </a:r>
          </a:p>
        </p:txBody>
      </p:sp>
      <p:pic>
        <p:nvPicPr>
          <p:cNvPr id="10" name="Picture 10" descr="C:\Documents and Settings\home\Мои документы\Мои рисунки\Организатор клипов (Microsoft)\j023408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9127" y="5860902"/>
            <a:ext cx="20701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54799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58052" cy="685651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alt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Мероприятия.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71547"/>
            <a:ext cx="8533612" cy="5309782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ru-RU" sz="2400" b="1" i="1" dirty="0" smtClean="0">
                <a:ln>
                  <a:solidFill>
                    <a:srgbClr val="000099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С целью формирования и повышения  финансовой </a:t>
            </a:r>
            <a:r>
              <a:rPr lang="ru-RU" sz="2400" b="1" i="1" dirty="0">
                <a:ln>
                  <a:solidFill>
                    <a:srgbClr val="000099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грамотности </a:t>
            </a:r>
            <a:r>
              <a:rPr lang="ru-RU" sz="2400" b="1" i="1" dirty="0" smtClean="0">
                <a:ln>
                  <a:solidFill>
                    <a:srgbClr val="000099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учащихся мы предлагаем:</a:t>
            </a:r>
          </a:p>
          <a:p>
            <a:pPr>
              <a:lnSpc>
                <a:spcPct val="150000"/>
              </a:lnSpc>
              <a:defRPr/>
            </a:pPr>
            <a:r>
              <a:rPr lang="ru-RU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в </a:t>
            </a:r>
            <a:r>
              <a:rPr lang="ru-RU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рамках учебного предмета «математика», начиная уже с начальной школы, уделять внимание формированию финансовой грамотности учащихся через решение задач с процентами практического содержания;</a:t>
            </a:r>
          </a:p>
          <a:p>
            <a:pPr>
              <a:lnSpc>
                <a:spcPct val="150000"/>
              </a:lnSpc>
              <a:defRPr/>
            </a:pPr>
            <a:r>
              <a:rPr lang="ru-RU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в старших классах ввести элективный курс «</a:t>
            </a:r>
            <a:r>
              <a:rPr lang="ru-RU" dirty="0">
                <a:ln>
                  <a:solidFill>
                    <a:srgbClr val="000099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Основы финансовой грамотности»</a:t>
            </a:r>
            <a:r>
              <a:rPr lang="ru-RU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;</a:t>
            </a:r>
          </a:p>
          <a:p>
            <a:pPr>
              <a:lnSpc>
                <a:spcPct val="150000"/>
              </a:lnSpc>
              <a:defRPr/>
            </a:pPr>
            <a:r>
              <a:rPr lang="ru-RU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создать </a:t>
            </a:r>
            <a:r>
              <a:rPr lang="ru-RU" dirty="0">
                <a:ln>
                  <a:solidFill>
                    <a:srgbClr val="000099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цифровой образовательный ресурс</a:t>
            </a:r>
            <a:r>
              <a:rPr lang="ru-RU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 на сайте школы  для самообразования по данной теме, который также можно использовать и с целью подготовки к ЕГЭ и ГИА.</a:t>
            </a:r>
          </a:p>
          <a:p>
            <a:endParaRPr lang="ru-RU" dirty="0"/>
          </a:p>
        </p:txBody>
      </p:sp>
      <p:pic>
        <p:nvPicPr>
          <p:cNvPr id="2050" name="Picture 2" descr="http://im7-tub-ru.yandex.net/i?id=224099817-29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3834" y="5643578"/>
            <a:ext cx="1054140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10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143800" cy="614783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b="1" dirty="0">
                <a:ln w="1905">
                  <a:solidFill>
                    <a:srgbClr val="0C680C"/>
                  </a:solidFill>
                </a:ln>
                <a:solidFill>
                  <a:srgbClr val="0C680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itchFamily="49" charset="0"/>
              </a:rPr>
              <a:t>ЗАКЛЮЧЕНИЕ</a:t>
            </a:r>
            <a:endParaRPr lang="ru-RU" b="1" dirty="0">
              <a:ln w="1905">
                <a:solidFill>
                  <a:srgbClr val="0C680C"/>
                </a:solidFill>
              </a:ln>
              <a:solidFill>
                <a:srgbClr val="0C680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42984"/>
            <a:ext cx="8352928" cy="5166337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alt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Знания </a:t>
            </a:r>
            <a:r>
              <a:rPr lang="ru-RU" alt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процентных вычислений </a:t>
            </a:r>
            <a:r>
              <a:rPr lang="ru-RU" alt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необходимо  </a:t>
            </a:r>
            <a:r>
              <a:rPr lang="ru-RU" alt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использовать не только на уроках, но и в повседневной жизни. </a:t>
            </a:r>
            <a:endParaRPr lang="ru-RU" alt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Font typeface="Wingdings" pitchFamily="2" charset="2"/>
              <a:buChar char="§"/>
            </a:pPr>
            <a:r>
              <a:rPr lang="ru-RU" alt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 </a:t>
            </a:r>
            <a:r>
              <a:rPr lang="ru-RU" alt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охватывают различные сферы деятельности </a:t>
            </a:r>
            <a:r>
              <a:rPr lang="ru-RU" alt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человека - финансовая</a:t>
            </a:r>
            <a:r>
              <a:rPr lang="ru-RU" alt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демография, социология, экология. </a:t>
            </a:r>
            <a:endParaRPr lang="ru-RU" alt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Font typeface="Wingdings" pitchFamily="2" charset="2"/>
              <a:buChar char="§"/>
            </a:pPr>
            <a:r>
              <a:rPr lang="ru-RU" alt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 </a:t>
            </a:r>
            <a:r>
              <a:rPr lang="ru-RU" alt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найдет практическое применение на уроках  алгебры, как пример решения задач разных видов с практическим  содержанием, </a:t>
            </a:r>
            <a:r>
              <a:rPr lang="ru-RU" alt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поможет </a:t>
            </a:r>
            <a:r>
              <a:rPr lang="ru-RU" alt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увидеть широту возможных приложений  математики, понять </a:t>
            </a:r>
            <a:r>
              <a:rPr lang="ru-RU" alt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ее роль </a:t>
            </a:r>
            <a:r>
              <a:rPr lang="ru-RU" alt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современной жизни. </a:t>
            </a:r>
            <a:endParaRPr lang="ru-RU" alt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Font typeface="Wingdings" pitchFamily="2" charset="2"/>
              <a:buChar char="§"/>
            </a:pPr>
            <a:r>
              <a:rPr lang="ru-RU" alt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поможет </a:t>
            </a:r>
            <a:r>
              <a:rPr lang="ru-RU" alt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выпускникам 9 и 11 классов подготовиться к ЕГЭ и ГИА по теме: «решение задач на проценты».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24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125113" cy="924475"/>
          </a:xfrm>
        </p:spPr>
        <p:txBody>
          <a:bodyPr>
            <a:prstTxWarp prst="textInflate">
              <a:avLst/>
            </a:prstTxWarp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Держи деньги в обороте!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21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04856" cy="924475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altLang="ru-RU" b="1" dirty="0">
                <a:ln w="1905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itchFamily="49" charset="0"/>
              </a:rPr>
              <a:t>ИСТОРИЯ ВОЗНИКНОВЕНИЯ ПРОЦЕНТОВ</a:t>
            </a:r>
            <a:endParaRPr lang="ru-RU" b="1" dirty="0">
              <a:ln w="1905">
                <a:solidFill>
                  <a:srgbClr val="00B0F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357943"/>
          </a:xfrm>
        </p:spPr>
        <p:txBody>
          <a:bodyPr/>
          <a:lstStyle/>
          <a:p>
            <a:pPr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rgbClr val="000099"/>
                </a:solidFill>
                <a:latin typeface="Consolas" pitchFamily="49" charset="0"/>
              </a:rPr>
              <a:t>     </a:t>
            </a:r>
            <a:r>
              <a:rPr lang="ru-RU" sz="2400" b="1" i="1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Consolas" pitchFamily="49" charset="0"/>
              </a:rPr>
              <a:t>«</a:t>
            </a:r>
            <a:r>
              <a:rPr lang="en-US" sz="2400" b="1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Consolas" pitchFamily="49" charset="0"/>
              </a:rPr>
              <a:t>pro centum</a:t>
            </a:r>
            <a:r>
              <a:rPr lang="ru-RU" sz="2400" b="1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Consolas" pitchFamily="49" charset="0"/>
              </a:rPr>
              <a:t>» </a:t>
            </a:r>
            <a:r>
              <a:rPr lang="ru-RU" sz="2400" b="1" dirty="0">
                <a:ln>
                  <a:solidFill>
                    <a:srgbClr val="2B21EF"/>
                  </a:solidFill>
                </a:ln>
                <a:solidFill>
                  <a:srgbClr val="0070C0"/>
                </a:solidFill>
                <a:latin typeface="Consolas" pitchFamily="49" charset="0"/>
              </a:rPr>
              <a:t>(от лат.) - это «на сто».</a:t>
            </a:r>
            <a:r>
              <a:rPr lang="ru-RU" sz="2400" b="1" dirty="0">
                <a:ln>
                  <a:solidFill>
                    <a:srgbClr val="2B21EF"/>
                  </a:solidFill>
                </a:ln>
                <a:solidFill>
                  <a:srgbClr val="FF0066"/>
                </a:solidFill>
                <a:latin typeface="Consolas" pitchFamily="49" charset="0"/>
              </a:rPr>
              <a:t> </a:t>
            </a:r>
          </a:p>
          <a:p>
            <a:pPr>
              <a:spcAft>
                <a:spcPts val="0"/>
              </a:spcAft>
              <a:buNone/>
              <a:defRPr/>
            </a:pPr>
            <a:endParaRPr lang="ru-RU" b="1" i="1" dirty="0">
              <a:ln>
                <a:solidFill>
                  <a:srgbClr val="2B21EF"/>
                </a:solidFill>
              </a:ln>
              <a:solidFill>
                <a:srgbClr val="FF0066"/>
              </a:solidFill>
              <a:latin typeface="Consolas" pitchFamily="49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olas" pitchFamily="49" charset="0"/>
              </a:rPr>
              <a:t>  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2B21EF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olas" pitchFamily="49" charset="0"/>
              </a:rPr>
              <a:t>Первые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2B21EF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olas" pitchFamily="49" charset="0"/>
              </a:rPr>
              <a:t>таблицы процентов были составлены ещё вавилонянами.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2B21EF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olas" pitchFamily="49" charset="0"/>
              </a:rPr>
              <a:t> 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2B21EF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olas" pitchFamily="49" charset="0"/>
              </a:rPr>
              <a:t>Индийцам проценты были известны уже в </a:t>
            </a:r>
            <a:r>
              <a:rPr lang="en-US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2B21EF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olas" pitchFamily="49" charset="0"/>
              </a:rPr>
              <a:t>V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2B21EF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olas" pitchFamily="49" charset="0"/>
              </a:rPr>
              <a:t> в.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2B21EF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olas" pitchFamily="49" charset="0"/>
              </a:rPr>
              <a:t> 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2B21EF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olas" pitchFamily="49" charset="0"/>
              </a:rPr>
              <a:t>Проценты были особенно распространены в Древнем Риме. Римляне называли процентами деньги, которые платил должник заимодавцу за каждую сотню. </a:t>
            </a:r>
          </a:p>
          <a:p>
            <a:endParaRPr lang="ru-RU" dirty="0"/>
          </a:p>
        </p:txBody>
      </p:sp>
      <p:pic>
        <p:nvPicPr>
          <p:cNvPr id="7" name="Picture 10" descr="D:\Организатор клипов (Microsoft)\MC90041240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8064" y="5085184"/>
            <a:ext cx="214630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D:\Организатор клипов (Microsoft)\MC90043530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3004"/>
            <a:ext cx="1331640" cy="127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809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alt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rgbClr val="2B21EF">
                      <a:alpha val="6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Актуальность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rgbClr val="2B21EF">
                    <a:alpha val="60000"/>
                  </a:srgb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5040559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onsolas" pitchFamily="49" charset="0"/>
              </a:rPr>
              <a:t>  </a:t>
            </a:r>
            <a:r>
              <a:rPr lang="ru-RU" altLang="ru-RU" sz="2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</a:rPr>
              <a:t>В </a:t>
            </a:r>
            <a:r>
              <a:rPr lang="ru-RU" altLang="ru-RU" sz="2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</a:rPr>
              <a:t>наше время почти во всех областях человеческой деятельности встречаются </a:t>
            </a:r>
            <a:r>
              <a:rPr lang="en-US" altLang="ru-RU" sz="2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ru-RU" altLang="ru-RU" sz="2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</a:rPr>
              <a:t>проценты.</a:t>
            </a:r>
          </a:p>
          <a:p>
            <a:pPr algn="ctr"/>
            <a:r>
              <a:rPr lang="ru-RU" altLang="ru-RU" sz="2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</a:rPr>
              <a:t>	</a:t>
            </a:r>
            <a:r>
              <a:rPr lang="ru-RU" altLang="ru-RU" sz="2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</a:rPr>
              <a:t> Поэтому </a:t>
            </a:r>
            <a:r>
              <a:rPr lang="ru-RU" altLang="ru-RU" sz="2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</a:rPr>
              <a:t>можно уверенно сказать, что знания процентов и умение производить процентные расчёты в настоящее время необходимо каждому человеку, </a:t>
            </a:r>
            <a:r>
              <a:rPr lang="ru-RU" altLang="ru-RU" sz="2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  <a:hlinkClick r:id="rId2" action="ppaction://hlinkfile"/>
              </a:rPr>
              <a:t>а не только школьнику. </a:t>
            </a:r>
            <a:endParaRPr lang="ru-RU" altLang="ru-RU" sz="2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000099"/>
              </a:solidFill>
              <a:effectLst/>
              <a:latin typeface="Candara" panose="020E0502030303020204" pitchFamily="34" charset="0"/>
            </a:endParaRPr>
          </a:p>
          <a:p>
            <a:pPr algn="ctr"/>
            <a:r>
              <a:rPr lang="ru-RU" altLang="ru-RU" sz="2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</a:rPr>
              <a:t>    </a:t>
            </a:r>
            <a:r>
              <a:rPr lang="ru-RU" altLang="ru-RU" sz="2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</a:rPr>
              <a:t>Современная </a:t>
            </a:r>
            <a:r>
              <a:rPr lang="ru-RU" altLang="ru-RU" sz="2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0099"/>
                </a:solidFill>
                <a:effectLst/>
                <a:latin typeface="Candara" panose="020E0502030303020204" pitchFamily="34" charset="0"/>
              </a:rPr>
              <a:t>жизнь делает задачи на проценты актуальными, так как сфера практического приложения процентных расчетов расширяется. Вопросы инфляции, повышение цен, рост стоимости акций, снижение покупательской способности касаются каждого человека в нашем обществе. Планирование семейного бюджета, выгодного вложения денег в банки, невозможны без умения производить несложные процентные вычисления.</a:t>
            </a:r>
            <a:endParaRPr lang="ru-RU" sz="2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000099"/>
              </a:solidFill>
              <a:effectLst/>
              <a:latin typeface="Candara" panose="020E0502030303020204" pitchFamily="34" charset="0"/>
            </a:endParaRPr>
          </a:p>
        </p:txBody>
      </p:sp>
      <p:pic>
        <p:nvPicPr>
          <p:cNvPr id="4" name="Picture 44" descr="D:\Организатор клипов (Microsoft)\Рисунок1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227524"/>
            <a:ext cx="19145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721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6480721" cy="1368152"/>
          </a:xfrm>
        </p:spPr>
        <p:txBody>
          <a:bodyPr/>
          <a:lstStyle/>
          <a:p>
            <a:r>
              <a:rPr lang="ru-RU" altLang="ru-RU" sz="4400" b="1" dirty="0" smtClean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rgbClr val="0C680C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/>
            </a:r>
            <a:br>
              <a:rPr lang="ru-RU" altLang="ru-RU" sz="4400" b="1" dirty="0" smtClean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rgbClr val="0C680C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altLang="ru-RU" sz="6600" b="1" dirty="0" smtClean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rgbClr val="0C680C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             </a:t>
            </a:r>
            <a:r>
              <a:rPr lang="ru-RU" altLang="ru-RU" sz="6600" b="1" i="1" dirty="0" smtClean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rgbClr val="0C680C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Цель</a:t>
            </a:r>
            <a:r>
              <a:rPr lang="ru-RU" altLang="ru-RU" sz="6600" b="1" i="1" dirty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rgbClr val="0C680C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:</a:t>
            </a:r>
            <a:r>
              <a:rPr lang="ru-RU" altLang="ru-RU" sz="4400" b="1" i="1" dirty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/>
            </a:r>
            <a:br>
              <a:rPr lang="ru-RU" altLang="ru-RU" sz="4400" b="1" i="1" dirty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endParaRPr lang="ru-RU" sz="4400" b="1" i="1" dirty="0">
              <a:ln w="1905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8136904" cy="4824536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3600" b="1" cap="all" dirty="0">
                <a:ln w="9000" cmpd="sng">
                  <a:noFill/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продемонстрировать необходимость знаний процентных вычислений для полноценной жизни в современном обществе</a:t>
            </a:r>
            <a:r>
              <a:rPr lang="ru-RU" sz="1600" b="1" cap="all" dirty="0">
                <a:ln w="9000" cmpd="sng">
                  <a:noFill/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endParaRPr lang="ru-RU" b="1" cap="all" dirty="0">
              <a:ln/>
              <a:solidFill>
                <a:schemeClr val="accent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50" descr="D:\Организатор клипов (Microsoft)\j04109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79" y="5013176"/>
            <a:ext cx="166211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07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522995" cy="1411559"/>
          </a:xfrm>
        </p:spPr>
        <p:txBody>
          <a:bodyPr/>
          <a:lstStyle/>
          <a:p>
            <a:r>
              <a:rPr lang="ru-RU" altLang="ru-RU" b="1" i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                      </a:t>
            </a:r>
            <a:r>
              <a:rPr lang="ru-RU" altLang="ru-RU" sz="5400" b="1" i="1" dirty="0" smtClean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39700">
                    <a:srgbClr val="0C680C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Задачи</a:t>
            </a:r>
            <a:r>
              <a:rPr lang="ru-RU" altLang="ru-RU" sz="5400" b="1" i="1" dirty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39700">
                    <a:srgbClr val="0C680C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/>
            </a:r>
            <a:br>
              <a:rPr lang="ru-RU" altLang="ru-RU" sz="5400" b="1" i="1" dirty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39700">
                    <a:srgbClr val="0C680C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endParaRPr lang="ru-RU" sz="5400" dirty="0">
              <a:ln w="1905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39700">
                  <a:srgbClr val="0C680C">
                    <a:alpha val="4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400600"/>
          </a:xfrm>
        </p:spPr>
        <p:txBody>
          <a:bodyPr/>
          <a:lstStyle/>
          <a:p>
            <a:pPr eaLnBrk="0" hangingPunct="0">
              <a:buFont typeface="Wingdings" pitchFamily="2" charset="2"/>
              <a:buChar char="Ø"/>
            </a:pPr>
            <a:r>
              <a:rPr lang="ru-RU" altLang="ru-RU" sz="2400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изучить литературу по теме проценты;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altLang="ru-RU" sz="2400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составить задачи на проценты с экономическим содержанием;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altLang="ru-RU" sz="2400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выявить уровень знаний и  умений учащихся 11 класса при  решении задач с процентами экономического и прикладного характера;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altLang="ru-RU" sz="2400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провести сравнительный анализ математической подготовки по теме «проценты» учащихся разных стран;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altLang="ru-RU" sz="2400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пропагандировать  необходимость математической и финансовой  грамотности в современном обществе.     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9" descr="D:\Организатор клипов (Microsoft)\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93980"/>
            <a:ext cx="1295625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31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29684" cy="764704"/>
          </a:xfrm>
        </p:spPr>
        <p:txBody>
          <a:bodyPr/>
          <a:lstStyle/>
          <a:p>
            <a:pPr algn="ctr"/>
            <a:r>
              <a:rPr lang="ru-RU" sz="2400" dirty="0" smtClean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dirty="0" smtClean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Интеграция </a:t>
            </a:r>
            <a:r>
              <a:rPr lang="ru-RU" sz="2400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знаний в области личных финансов в курс математики </a:t>
            </a:r>
            <a:r>
              <a:rPr lang="ru-RU" sz="2400" dirty="0" smtClean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(опыт Франции).</a:t>
            </a:r>
            <a:r>
              <a:rPr lang="ru-RU" sz="2400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400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</a:br>
            <a:endParaRPr lang="ru-RU" sz="240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2736633"/>
              </p:ext>
            </p:extLst>
          </p:nvPr>
        </p:nvGraphicFramePr>
        <p:xfrm>
          <a:off x="571472" y="1142984"/>
          <a:ext cx="8286808" cy="5286412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2428892"/>
                <a:gridCol w="2286016"/>
                <a:gridCol w="3571900"/>
              </a:tblGrid>
              <a:tr h="463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99"/>
                          </a:solidFill>
                          <a:effectLst/>
                        </a:rPr>
                        <a:t>3 класс</a:t>
                      </a:r>
                      <a:endParaRPr lang="ru-RU" sz="20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99"/>
                          </a:solidFill>
                          <a:effectLst/>
                        </a:rPr>
                        <a:t>4 – 5 класс</a:t>
                      </a:r>
                      <a:endParaRPr lang="ru-RU" sz="20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99"/>
                          </a:solidFill>
                          <a:effectLst/>
                        </a:rPr>
                        <a:t>6 класс</a:t>
                      </a:r>
                      <a:endParaRPr lang="ru-RU" sz="20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2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B21EF"/>
                          </a:solidFill>
                          <a:effectLst/>
                        </a:rPr>
                        <a:t>Понятия: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доход , покупки, валюта, кредит, займы,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процент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2B21EF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2B21EF"/>
                          </a:solidFill>
                          <a:effectLst/>
                        </a:rPr>
                        <a:t>Практические </a:t>
                      </a:r>
                      <a:r>
                        <a:rPr lang="ru-RU" sz="2000" dirty="0">
                          <a:solidFill>
                            <a:srgbClr val="2B21EF"/>
                          </a:solidFill>
                          <a:effectLst/>
                        </a:rPr>
                        <a:t>навыки</a:t>
                      </a:r>
                      <a:r>
                        <a:rPr lang="ru-RU" sz="1800" dirty="0">
                          <a:effectLst/>
                        </a:rPr>
                        <a:t>: </a:t>
                      </a:r>
                      <a:r>
                        <a:rPr lang="ru-RU" sz="1600" dirty="0">
                          <a:effectLst/>
                        </a:rPr>
                        <a:t>расчет налогов по заработной плате, расчет скидки с цены, расчет обменного курса валют,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расчет процента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2B21EF"/>
                          </a:solidFill>
                          <a:effectLst/>
                        </a:rPr>
                        <a:t>Понятия</a:t>
                      </a:r>
                      <a:r>
                        <a:rPr lang="ru-RU" sz="2000" b="1" dirty="0">
                          <a:effectLst/>
                        </a:rPr>
                        <a:t>: </a:t>
                      </a:r>
                      <a:r>
                        <a:rPr lang="ru-RU" sz="1600" b="1" dirty="0" smtClean="0">
                          <a:effectLst/>
                        </a:rPr>
                        <a:t>покупки, 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кредитная </a:t>
                      </a:r>
                      <a:r>
                        <a:rPr lang="ru-RU" sz="1600" b="1" dirty="0">
                          <a:effectLst/>
                        </a:rPr>
                        <a:t>карта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2B21EF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2B21EF"/>
                          </a:solidFill>
                          <a:effectLst/>
                        </a:rPr>
                        <a:t>Практические </a:t>
                      </a:r>
                      <a:r>
                        <a:rPr lang="ru-RU" sz="2000" b="1" dirty="0">
                          <a:solidFill>
                            <a:srgbClr val="2B21EF"/>
                          </a:solidFill>
                          <a:effectLst/>
                        </a:rPr>
                        <a:t>навыки: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расчет экономии по покупкам, пользование банкоматом.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2B21EF"/>
                          </a:solidFill>
                          <a:effectLst/>
                        </a:rPr>
                        <a:t>Понятия</a:t>
                      </a:r>
                      <a:r>
                        <a:rPr lang="ru-RU" sz="2000" b="1" dirty="0">
                          <a:effectLst/>
                        </a:rPr>
                        <a:t>: 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польза </a:t>
                      </a:r>
                      <a:r>
                        <a:rPr lang="ru-RU" sz="1600" b="1" dirty="0">
                          <a:effectLst/>
                        </a:rPr>
                        <a:t>торговли, роль денег, доходы и карманные деньги, составление бюджет, банкноты, монеты, чеки, кредитные карты, </a:t>
                      </a:r>
                      <a:r>
                        <a:rPr lang="ru-RU" sz="1600" b="1" dirty="0" smtClean="0">
                          <a:effectLst/>
                        </a:rPr>
                        <a:t>сбережения.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2B21EF"/>
                          </a:solidFill>
                          <a:effectLst/>
                        </a:rPr>
                        <a:t>Практические </a:t>
                      </a:r>
                      <a:r>
                        <a:rPr lang="ru-RU" sz="2000" b="1" dirty="0">
                          <a:solidFill>
                            <a:srgbClr val="2B21EF"/>
                          </a:solidFill>
                          <a:effectLst/>
                        </a:rPr>
                        <a:t>навыки: </a:t>
                      </a:r>
                      <a:r>
                        <a:rPr lang="ru-RU" sz="1600" b="1" dirty="0">
                          <a:effectLst/>
                        </a:rPr>
                        <a:t>расчет экономии на покупках, понимать</a:t>
                      </a:r>
                      <a:r>
                        <a:rPr lang="fr-FR" sz="1600" b="1" dirty="0">
                          <a:effectLst/>
                        </a:rPr>
                        <a:t> разницу между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текущим </a:t>
                      </a:r>
                      <a:r>
                        <a:rPr lang="fr-FR" sz="1600" b="1" dirty="0">
                          <a:effectLst/>
                        </a:rPr>
                        <a:t>счет</a:t>
                      </a:r>
                      <a:r>
                        <a:rPr lang="ru-RU" sz="1600" b="1" dirty="0">
                          <a:effectLst/>
                        </a:rPr>
                        <a:t>ом</a:t>
                      </a:r>
                      <a:r>
                        <a:rPr lang="fr-FR" sz="1600" b="1" dirty="0">
                          <a:effectLst/>
                        </a:rPr>
                        <a:t> и сбере</a:t>
                      </a:r>
                      <a:r>
                        <a:rPr lang="ru-RU" sz="1600" b="1" dirty="0" err="1">
                          <a:effectLst/>
                        </a:rPr>
                        <a:t>гательной</a:t>
                      </a:r>
                      <a:r>
                        <a:rPr lang="ru-RU" sz="1600" b="1" dirty="0">
                          <a:effectLst/>
                        </a:rPr>
                        <a:t>  книжкой.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06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68952" cy="924475"/>
          </a:xfrm>
        </p:spPr>
        <p:txBody>
          <a:bodyPr/>
          <a:lstStyle/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Сравнительный анализ методики изучения темы «Проценты» в России и Англии.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714356"/>
          <a:ext cx="8643998" cy="64245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16491"/>
                <a:gridCol w="3867051"/>
                <a:gridCol w="3260456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Параметры сравнения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Англия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Россия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964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Название </a:t>
                      </a:r>
                      <a:r>
                        <a:rPr lang="ru-RU" sz="1100" b="1" dirty="0" smtClean="0"/>
                        <a:t>предмета 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Финансовые вычисления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Математика 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</a:tr>
              <a:tr h="1060100">
                <a:tc rowSpan="4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Распределение учебного материала по годам обучения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5 год обучения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Использовать все четыре арифметических действия  при решении задач с денежными суммами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5 класс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Рассматривается понятие процента, основные виды задач на проценты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</a:tr>
              <a:tr h="1060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/>
                        <a:t>6 год обучения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/>
                        <a:t>Понимать проценты, решать практические задачи с денежными суммами.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6 класс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Решение задач на нахождение части от числа и числа по его части 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</a:tr>
              <a:tr h="895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/>
                        <a:t>7-9 год обучения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/>
                        <a:t>Решать задачи финансовой математики на простые проценты.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7-9 класс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Как отдельная тема не рассматривается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</a:tr>
              <a:tr h="1590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10-11 класс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Использовать знание математики для решения различных задач финансовой математики, в том числе на сложные проценты, уметь рассчитывать возврат долга.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10-11 класс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Как отдельная тема не рассматривается 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05" marR="401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67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8794" y="214290"/>
            <a:ext cx="5143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ПРиМЕРЫ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ЗАДАЧ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507209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400" b="1" dirty="0" smtClean="0"/>
              <a:t>***</a:t>
            </a:r>
          </a:p>
          <a:p>
            <a:pPr algn="ctr">
              <a:buNone/>
            </a:pPr>
            <a:r>
              <a:rPr lang="ru-RU" sz="2400" b="1" dirty="0" smtClean="0"/>
              <a:t>На поле, площадь которого 620 га, работали хлопкоуборочные машины. За сутки они убрали 15% всего поля. Сколько гектаров хлопка убрали за сутки?</a:t>
            </a:r>
          </a:p>
          <a:p>
            <a:pPr algn="ctr">
              <a:buNone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ru-RU" sz="3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АНГЛИЯ</a:t>
            </a:r>
          </a:p>
          <a:p>
            <a:pPr algn="ctr">
              <a:buNone/>
            </a:pPr>
            <a:r>
              <a:rPr lang="ru-RU" sz="2400" b="1" dirty="0" smtClean="0"/>
              <a:t>***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«АВТОМОБИЛЬНАЯ ПАРКОВКА»</a:t>
            </a:r>
          </a:p>
          <a:p>
            <a:pPr algn="ctr">
              <a:buNone/>
            </a:pPr>
            <a:r>
              <a:rPr lang="ru-RU" sz="2400" b="1" dirty="0" smtClean="0"/>
              <a:t>Вы бронируете и сразу же платите &amp;99,22 за стоянку автомобиля на протяжении 4 недель в </a:t>
            </a:r>
            <a:r>
              <a:rPr lang="ru-RU" sz="2400" b="1" dirty="0" err="1" smtClean="0"/>
              <a:t>Хитроу</a:t>
            </a:r>
            <a:r>
              <a:rPr lang="ru-RU" sz="2400" b="1" dirty="0" smtClean="0"/>
              <a:t>. Эта цена составляет только 22,55% от суммы, которую вам пришлось бы заплатить, если бы вы не сделали предоплату.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Вычислите стоимость парковки без предоплаты.</a:t>
            </a:r>
          </a:p>
          <a:p>
            <a:pPr algn="ctr">
              <a:buNone/>
            </a:pPr>
            <a:endParaRPr lang="ru-RU" sz="2400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928670"/>
            <a:ext cx="5143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РОССИЯ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Picture 126" descr="D:\Организатор клипов (Microsoft)\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285728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D:\КОНКУРСЫ 2010-2011\МАТЕМАТИКА ВОКРУГ МЕНЯ II АНАНКО Ю\%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9"/>
            <a:ext cx="1202177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158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490</TotalTime>
  <Words>1008</Words>
  <Application>Microsoft Office PowerPoint</Application>
  <PresentationFormat>Экран (4:3)</PresentationFormat>
  <Paragraphs>170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Spring</vt:lpstr>
      <vt:lpstr>Научно-исследовательская работа  </vt:lpstr>
      <vt:lpstr>         УСТАМИ УЧЁНЫХ…</vt:lpstr>
      <vt:lpstr>ИСТОРИЯ ВОЗНИКНОВЕНИЯ ПРОЦЕНТОВ</vt:lpstr>
      <vt:lpstr>Актуальность</vt:lpstr>
      <vt:lpstr>               Цель: </vt:lpstr>
      <vt:lpstr>                      Задачи </vt:lpstr>
      <vt:lpstr> Интеграция знаний в области личных финансов в курс математики (опыт Франции). </vt:lpstr>
      <vt:lpstr>Сравнительный анализ методики изучения темы «Проценты» в России и Англии.  </vt:lpstr>
      <vt:lpstr>Слайд 9</vt:lpstr>
      <vt:lpstr>Слайд 10</vt:lpstr>
      <vt:lpstr>Результаты международных исследований исследований   PIRLS, TIMSS и PISA</vt:lpstr>
      <vt:lpstr>Содержание  задач на проценты </vt:lpstr>
      <vt:lpstr> Тема: «Налоги». </vt:lpstr>
      <vt:lpstr> Штрафы </vt:lpstr>
      <vt:lpstr>ТОРГОВЛЯ</vt:lpstr>
      <vt:lpstr>ВКЛАДЫ</vt:lpstr>
      <vt:lpstr>Результаты работы по решению задач учащимися 11-х классов МКОУ СОШ №5.  </vt:lpstr>
      <vt:lpstr>Результаты работы по решению задач учащимися 11-х классов МКОУ СОШ №5.  </vt:lpstr>
      <vt:lpstr>Анкетирование</vt:lpstr>
      <vt:lpstr>Мероприятия.</vt:lpstr>
      <vt:lpstr>ЗАКЛЮЧЕНИЕ</vt:lpstr>
      <vt:lpstr>Держи деньги в обороте!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</dc:title>
  <cp:lastModifiedBy>Admin</cp:lastModifiedBy>
  <cp:revision>40</cp:revision>
  <dcterms:modified xsi:type="dcterms:W3CDTF">2013-11-23T04:49:31Z</dcterms:modified>
</cp:coreProperties>
</file>