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2" r:id="rId6"/>
    <p:sldId id="263" r:id="rId7"/>
    <p:sldId id="264" r:id="rId8"/>
    <p:sldId id="268" r:id="rId9"/>
    <p:sldId id="265" r:id="rId10"/>
    <p:sldId id="266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3;&#1091;&#1088;&#1089;&#1082;&#1072;&#1103;\&#1056;&#1072;&#1073;&#1086;&#1095;&#1080;&#1081;%20&#1089;&#1090;&#1086;&#1083;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3;&#1091;&#1088;&#1089;&#1082;&#1072;&#1103;\&#1056;&#1072;&#1073;&#1086;&#1095;&#1080;&#1081;%20&#1089;&#1090;&#1086;&#1083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2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floor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floor>
    <c:sideWall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Верите ли вы в обереги?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всего опрошенных</c:v>
                </c:pt>
                <c:pt idx="1">
                  <c:v>да</c:v>
                </c:pt>
                <c:pt idx="2">
                  <c:v>нет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20</c:v>
                </c:pt>
                <c:pt idx="1">
                  <c:v>8</c:v>
                </c:pt>
                <c:pt idx="2">
                  <c:v>12</c:v>
                </c:pt>
              </c:numCache>
            </c:numRef>
          </c:val>
        </c:ser>
        <c:shape val="box"/>
        <c:axId val="39626240"/>
        <c:axId val="39627776"/>
        <c:axId val="0"/>
      </c:bar3DChart>
      <c:catAx>
        <c:axId val="3962624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627776"/>
        <c:crosses val="autoZero"/>
        <c:auto val="1"/>
        <c:lblAlgn val="ctr"/>
        <c:lblOffset val="100"/>
      </c:catAx>
      <c:valAx>
        <c:axId val="396277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6262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/>
              <a:t>Знаете ли </a:t>
            </a:r>
            <a:r>
              <a:rPr lang="ru-RU" sz="2800" dirty="0"/>
              <a:t>Вы</a:t>
            </a:r>
            <a:r>
              <a:rPr lang="ru-RU" sz="2400" dirty="0"/>
              <a:t> об индейских оберегах?</a:t>
            </a:r>
          </a:p>
        </c:rich>
      </c:tx>
      <c:layout/>
    </c:title>
    <c:view3D>
      <c:rAngAx val="1"/>
    </c:view3D>
    <c:floor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floor>
    <c:sideWall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sideWall>
    <c:backWall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Лист2!$A$2</c:f>
              <c:strCache>
                <c:ptCount val="1"/>
                <c:pt idx="0">
                  <c:v>Знаете ли Вы об индейских оберегах?</c:v>
                </c:pt>
              </c:strCache>
            </c:strRef>
          </c:tx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Лист2!$B$1:$D$1</c:f>
              <c:strCache>
                <c:ptCount val="3"/>
                <c:pt idx="0">
                  <c:v>всего</c:v>
                </c:pt>
                <c:pt idx="1">
                  <c:v>да</c:v>
                </c:pt>
                <c:pt idx="2">
                  <c:v>нет</c:v>
                </c:pt>
              </c:strCache>
            </c:strRef>
          </c:cat>
          <c:val>
            <c:numRef>
              <c:f>Лист2!$B$2:$D$2</c:f>
              <c:numCache>
                <c:formatCode>General</c:formatCode>
                <c:ptCount val="3"/>
                <c:pt idx="0">
                  <c:v>20</c:v>
                </c:pt>
                <c:pt idx="1">
                  <c:v>2</c:v>
                </c:pt>
                <c:pt idx="2">
                  <c:v>18</c:v>
                </c:pt>
              </c:numCache>
            </c:numRef>
          </c:val>
        </c:ser>
        <c:shape val="cylinder"/>
        <c:axId val="42685568"/>
        <c:axId val="42687104"/>
        <c:axId val="0"/>
      </c:bar3DChart>
      <c:catAx>
        <c:axId val="4268556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687104"/>
        <c:crosses val="autoZero"/>
        <c:auto val="1"/>
        <c:lblAlgn val="ctr"/>
        <c:lblOffset val="100"/>
      </c:catAx>
      <c:valAx>
        <c:axId val="426871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6855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floor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floor>
    <c:sideWall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sideWall>
    <c:backWall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Лист3!$A$2</c:f>
              <c:strCache>
                <c:ptCount val="1"/>
                <c:pt idx="0">
                  <c:v>Хотели бы Вы узнать, какое магическое действие оказывает оберег Ловей снов?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Лист3!$B$1:$D$1</c:f>
              <c:strCache>
                <c:ptCount val="3"/>
                <c:pt idx="0">
                  <c:v>всего опрошенных</c:v>
                </c:pt>
                <c:pt idx="1">
                  <c:v>да</c:v>
                </c:pt>
                <c:pt idx="2">
                  <c:v>нет</c:v>
                </c:pt>
              </c:strCache>
            </c:strRef>
          </c:cat>
          <c:val>
            <c:numRef>
              <c:f>Лист3!$B$2:$D$2</c:f>
              <c:numCache>
                <c:formatCode>General</c:formatCode>
                <c:ptCount val="3"/>
                <c:pt idx="0">
                  <c:v>20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</c:ser>
        <c:shape val="cylinder"/>
        <c:axId val="40706816"/>
        <c:axId val="40708352"/>
        <c:axId val="0"/>
      </c:bar3DChart>
      <c:catAx>
        <c:axId val="40706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708352"/>
        <c:crosses val="autoZero"/>
        <c:auto val="1"/>
        <c:lblAlgn val="ctr"/>
        <c:lblOffset val="100"/>
      </c:catAx>
      <c:valAx>
        <c:axId val="407083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7068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r>
              <a:rPr lang="ru-RU" sz="2400" b="1" dirty="0"/>
              <a:t>Хотели бы Вы изготовить такую работу?</a:t>
            </a:r>
          </a:p>
        </c:rich>
      </c:tx>
      <c:layout/>
    </c:title>
    <c:view3D>
      <c:rAngAx val="1"/>
    </c:view3D>
    <c:floor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floor>
    <c:sideWall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sideWall>
    <c:backWall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Лист4!$A$2</c:f>
              <c:strCache>
                <c:ptCount val="1"/>
                <c:pt idx="0">
                  <c:v>Хотели бы Вы изготовить такую работу?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Лист4!$B$1:$D$1</c:f>
              <c:strCache>
                <c:ptCount val="3"/>
                <c:pt idx="0">
                  <c:v>всего опрошенных</c:v>
                </c:pt>
                <c:pt idx="1">
                  <c:v>да</c:v>
                </c:pt>
                <c:pt idx="2">
                  <c:v>нет</c:v>
                </c:pt>
              </c:strCache>
            </c:strRef>
          </c:cat>
          <c:val>
            <c:numRef>
              <c:f>Лист4!$B$2:$D$2</c:f>
              <c:numCache>
                <c:formatCode>General</c:formatCode>
                <c:ptCount val="3"/>
                <c:pt idx="0">
                  <c:v>20</c:v>
                </c:pt>
                <c:pt idx="1">
                  <c:v>17</c:v>
                </c:pt>
                <c:pt idx="2">
                  <c:v>3</c:v>
                </c:pt>
              </c:numCache>
            </c:numRef>
          </c:val>
        </c:ser>
        <c:shape val="box"/>
        <c:axId val="40751488"/>
        <c:axId val="40753024"/>
        <c:axId val="0"/>
      </c:bar3DChart>
      <c:catAx>
        <c:axId val="4075148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753024"/>
        <c:crosses val="autoZero"/>
        <c:auto val="1"/>
        <c:lblAlgn val="ctr"/>
        <c:lblOffset val="100"/>
      </c:catAx>
      <c:valAx>
        <c:axId val="407530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7514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785-CC12-4C44-9751-50BEF425444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DC82-74E5-48C0-94E0-721DBE405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785-CC12-4C44-9751-50BEF425444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DC82-74E5-48C0-94E0-721DBE405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785-CC12-4C44-9751-50BEF425444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DC82-74E5-48C0-94E0-721DBE405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785-CC12-4C44-9751-50BEF425444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DC82-74E5-48C0-94E0-721DBE405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785-CC12-4C44-9751-50BEF425444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DC82-74E5-48C0-94E0-721DBE405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785-CC12-4C44-9751-50BEF425444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DC82-74E5-48C0-94E0-721DBE405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785-CC12-4C44-9751-50BEF425444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DC82-74E5-48C0-94E0-721DBE405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785-CC12-4C44-9751-50BEF425444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DC82-74E5-48C0-94E0-721DBE405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785-CC12-4C44-9751-50BEF425444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DC82-74E5-48C0-94E0-721DBE405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785-CC12-4C44-9751-50BEF425444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DC82-74E5-48C0-94E0-721DBE405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785-CC12-4C44-9751-50BEF425444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DDC82-74E5-48C0-94E0-721DBE405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9B785-CC12-4C44-9751-50BEF425444B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DDC82-74E5-48C0-94E0-721DBE405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Pcy;&amp;yacy;&amp;tcy;&amp;softcy; &amp;rcy;&amp;acy;&amp;zcy;&amp;lcy;&amp;icy;&amp;chcy;&amp;ncy;&amp;ycy;&amp;khcy; &amp;scy;&amp;tcy;&amp;acy;&amp;rcy;&amp;icy;&amp;ncy;&amp;ncy;&amp;ycy;&amp;khcy; &amp;fcy;&amp;ocy;&amp;n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572000" y="714357"/>
            <a:ext cx="4071966" cy="214313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Подарок своими руками: «Ловец снов»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3643314"/>
            <a:ext cx="44291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    Автор</a:t>
            </a:r>
            <a:r>
              <a:rPr lang="ru-RU" sz="1600" dirty="0">
                <a:latin typeface="+mj-lt"/>
              </a:rPr>
              <a:t>: Мосиенко Галина Павловна</a:t>
            </a:r>
          </a:p>
          <a:p>
            <a:r>
              <a:rPr lang="ru-RU" sz="1600" dirty="0">
                <a:latin typeface="+mj-lt"/>
              </a:rPr>
              <a:t>              </a:t>
            </a:r>
            <a:r>
              <a:rPr lang="ru-RU" sz="1600" dirty="0" smtClean="0">
                <a:latin typeface="+mj-lt"/>
              </a:rPr>
              <a:t>  </a:t>
            </a:r>
            <a:r>
              <a:rPr lang="ru-RU" sz="1600" dirty="0">
                <a:latin typeface="+mj-lt"/>
              </a:rPr>
              <a:t>ученица 8 «В» класса</a:t>
            </a:r>
          </a:p>
          <a:p>
            <a:r>
              <a:rPr lang="ru-RU" sz="1600" dirty="0">
                <a:latin typeface="+mj-lt"/>
              </a:rPr>
              <a:t>               </a:t>
            </a:r>
            <a:r>
              <a:rPr lang="ru-RU" sz="1600" dirty="0" smtClean="0">
                <a:latin typeface="+mj-lt"/>
              </a:rPr>
              <a:t> МБОУ </a:t>
            </a:r>
            <a:r>
              <a:rPr lang="ru-RU" sz="1600" dirty="0">
                <a:latin typeface="+mj-lt"/>
              </a:rPr>
              <a:t>«Средняя школа </a:t>
            </a:r>
            <a:r>
              <a:rPr lang="ru-RU" sz="1600" dirty="0" smtClean="0">
                <a:latin typeface="+mj-lt"/>
              </a:rPr>
              <a:t>№7»</a:t>
            </a:r>
            <a:endParaRPr lang="ru-RU" sz="1600" dirty="0">
              <a:latin typeface="+mj-lt"/>
            </a:endParaRPr>
          </a:p>
          <a:p>
            <a:r>
              <a:rPr lang="ru-RU" sz="1600" dirty="0">
                <a:latin typeface="+mj-lt"/>
              </a:rPr>
              <a:t> </a:t>
            </a:r>
          </a:p>
          <a:p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   Руководитель</a:t>
            </a:r>
            <a:r>
              <a:rPr lang="ru-RU" sz="1600" dirty="0">
                <a:latin typeface="+mj-lt"/>
              </a:rPr>
              <a:t>: </a:t>
            </a:r>
            <a:r>
              <a:rPr lang="ru-RU" sz="1600" dirty="0" smtClean="0">
                <a:latin typeface="+mj-lt"/>
              </a:rPr>
              <a:t>Кучерук </a:t>
            </a:r>
            <a:r>
              <a:rPr lang="ru-RU" sz="1600" dirty="0">
                <a:latin typeface="+mj-lt"/>
              </a:rPr>
              <a:t>Марина Владимировна</a:t>
            </a:r>
          </a:p>
          <a:p>
            <a:r>
              <a:rPr lang="ru-RU" sz="1600" dirty="0">
                <a:latin typeface="+mj-lt"/>
              </a:rPr>
              <a:t>                           </a:t>
            </a:r>
            <a:r>
              <a:rPr lang="ru-RU" sz="1600" dirty="0" smtClean="0">
                <a:latin typeface="+mj-lt"/>
              </a:rPr>
              <a:t>      </a:t>
            </a:r>
            <a:r>
              <a:rPr lang="ru-RU" sz="1600" dirty="0">
                <a:latin typeface="+mj-lt"/>
              </a:rPr>
              <a:t>учитель технологии </a:t>
            </a:r>
          </a:p>
          <a:p>
            <a:r>
              <a:rPr lang="ru-RU" sz="1600" dirty="0">
                <a:latin typeface="+mj-lt"/>
              </a:rPr>
              <a:t>                              </a:t>
            </a:r>
            <a:r>
              <a:rPr lang="ru-RU" sz="1600" dirty="0" smtClean="0">
                <a:latin typeface="+mj-lt"/>
              </a:rPr>
              <a:t>   </a:t>
            </a:r>
            <a:r>
              <a:rPr lang="ru-RU" sz="1600" dirty="0">
                <a:latin typeface="+mj-lt"/>
              </a:rPr>
              <a:t>МБОУ «СОШ №7»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4997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285720" y="1357298"/>
            <a:ext cx="4071966" cy="2885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Pcy;&amp;yacy;&amp;tcy;&amp;softcy; &amp;rcy;&amp;acy;&amp;zcy;&amp;lcy;&amp;icy;&amp;chcy;&amp;ncy;&amp;ycy;&amp;khcy; &amp;scy;&amp;tcy;&amp;acy;&amp;rcy;&amp;icy;&amp;ncy;&amp;ncy;&amp;ycy;&amp;khcy; &amp;fcy;&amp;ocy;&amp;n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C:\Documents and Settings\Гурская\Рабочий стол\фото проект\dreamcatcher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642918"/>
            <a:ext cx="685804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97d4574825-fen-shuj-ezoterika-lovets-snov-zverinye-tropy-n449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034" y="3143248"/>
            <a:ext cx="3786214" cy="3186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9a26554741-fen-shuj-ezoterika-lovets-snov-zvezda-polyn-n7257.jpg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5143504" y="3214686"/>
            <a:ext cx="3352932" cy="319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&amp;Pcy;&amp;yacy;&amp;tcy;&amp;softcy; &amp;rcy;&amp;acy;&amp;zcy;&amp;lcy;&amp;icy;&amp;chcy;&amp;ncy;&amp;ycy;&amp;khcy; &amp;scy;&amp;tcy;&amp;acy;&amp;rcy;&amp;icy;&amp;ncy;&amp;ncy;&amp;ycy;&amp;khcy; &amp;fcy;&amp;ocy;&amp;n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pPr lvl="0"/>
            <a:r>
              <a:rPr kumimoji="0" lang="ru-RU" sz="31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Технологическая карта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2" y="928670"/>
          <a:ext cx="7599612" cy="5234018"/>
        </p:xfrm>
        <a:graphic>
          <a:graphicData uri="http://schemas.openxmlformats.org/drawingml/2006/table">
            <a:tbl>
              <a:tblPr/>
              <a:tblGrid>
                <a:gridCol w="285752"/>
                <a:gridCol w="1598820"/>
                <a:gridCol w="4071966"/>
                <a:gridCol w="1643074"/>
              </a:tblGrid>
              <a:tr h="211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операций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Графическое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изображение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Используемые материалы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latin typeface="Times New Roman"/>
                          <a:ea typeface="Calibri"/>
                          <a:cs typeface="Times New Roman"/>
                        </a:rPr>
                        <a:t>Ловец снов</a:t>
                      </a:r>
                      <a:endParaRPr lang="ru-RU" sz="18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3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Обмотка пяльцев и колечек нитками мулине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Нитки мулине,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пяльцы и колечки.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Плетение сетки и нанизывание бисера и бусинок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Заготовки колец, бусинки и бисер.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IMG_4411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2928926" y="1928802"/>
            <a:ext cx="1333500" cy="990600"/>
          </a:xfrm>
          <a:prstGeom prst="rect">
            <a:avLst/>
          </a:prstGeom>
        </p:spPr>
      </p:pic>
      <p:pic>
        <p:nvPicPr>
          <p:cNvPr id="5" name="Рисунок 4" descr="IMG_4415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5143504" y="2000240"/>
            <a:ext cx="1285883" cy="942974"/>
          </a:xfrm>
          <a:prstGeom prst="rect">
            <a:avLst/>
          </a:prstGeom>
        </p:spPr>
      </p:pic>
      <p:pic>
        <p:nvPicPr>
          <p:cNvPr id="6" name="Рисунок 5" descr="IMG_4804.JPG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3000364" y="3071810"/>
            <a:ext cx="1500198" cy="1143008"/>
          </a:xfrm>
          <a:prstGeom prst="rect">
            <a:avLst/>
          </a:prstGeom>
        </p:spPr>
      </p:pic>
      <p:pic>
        <p:nvPicPr>
          <p:cNvPr id="7" name="Рисунок 6" descr="IMG_4427.JPG"/>
          <p:cNvPicPr/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5072066" y="3429000"/>
            <a:ext cx="1500198" cy="1071570"/>
          </a:xfrm>
          <a:prstGeom prst="rect">
            <a:avLst/>
          </a:prstGeom>
        </p:spPr>
      </p:pic>
      <p:pic>
        <p:nvPicPr>
          <p:cNvPr id="8" name="Рисунок 7" descr="IMG_4776.JPG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3000364" y="4429132"/>
            <a:ext cx="1571636" cy="1109662"/>
          </a:xfrm>
          <a:prstGeom prst="rect">
            <a:avLst/>
          </a:prstGeom>
        </p:spPr>
      </p:pic>
      <p:pic>
        <p:nvPicPr>
          <p:cNvPr id="9" name="Рисунок 8" descr="IMG_4424.JPG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14942" y="4786322"/>
            <a:ext cx="1552575" cy="11811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Pcy;&amp;yacy;&amp;tcy;&amp;softcy; &amp;rcy;&amp;acy;&amp;zcy;&amp;lcy;&amp;icy;&amp;chcy;&amp;ncy;&amp;ycy;&amp;khcy; &amp;scy;&amp;tcy;&amp;acy;&amp;rcy;&amp;icy;&amp;ncy;&amp;ncy;&amp;ycy;&amp;khcy; &amp;fcy;&amp;ocy;&amp;n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85728"/>
          <a:ext cx="8501122" cy="6449422"/>
        </p:xfrm>
        <a:graphic>
          <a:graphicData uri="http://schemas.openxmlformats.org/drawingml/2006/table">
            <a:tbl>
              <a:tblPr/>
              <a:tblGrid>
                <a:gridCol w="571504"/>
                <a:gridCol w="2214578"/>
                <a:gridCol w="3203991"/>
                <a:gridCol w="2511049"/>
              </a:tblGrid>
              <a:tr h="2159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53" marR="32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Сборка амулета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крепление нижних подвесок,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нанизывание бусин,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крепление перьев.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53" marR="32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953" marR="32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Заготовки колец, бусинки,  бисер, перья.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53" marR="32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53" marR="32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Крепление петли для подвешивания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53" marR="32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953" marR="32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Заготовки колец, бусинки,  бисер, перья,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нитки «Ирис».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53" marR="32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0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Серьги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53" marR="32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6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53" marR="32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Обмотка основы для сережек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53" marR="32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953" marR="32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Основа для серёжек, нитки мулине.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53" marR="32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53" marR="32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Плетение сетки и нанизывание бисера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53" marR="32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2953" marR="32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Заготовки, нитки, бисер.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953" marR="329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04" name="Рисунок 10" descr="IMG_50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2500306"/>
            <a:ext cx="1172735" cy="1562096"/>
          </a:xfrm>
          <a:prstGeom prst="rect">
            <a:avLst/>
          </a:prstGeom>
          <a:noFill/>
        </p:spPr>
      </p:pic>
      <p:pic>
        <p:nvPicPr>
          <p:cNvPr id="25603" name="Picture 3" descr="IMG_50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00496" y="428604"/>
            <a:ext cx="1500198" cy="1949662"/>
          </a:xfrm>
          <a:prstGeom prst="rect">
            <a:avLst/>
          </a:prstGeom>
          <a:noFill/>
        </p:spPr>
      </p:pic>
      <p:pic>
        <p:nvPicPr>
          <p:cNvPr id="25602" name="Рисунок 34" descr="IMG_484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7620" y="4467328"/>
            <a:ext cx="1214446" cy="911127"/>
          </a:xfrm>
          <a:prstGeom prst="rect">
            <a:avLst/>
          </a:prstGeom>
          <a:noFill/>
        </p:spPr>
      </p:pic>
      <p:pic>
        <p:nvPicPr>
          <p:cNvPr id="25601" name="Рисунок 35" descr="IMG_485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71934" y="5643578"/>
            <a:ext cx="1324638" cy="10001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Pcy;&amp;yacy;&amp;tcy;&amp;softcy; &amp;rcy;&amp;acy;&amp;zcy;&amp;lcy;&amp;icy;&amp;chcy;&amp;ncy;&amp;ycy;&amp;khcy; &amp;scy;&amp;tcy;&amp;acy;&amp;rcy;&amp;icy;&amp;ncy;&amp;ncy;&amp;ycy;&amp;khcy; &amp;fcy;&amp;ocy;&amp;n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14289"/>
          <a:ext cx="8358246" cy="5995672"/>
        </p:xfrm>
        <a:graphic>
          <a:graphicData uri="http://schemas.openxmlformats.org/drawingml/2006/table">
            <a:tbl>
              <a:tblPr/>
              <a:tblGrid>
                <a:gridCol w="444951"/>
                <a:gridCol w="1912503"/>
                <a:gridCol w="3446074"/>
                <a:gridCol w="2554718"/>
              </a:tblGrid>
              <a:tr h="1436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56" marR="3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Сборка серёжек: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крепление крючков,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-нанизывание бусин,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крепление перьев.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56" marR="3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056" marR="3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Заготовки, крепления, бусины, нитки, перья.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56" marR="3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6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Кулон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56" marR="3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4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56" marR="3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Обмотка колечка нитками мулине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56" marR="3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056" marR="3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Основа для браслета, нитки мулине.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56" marR="3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0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56" marR="3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 Плетение сетки и нанизывание бисера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56" marR="3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056" marR="3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Заготовки, нитки, 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бисер.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56" marR="3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56" marR="3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Крепление подвесок, привязывание шнура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56" marR="3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056" marR="3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Заготовки, нитки, шнур, подвески.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56" marR="31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52" name="Рисунок 18" descr="IMG_49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68" y="285728"/>
            <a:ext cx="1785950" cy="1321253"/>
          </a:xfrm>
          <a:prstGeom prst="rect">
            <a:avLst/>
          </a:prstGeom>
          <a:noFill/>
        </p:spPr>
      </p:pic>
      <p:pic>
        <p:nvPicPr>
          <p:cNvPr id="27651" name="Рисунок 38" descr="IMG_48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2071678"/>
            <a:ext cx="1250947" cy="1153993"/>
          </a:xfrm>
          <a:prstGeom prst="rect">
            <a:avLst/>
          </a:prstGeom>
          <a:noFill/>
        </p:spPr>
      </p:pic>
      <p:pic>
        <p:nvPicPr>
          <p:cNvPr id="27650" name="Рисунок 39" descr="IMG_486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868" y="3429000"/>
            <a:ext cx="1785950" cy="1334126"/>
          </a:xfrm>
          <a:prstGeom prst="rect">
            <a:avLst/>
          </a:prstGeom>
          <a:noFill/>
        </p:spPr>
      </p:pic>
      <p:pic>
        <p:nvPicPr>
          <p:cNvPr id="27649" name="Рисунок 0" descr="IMG_500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29058" y="4929198"/>
            <a:ext cx="1214446" cy="1225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yacy;&amp;tcy;&amp;softcy; &amp;rcy;&amp;acy;&amp;zcy;&amp;lcy;&amp;icy;&amp;chcy;&amp;ncy;&amp;ycy;&amp;khcy; &amp;scy;&amp;tcy;&amp;acy;&amp;rcy;&amp;icy;&amp;ncy;&amp;ncy;&amp;ycy;&amp;khcy; &amp;fcy;&amp;ocy;&amp;n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571472" y="714356"/>
          <a:ext cx="814393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yacy;&amp;tcy;&amp;softcy; &amp;rcy;&amp;acy;&amp;zcy;&amp;lcy;&amp;icy;&amp;chcy;&amp;ncy;&amp;ycy;&amp;khcy; &amp;scy;&amp;tcy;&amp;acy;&amp;rcy;&amp;icy;&amp;ncy;&amp;ncy;&amp;ycy;&amp;khcy; &amp;fcy;&amp;ocy;&amp;n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500034" y="785794"/>
          <a:ext cx="8143932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yacy;&amp;tcy;&amp;softcy; &amp;rcy;&amp;acy;&amp;zcy;&amp;lcy;&amp;icy;&amp;chcy;&amp;ncy;&amp;ycy;&amp;khcy; &amp;scy;&amp;tcy;&amp;acy;&amp;rcy;&amp;icy;&amp;ncy;&amp;ncy;&amp;ycy;&amp;khcy; &amp;fcy;&amp;ocy;&amp;n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357158" y="714356"/>
          <a:ext cx="835824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yacy;&amp;tcy;&amp;softcy; &amp;rcy;&amp;acy;&amp;zcy;&amp;lcy;&amp;icy;&amp;chcy;&amp;ncy;&amp;ycy;&amp;khcy; &amp;scy;&amp;tcy;&amp;acy;&amp;rcy;&amp;icy;&amp;ncy;&amp;ncy;&amp;ycy;&amp;khcy; &amp;fcy;&amp;ocy;&amp;n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571472" y="571480"/>
          <a:ext cx="821537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Pcy;&amp;yacy;&amp;tcy;&amp;softcy; &amp;rcy;&amp;acy;&amp;zcy;&amp;lcy;&amp;icy;&amp;chcy;&amp;ncy;&amp;ycy;&amp;khcy; &amp;scy;&amp;tcy;&amp;acy;&amp;rcy;&amp;icy;&amp;ncy;&amp;ncy;&amp;ycy;&amp;khcy; &amp;fcy;&amp;ocy;&amp;n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229600" cy="285752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Pcy;&amp;yacy;&amp;tcy;&amp;softcy; &amp;rcy;&amp;acy;&amp;zcy;&amp;lcy;&amp;icy;&amp;chcy;&amp;ncy;&amp;ycy;&amp;khcy; &amp;scy;&amp;tcy;&amp;acy;&amp;rcy;&amp;icy;&amp;ncy;&amp;ncy;&amp;ycy;&amp;khcy; &amp;fcy;&amp;ocy;&amp;n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1268559334_002abqt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428728" y="1142984"/>
            <a:ext cx="5694580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yacy;&amp;tcy;&amp;softcy; &amp;rcy;&amp;acy;&amp;zcy;&amp;lcy;&amp;icy;&amp;chcy;&amp;ncy;&amp;ycy;&amp;khcy; &amp;scy;&amp;tcy;&amp;acy;&amp;rcy;&amp;icy;&amp;ncy;&amp;ncy;&amp;ycy;&amp;khcy; &amp;fcy;&amp;ocy;&amp;n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464347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u="sng" dirty="0" smtClean="0">
                <a:solidFill>
                  <a:srgbClr val="C00000"/>
                </a:solidFill>
              </a:rPr>
              <a:t>Цель</a:t>
            </a:r>
            <a:r>
              <a:rPr lang="ru-RU" sz="3600" b="1" i="1" dirty="0" smtClean="0">
                <a:solidFill>
                  <a:srgbClr val="C00000"/>
                </a:solidFill>
              </a:rPr>
              <a:t>:</a:t>
            </a:r>
            <a:r>
              <a:rPr lang="ru-RU" sz="3600" i="1" dirty="0" smtClean="0"/>
              <a:t> </a:t>
            </a:r>
            <a:r>
              <a:rPr lang="ru-RU" sz="3600" dirty="0" smtClean="0"/>
              <a:t>изготовление ловушки для снов</a:t>
            </a:r>
            <a:br>
              <a:rPr lang="ru-RU" sz="3600" dirty="0" smtClean="0"/>
            </a:br>
            <a:r>
              <a:rPr lang="ru-RU" sz="3600" b="1" i="1" u="sng" dirty="0" smtClean="0">
                <a:solidFill>
                  <a:srgbClr val="C00000"/>
                </a:solidFill>
              </a:rPr>
              <a:t>Задачи</a:t>
            </a:r>
            <a:r>
              <a:rPr lang="ru-RU" sz="3600" b="1" i="1" dirty="0" smtClean="0">
                <a:solidFill>
                  <a:srgbClr val="C00000"/>
                </a:solidFill>
              </a:rPr>
              <a:t>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изучить историю возникновения амулета.</a:t>
            </a:r>
            <a:br>
              <a:rPr lang="ru-RU" sz="3600" dirty="0" smtClean="0"/>
            </a:br>
            <a:r>
              <a:rPr lang="ru-RU" sz="3600" dirty="0" smtClean="0"/>
              <a:t>- исследовать технологию изготовления изделия.</a:t>
            </a:r>
            <a:br>
              <a:rPr lang="ru-RU" sz="3600" dirty="0" smtClean="0"/>
            </a:br>
            <a:r>
              <a:rPr lang="ru-RU" sz="3600" dirty="0" smtClean="0"/>
              <a:t>- придумать дизайн модели.</a:t>
            </a:r>
            <a:br>
              <a:rPr lang="ru-RU" sz="3600" dirty="0" smtClean="0"/>
            </a:br>
            <a:r>
              <a:rPr lang="ru-RU" sz="3600" dirty="0" smtClean="0"/>
              <a:t>- изготовить ловушку для снов.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Гурская\Рабочий стол\фото проект\girl_s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143248"/>
            <a:ext cx="2643206" cy="3359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yacy;&amp;tcy;&amp;softcy; &amp;rcy;&amp;acy;&amp;zcy;&amp;lcy;&amp;icy;&amp;chcy;&amp;ncy;&amp;ycy;&amp;khcy; &amp;scy;&amp;tcy;&amp;acy;&amp;rcy;&amp;icy;&amp;ncy;&amp;ncy;&amp;ycy;&amp;khcy; &amp;fcy;&amp;ocy;&amp;n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il_fullxfull.320496920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142976" y="1142984"/>
            <a:ext cx="3045208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241b3c5554867b2944279d059e3c70d5_crop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143504" y="1071546"/>
            <a:ext cx="2973770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&amp;Pcy;&amp;yacy;&amp;tcy;&amp;softcy; &amp;rcy;&amp;acy;&amp;zcy;&amp;lcy;&amp;icy;&amp;chcy;&amp;ncy;&amp;ycy;&amp;khcy; &amp;scy;&amp;tcy;&amp;acy;&amp;rcy;&amp;icy;&amp;ncy;&amp;ncy;&amp;ycy;&amp;khcy; &amp;fcy;&amp;ocy;&amp;n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x_61913215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285720" y="357166"/>
            <a:ext cx="1956054" cy="2743200"/>
          </a:xfrm>
          <a:prstGeom prst="rect">
            <a:avLst/>
          </a:prstGeom>
        </p:spPr>
      </p:pic>
      <p:pic>
        <p:nvPicPr>
          <p:cNvPr id="3" name="Рисунок 2" descr="il_fullxfull.318948455.jpg"/>
          <p:cNvPicPr/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643174" y="357166"/>
            <a:ext cx="1845691" cy="2743200"/>
          </a:xfrm>
          <a:prstGeom prst="rect">
            <a:avLst/>
          </a:prstGeom>
        </p:spPr>
      </p:pic>
      <p:pic>
        <p:nvPicPr>
          <p:cNvPr id="4" name="Рисунок 3" descr="D:\проект\b35827249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357166"/>
            <a:ext cx="1771904" cy="285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проект\54497220_mfoto163288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29454" y="285728"/>
            <a:ext cx="187591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l_fullxfull.306975849.jpg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214282" y="3571876"/>
            <a:ext cx="1736598" cy="2487168"/>
          </a:xfrm>
          <a:prstGeom prst="rect">
            <a:avLst/>
          </a:prstGeom>
        </p:spPr>
      </p:pic>
      <p:pic>
        <p:nvPicPr>
          <p:cNvPr id="7" name="Рисунок 6" descr="001.jpg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2500298" y="3500438"/>
            <a:ext cx="1736598" cy="2414016"/>
          </a:xfrm>
          <a:prstGeom prst="rect">
            <a:avLst/>
          </a:prstGeom>
        </p:spPr>
      </p:pic>
      <p:pic>
        <p:nvPicPr>
          <p:cNvPr id="8" name="Рисунок 7" descr="1268559355_dcb1320-doubleeagledreamcatcher.jpg"/>
          <p:cNvPicPr/>
          <p:nvPr/>
        </p:nvPicPr>
        <p:blipFill>
          <a:blip r:embed="rId9" cstate="screen"/>
          <a:stretch>
            <a:fillRect/>
          </a:stretch>
        </p:blipFill>
        <p:spPr>
          <a:xfrm>
            <a:off x="4714876" y="3500438"/>
            <a:ext cx="1663446" cy="2670048"/>
          </a:xfrm>
          <a:prstGeom prst="rect">
            <a:avLst/>
          </a:prstGeom>
        </p:spPr>
      </p:pic>
      <p:pic>
        <p:nvPicPr>
          <p:cNvPr id="9" name="Рисунок 8" descr="il_fullxfull.333750356.jpg"/>
          <p:cNvPicPr/>
          <p:nvPr/>
        </p:nvPicPr>
        <p:blipFill>
          <a:blip r:embed="rId10" cstate="screen"/>
          <a:stretch>
            <a:fillRect/>
          </a:stretch>
        </p:blipFill>
        <p:spPr>
          <a:xfrm>
            <a:off x="6640576" y="3500438"/>
            <a:ext cx="2146266" cy="235745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Pcy;&amp;yacy;&amp;tcy;&amp;softcy; &amp;rcy;&amp;acy;&amp;zcy;&amp;lcy;&amp;icy;&amp;chcy;&amp;ncy;&amp;ycy;&amp;khcy; &amp;scy;&amp;tcy;&amp;acy;&amp;rcy;&amp;icy;&amp;ncy;&amp;ncy;&amp;ycy;&amp;khcy; &amp;fcy;&amp;ocy;&amp;n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MW350-color-medicinewhee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857356" y="642918"/>
            <a:ext cx="1843791" cy="2487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l_fullxfull.352748329_hioa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5072066" y="571480"/>
            <a:ext cx="2211699" cy="2428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C775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2143108" y="3500438"/>
            <a:ext cx="188290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ouble_silver_dreamcatcher_by_psy_sub-d33wtto.jpg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5000628" y="3500438"/>
            <a:ext cx="2424557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Pcy;&amp;yacy;&amp;tcy;&amp;softcy; &amp;rcy;&amp;acy;&amp;zcy;&amp;lcy;&amp;icy;&amp;chcy;&amp;ncy;&amp;ycy;&amp;khcy; &amp;scy;&amp;tcy;&amp;acy;&amp;rcy;&amp;icy;&amp;ncy;&amp;ncy;&amp;ycy;&amp;khcy; &amp;fcy;&amp;ocy;&amp;n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il_fullxfull.344139583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428596" y="428604"/>
            <a:ext cx="1846326" cy="2231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l_fullxfull.352518998_lsht.jpg"/>
          <p:cNvPicPr/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461379" y="4325307"/>
            <a:ext cx="2267712" cy="1760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1f13705819-ukrasheniya-kulon-lovets-snov.jpg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2643174" y="857232"/>
            <a:ext cx="3053334" cy="2048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59716966213-ukrasheniya-kulony-na-sheyu-lovets-snov-n4408.jpg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285720" y="3571876"/>
            <a:ext cx="300039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77021356.jpg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5929322" y="3571876"/>
            <a:ext cx="2939161" cy="226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94a14405311-ukrasheniya-serebryanyj-kulon-lovets-snov-n3214.jpg"/>
          <p:cNvPicPr/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286512" y="571480"/>
            <a:ext cx="257176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&amp;Pcy;&amp;yacy;&amp;tcy;&amp;softcy; &amp;rcy;&amp;acy;&amp;zcy;&amp;lcy;&amp;icy;&amp;chcy;&amp;ncy;&amp;ycy;&amp;khcy; &amp;scy;&amp;tcy;&amp;acy;&amp;rcy;&amp;icy;&amp;ncy;&amp;ncy;&amp;ycy;&amp;khcy; &amp;fcy;&amp;ocy;&amp;n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Необходимые материалы, инструменты и приспособления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13" descr="IMG_43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428736"/>
            <a:ext cx="1666875" cy="124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16" descr="IMG_44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71670" y="1285860"/>
            <a:ext cx="1674813" cy="123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5" descr="IMG_438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86380" y="1285860"/>
            <a:ext cx="1673225" cy="124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1" descr="IMG_437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86644" y="1428736"/>
            <a:ext cx="1674813" cy="125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437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1472" y="3000372"/>
            <a:ext cx="2286016" cy="171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4" descr="IMG_438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15074" y="3000372"/>
            <a:ext cx="2273304" cy="1704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11" descr="nit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1643050"/>
            <a:ext cx="1212850" cy="121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17" descr="IMG_4845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500430" y="3071810"/>
            <a:ext cx="2008719" cy="1485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40" descr="bracelets-1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4905898"/>
            <a:ext cx="1357322" cy="1582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23" descr="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3107" y="5000636"/>
            <a:ext cx="1645989" cy="1563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9" descr="IMG_4414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429124" y="4902410"/>
            <a:ext cx="2105028" cy="153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24" descr="IMG_4946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858016" y="4945834"/>
            <a:ext cx="1979615" cy="1491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yacy;&amp;tcy;&amp;softcy; &amp;rcy;&amp;acy;&amp;zcy;&amp;lcy;&amp;icy;&amp;chcy;&amp;ncy;&amp;ycy;&amp;khcy; &amp;scy;&amp;tcy;&amp;acy;&amp;rcy;&amp;icy;&amp;ncy;&amp;ncy;&amp;ycy;&amp;khcy; &amp;fcy;&amp;ocy;&amp;n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C:\Documents and Settings\Гурская\Рабочий стол\фото проект\osnova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507209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C:\Documents and Settings\Гурская\Рабочий стол\фото проект\osnovaful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929066"/>
            <a:ext cx="5065720" cy="2528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255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Подарок своими руками: «Ловец снов»</vt:lpstr>
      <vt:lpstr>Слайд 2</vt:lpstr>
      <vt:lpstr>Цель: изготовление ловушки для снов Задачи: - изучить историю возникновения амулета. - исследовать технологию изготовления изделия. - придумать дизайн модели. - изготовить ловушку для снов.  </vt:lpstr>
      <vt:lpstr>Слайд 4</vt:lpstr>
      <vt:lpstr>Слайд 5</vt:lpstr>
      <vt:lpstr>Слайд 6</vt:lpstr>
      <vt:lpstr>Слайд 7</vt:lpstr>
      <vt:lpstr>Необходимые материалы, инструменты и приспособления </vt:lpstr>
      <vt:lpstr>Слайд 9</vt:lpstr>
      <vt:lpstr>Слайд 10</vt:lpstr>
      <vt:lpstr>Технологическая карта 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Company>МОУ "СОШ №7"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Амулет «Ловец снов»</dc:title>
  <dc:creator>Кабинет обслуживающего труда</dc:creator>
  <cp:lastModifiedBy>МБОУ "СОШ№7", каб 101</cp:lastModifiedBy>
  <cp:revision>13</cp:revision>
  <dcterms:created xsi:type="dcterms:W3CDTF">2014-03-18T14:09:19Z</dcterms:created>
  <dcterms:modified xsi:type="dcterms:W3CDTF">2015-02-25T09:20:42Z</dcterms:modified>
</cp:coreProperties>
</file>