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7A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86" autoAdjust="0"/>
    <p:restoredTop sz="94656" autoAdjust="0"/>
  </p:normalViewPr>
  <p:slideViewPr>
    <p:cSldViewPr>
      <p:cViewPr>
        <p:scale>
          <a:sx n="75" d="100"/>
          <a:sy n="75" d="100"/>
        </p:scale>
        <p:origin x="-1626"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a:latin typeface="Times New Roman" pitchFamily="18" charset="0"/>
                </a:endParaRPr>
              </a:p>
            </p:txBody>
          </p:sp>
        </p:grpSp>
      </p:grpSp>
      <p:sp>
        <p:nvSpPr>
          <p:cNvPr id="911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911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ru-RU"/>
          </a:p>
        </p:txBody>
      </p:sp>
      <p:sp>
        <p:nvSpPr>
          <p:cNvPr id="19" name="Rectangle 17"/>
          <p:cNvSpPr>
            <a:spLocks noGrp="1" noChangeArrowheads="1"/>
          </p:cNvSpPr>
          <p:nvPr>
            <p:ph type="ftr" sz="quarter" idx="11"/>
          </p:nvPr>
        </p:nvSpPr>
        <p:spPr/>
        <p:txBody>
          <a:bodyPr/>
          <a:lstStyle>
            <a:lvl1pPr>
              <a:defRPr smtClean="0"/>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58B02526-3990-4C76-AC79-64A4AA18ECBB}" type="slidenum">
              <a:rPr lang="ru-RU"/>
              <a:pPr>
                <a:defRPr/>
              </a:pPr>
              <a:t>‹#›</a:t>
            </a:fld>
            <a:endParaRPr lang="ru-RU"/>
          </a:p>
        </p:txBody>
      </p:sp>
    </p:spTree>
    <p:extLst>
      <p:ext uri="{BB962C8B-B14F-4D97-AF65-F5344CB8AC3E}">
        <p14:creationId xmlns:p14="http://schemas.microsoft.com/office/powerpoint/2010/main" val="65666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DD6E9512-27CC-4DA4-B671-BD37C889A5BE}"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10077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3058572B-D720-45C0-8E17-B66F447112FE}"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533240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
          <p:cNvSpPr>
            <a:spLocks noGrp="1" noChangeArrowheads="1"/>
          </p:cNvSpPr>
          <p:nvPr>
            <p:ph type="ftr" sz="quarter"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AD6E60C0-EB71-4D14-BDDB-CEA6A541DB4F}" type="slidenum">
              <a:rPr lang="ru-RU"/>
              <a:pPr>
                <a:defRPr/>
              </a:pPr>
              <a:t>‹#›</a:t>
            </a:fld>
            <a:endParaRPr lang="ru-RU"/>
          </a:p>
        </p:txBody>
      </p:sp>
      <p:sp>
        <p:nvSpPr>
          <p:cNvPr id="8"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0683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C30E54D-9DF8-4E85-BD7F-3BD93B9C90D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78187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A8DBFC1-4D5E-4DA5-A75B-8E5FEFD7693A}"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07920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96827D08-CEC5-4545-B9BD-A23BD10BEFFA}"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4305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74709E28-3A30-4B02-86A8-87DD35EA2FC0}"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58680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8AF4FAD3-101A-47EB-B681-227C78A7E5E7}"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364170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F3CCA90E-4D47-4B5F-B019-4D3A878A865C}"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99955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6050DCB-214F-4287-9683-BE39C9626C7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49480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6B8B1EA-6990-4FB8-A843-F5CA08D71462}"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09900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pitchFamily="34" charset="0"/>
              </a:defRPr>
            </a:lvl1pPr>
          </a:lstStyle>
          <a:p>
            <a:pPr>
              <a:defRPr/>
            </a:pPr>
            <a:endParaRPr lang="ru-RU"/>
          </a:p>
        </p:txBody>
      </p:sp>
      <p:sp>
        <p:nvSpPr>
          <p:cNvPr id="901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99584C3E-0334-42C2-A5B5-2D0ACCF9071B}" type="slidenum">
              <a:rPr lang="ru-RU"/>
              <a:pPr>
                <a:defRPr/>
              </a:pPr>
              <a:t>‹#›</a:t>
            </a:fld>
            <a:endParaRPr lang="ru-RU"/>
          </a:p>
        </p:txBody>
      </p:sp>
      <p:grpSp>
        <p:nvGrpSpPr>
          <p:cNvPr id="2052" name="Group 4"/>
          <p:cNvGrpSpPr>
            <a:grpSpLocks/>
          </p:cNvGrpSpPr>
          <p:nvPr/>
        </p:nvGrpSpPr>
        <p:grpSpPr bwMode="auto">
          <a:xfrm>
            <a:off x="0" y="0"/>
            <a:ext cx="9144000" cy="546100"/>
            <a:chOff x="0" y="0"/>
            <a:chExt cx="5760" cy="344"/>
          </a:xfrm>
        </p:grpSpPr>
        <p:sp>
          <p:nvSpPr>
            <p:cNvPr id="901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a:latin typeface="Times New Roman" pitchFamily="18" charset="0"/>
              </a:endParaRPr>
            </a:p>
          </p:txBody>
        </p:sp>
        <p:sp>
          <p:nvSpPr>
            <p:cNvPr id="901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a:latin typeface="Times New Roman" pitchFamily="18" charset="0"/>
              </a:endParaRPr>
            </a:p>
          </p:txBody>
        </p:sp>
        <p:sp>
          <p:nvSpPr>
            <p:cNvPr id="901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a:solidFill>
                  <a:schemeClr val="hlink"/>
                </a:solidFill>
                <a:latin typeface="Arial" pitchFamily="34" charset="0"/>
              </a:endParaRPr>
            </a:p>
          </p:txBody>
        </p:sp>
        <p:sp>
          <p:nvSpPr>
            <p:cNvPr id="901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a:solidFill>
                  <a:schemeClr val="hlink"/>
                </a:solidFill>
                <a:latin typeface="Arial" pitchFamily="34" charset="0"/>
              </a:endParaRPr>
            </a:p>
          </p:txBody>
        </p:sp>
        <p:sp>
          <p:nvSpPr>
            <p:cNvPr id="901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a:solidFill>
                  <a:schemeClr val="accent2"/>
                </a:solidFill>
                <a:latin typeface="Arial" pitchFamily="34" charset="0"/>
              </a:endParaRPr>
            </a:p>
          </p:txBody>
        </p:sp>
        <p:sp>
          <p:nvSpPr>
            <p:cNvPr id="901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a:solidFill>
                  <a:schemeClr val="hlink"/>
                </a:solidFill>
                <a:latin typeface="Arial" pitchFamily="34" charset="0"/>
              </a:endParaRPr>
            </a:p>
          </p:txBody>
        </p:sp>
        <p:sp>
          <p:nvSpPr>
            <p:cNvPr id="901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a:latin typeface="Times New Roman" pitchFamily="18" charset="0"/>
              </a:endParaRPr>
            </a:p>
          </p:txBody>
        </p:sp>
        <p:sp>
          <p:nvSpPr>
            <p:cNvPr id="901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a:solidFill>
                  <a:schemeClr val="accent2"/>
                </a:solidFill>
                <a:latin typeface="Arial" pitchFamily="34" charset="0"/>
              </a:endParaRPr>
            </a:p>
          </p:txBody>
        </p:sp>
        <p:sp>
          <p:nvSpPr>
            <p:cNvPr id="901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a:solidFill>
                  <a:schemeClr val="accent2"/>
                </a:solidFill>
                <a:latin typeface="Arial" pitchFamily="34"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7.xml"/><Relationship Id="rId9" Type="http://schemas.openxmlformats.org/officeDocument/2006/relationships/slide" Target="slide1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10" Type="http://schemas.openxmlformats.org/officeDocument/2006/relationships/oleObject" Target="../embeddings/oleObject4.bin"/><Relationship Id="rId4" Type="http://schemas.openxmlformats.org/officeDocument/2006/relationships/image" Target="../media/image8.wmf"/><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ru-RU" sz="4600" u="sng" smtClean="0"/>
              <a:t>Презентация по технологии</a:t>
            </a:r>
            <a:r>
              <a:rPr lang="ru-RU" sz="4600" smtClean="0"/>
              <a:t/>
            </a:r>
            <a:br>
              <a:rPr lang="ru-RU" sz="4600" smtClean="0"/>
            </a:br>
            <a:endParaRPr lang="ru-RU" sz="4600" smtClean="0"/>
          </a:p>
        </p:txBody>
      </p:sp>
      <p:sp>
        <p:nvSpPr>
          <p:cNvPr id="2051" name="Rectangle 3"/>
          <p:cNvSpPr>
            <a:spLocks noGrp="1" noChangeArrowheads="1"/>
          </p:cNvSpPr>
          <p:nvPr>
            <p:ph type="subTitle" idx="1"/>
          </p:nvPr>
        </p:nvSpPr>
        <p:spPr/>
        <p:txBody>
          <a:bodyPr/>
          <a:lstStyle/>
          <a:p>
            <a:pPr eaLnBrk="1" hangingPunct="1">
              <a:lnSpc>
                <a:spcPct val="80000"/>
              </a:lnSpc>
            </a:pPr>
            <a:r>
              <a:rPr lang="ru-RU" sz="3000" smtClean="0"/>
              <a:t>Заточка деревообрабатывающего инструмента</a:t>
            </a:r>
          </a:p>
          <a:p>
            <a:pPr algn="r" eaLnBrk="1" hangingPunct="1">
              <a:lnSpc>
                <a:spcPct val="80000"/>
              </a:lnSpc>
            </a:pPr>
            <a:r>
              <a:rPr lang="ru-RU" sz="3000" smtClean="0"/>
              <a:t>                                   </a:t>
            </a:r>
          </a:p>
        </p:txBody>
      </p:sp>
      <p:sp>
        <p:nvSpPr>
          <p:cNvPr id="4100" name="Text Box 4"/>
          <p:cNvSpPr txBox="1">
            <a:spLocks noChangeArrowheads="1"/>
          </p:cNvSpPr>
          <p:nvPr/>
        </p:nvSpPr>
        <p:spPr bwMode="auto">
          <a:xfrm>
            <a:off x="1331913" y="3357563"/>
            <a:ext cx="78120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3200">
                <a:solidFill>
                  <a:schemeClr val="bg1"/>
                </a:solidFill>
              </a:rPr>
              <a:t>         Шиповое соединение</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0"/>
                                        <p:tgtEl>
                                          <p:spTgt spid="205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diamond(in)">
                                      <p:cBhvr>
                                        <p:cTn id="10" dur="5000"/>
                                        <p:tgtEl>
                                          <p:spTgt spid="20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diamond(in)">
                                      <p:cBhvr>
                                        <p:cTn id="15" dur="5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95288" y="333375"/>
            <a:ext cx="9290050" cy="1439863"/>
          </a:xfrm>
        </p:spPr>
        <p:txBody>
          <a:bodyPr/>
          <a:lstStyle/>
          <a:p>
            <a:pPr algn="ctr" eaLnBrk="1" hangingPunct="1"/>
            <a:r>
              <a:rPr lang="ru-RU" sz="3600" smtClean="0"/>
              <a:t>Разметка и запиливание шипов и проушин</a:t>
            </a:r>
          </a:p>
        </p:txBody>
      </p:sp>
      <p:sp>
        <p:nvSpPr>
          <p:cNvPr id="111619" name="Rectangle 3"/>
          <p:cNvSpPr>
            <a:spLocks noGrp="1" noChangeArrowheads="1"/>
          </p:cNvSpPr>
          <p:nvPr>
            <p:ph type="body" idx="1"/>
          </p:nvPr>
        </p:nvSpPr>
        <p:spPr>
          <a:xfrm>
            <a:off x="457200" y="1628775"/>
            <a:ext cx="8435975" cy="5229225"/>
          </a:xfrm>
        </p:spPr>
        <p:txBody>
          <a:bodyPr/>
          <a:lstStyle/>
          <a:p>
            <a:pPr algn="just" eaLnBrk="1" hangingPunct="1">
              <a:buFont typeface="Wingdings" pitchFamily="2" charset="2"/>
              <a:buNone/>
            </a:pPr>
            <a:r>
              <a:rPr lang="ru-RU" sz="2000" smtClean="0"/>
              <a:t>         Для получения шипов и проушин заготовку вначале надо разместить в продольном и поперечном направлениях. Размечают шипы и проушины с обеих сторон заготовки. На той ее части, которую надо удалить, карандашом делают пометку (Х). Сначала ведут поперечную разметку. Для этого длину шипа (проушины) откладывают с помощью линейки и карандаша от базового торца вдоль ребер. С помощью угольника отметки соединяют поперечными линиями по пластям и кромкам. Рассчитав ширину шипа (проушины), размечают ее рейсмусом по торцу кромкам продольными линиями.</a:t>
            </a:r>
          </a:p>
          <a:p>
            <a:pPr algn="just" eaLnBrk="1" hangingPunct="1">
              <a:buFont typeface="Wingdings" pitchFamily="2" charset="2"/>
              <a:buNone/>
            </a:pPr>
            <a:r>
              <a:rPr lang="ru-RU" sz="2000" smtClean="0"/>
              <a:t>        После разметки проушины и шипы запиливают, используя пилу с мелкими зубьями. Заготовку закрепляют в заднем зажиме верстака с наклоном 50...60 и делают запил. Затем ее выравнивают и продолжают продольное пиление.</a:t>
            </a:r>
          </a:p>
        </p:txBody>
      </p:sp>
      <p:sp>
        <p:nvSpPr>
          <p:cNvPr id="12292" name="Text Box 4"/>
          <p:cNvSpPr txBox="1">
            <a:spLocks noChangeArrowheads="1"/>
          </p:cNvSpPr>
          <p:nvPr/>
        </p:nvSpPr>
        <p:spPr bwMode="auto">
          <a:xfrm>
            <a:off x="4643438" y="5300663"/>
            <a:ext cx="287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t>0</a:t>
            </a:r>
            <a:endParaRPr lang="ru-RU"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ppt_x"/>
                                          </p:val>
                                        </p:tav>
                                        <p:tav tm="100000">
                                          <p:val>
                                            <p:strVal val="#ppt_x"/>
                                          </p:val>
                                        </p:tav>
                                      </p:tavLst>
                                    </p:anim>
                                    <p:anim calcmode="lin" valueType="num">
                                      <p:cBhvr additive="base">
                                        <p:cTn id="8" dur="500" fill="hold"/>
                                        <p:tgtEl>
                                          <p:spTgt spid="11161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blinds(horizontal)">
                                      <p:cBhvr>
                                        <p:cTn id="12" dur="500"/>
                                        <p:tgtEl>
                                          <p:spTgt spid="111619">
                                            <p:txEl>
                                              <p:pRg st="0" end="0"/>
                                            </p:txEl>
                                          </p:spTgt>
                                        </p:tgtEl>
                                      </p:cBhvr>
                                    </p:animEffect>
                                  </p:childTnLst>
                                </p:cTn>
                              </p:par>
                            </p:childTnLst>
                          </p:cTn>
                        </p:par>
                        <p:par>
                          <p:cTn id="13" fill="hold" nodeType="afterGroup">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111619">
                                            <p:txEl>
                                              <p:pRg st="1" end="1"/>
                                            </p:txEl>
                                          </p:spTgt>
                                        </p:tgtEl>
                                        <p:attrNameLst>
                                          <p:attrName>style.visibility</p:attrName>
                                        </p:attrNameLst>
                                      </p:cBhvr>
                                      <p:to>
                                        <p:strVal val="visible"/>
                                      </p:to>
                                    </p:set>
                                    <p:animEffect transition="in" filter="blinds(horizontal)">
                                      <p:cBhvr>
                                        <p:cTn id="16" dur="500"/>
                                        <p:tgtEl>
                                          <p:spTgt spid="1116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457200" y="620713"/>
            <a:ext cx="8229600" cy="3384550"/>
          </a:xfrm>
        </p:spPr>
        <p:txBody>
          <a:bodyPr/>
          <a:lstStyle/>
          <a:p>
            <a:pPr algn="just" eaLnBrk="1" hangingPunct="1">
              <a:buFont typeface="Wingdings" pitchFamily="2" charset="2"/>
              <a:buNone/>
            </a:pPr>
            <a:r>
              <a:rPr lang="ru-RU" sz="2000" smtClean="0"/>
              <a:t>            Пропил ведут рядом с разметочной линией по удаляемой части заготовки, не заходя за линию поперечной разметки. Затем проводят поперечное спиливание участков древесины для получения шипа. Пилят также мелкозубной пилой по удаляемой части древесины. «Щечки» спиливают поочередно сначала с одной стороны заготовки, затем – с другой.</a:t>
            </a:r>
          </a:p>
          <a:p>
            <a:pPr algn="just" eaLnBrk="1" hangingPunct="1">
              <a:buFont typeface="Wingdings" pitchFamily="2" charset="2"/>
              <a:buNone/>
            </a:pPr>
            <a:r>
              <a:rPr lang="ru-RU" sz="2000" smtClean="0"/>
              <a:t>            На производстве шипы и проушины получают станочники шипорезного станка. Они должны хорошо знать свойства древесины, устройство станков, уметь выполнять все станочные операции, затачивать инструмент, настраивать станки.</a:t>
            </a:r>
          </a:p>
          <a:p>
            <a:pPr algn="just" eaLnBrk="1" hangingPunct="1">
              <a:buFont typeface="Wingdings" pitchFamily="2" charset="2"/>
              <a:buNone/>
            </a:pPr>
            <a:endParaRPr lang="ru-RU" smtClean="0"/>
          </a:p>
        </p:txBody>
      </p:sp>
      <p:pic>
        <p:nvPicPr>
          <p:cNvPr id="112644" name="Picture 4" descr="лщщ"/>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076700"/>
            <a:ext cx="7488237"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ox(in)">
                                      <p:cBhvr>
                                        <p:cTn id="7" dur="500"/>
                                        <p:tgtEl>
                                          <p:spTgt spid="112643">
                                            <p:txEl>
                                              <p:pRg st="0" end="0"/>
                                            </p:txEl>
                                          </p:spTgt>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animEffect transition="in" filter="box(in)">
                                      <p:cBhvr>
                                        <p:cTn id="11" dur="500"/>
                                        <p:tgtEl>
                                          <p:spTgt spid="112643">
                                            <p:txEl>
                                              <p:pRg st="1" end="1"/>
                                            </p:txEl>
                                          </p:spTgt>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12644"/>
                                        </p:tgtEl>
                                        <p:attrNameLst>
                                          <p:attrName>style.visibility</p:attrName>
                                        </p:attrNameLst>
                                      </p:cBhvr>
                                      <p:to>
                                        <p:strVal val="visible"/>
                                      </p:to>
                                    </p:set>
                                    <p:animEffect transition="in" filter="checkerboard(across)">
                                      <p:cBhvr>
                                        <p:cTn id="15" dur="2000"/>
                                        <p:tgtEl>
                                          <p:spTgt spid="112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68313" y="260350"/>
            <a:ext cx="8229600" cy="1371600"/>
          </a:xfrm>
        </p:spPr>
        <p:txBody>
          <a:bodyPr/>
          <a:lstStyle/>
          <a:p>
            <a:pPr algn="ctr" eaLnBrk="1" hangingPunct="1"/>
            <a:r>
              <a:rPr lang="ru-RU" sz="3600" smtClean="0"/>
              <a:t>Долбление проушин и гнезд</a:t>
            </a:r>
          </a:p>
        </p:txBody>
      </p:sp>
      <p:sp>
        <p:nvSpPr>
          <p:cNvPr id="14339" name="Text Box 3"/>
          <p:cNvSpPr txBox="1">
            <a:spLocks noChangeArrowheads="1"/>
          </p:cNvSpPr>
          <p:nvPr/>
        </p:nvSpPr>
        <p:spPr bwMode="auto">
          <a:xfrm>
            <a:off x="179388" y="1773238"/>
            <a:ext cx="58324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ru-RU" sz="2000"/>
          </a:p>
        </p:txBody>
      </p:sp>
      <p:pic>
        <p:nvPicPr>
          <p:cNvPr id="118790" name="Picture 6" descr="труд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557338"/>
            <a:ext cx="142875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791" name="Picture 7" descr="труд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1557338"/>
            <a:ext cx="1417637"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92" name="Text Box 8"/>
          <p:cNvSpPr txBox="1">
            <a:spLocks noChangeArrowheads="1"/>
          </p:cNvSpPr>
          <p:nvPr/>
        </p:nvSpPr>
        <p:spPr bwMode="auto">
          <a:xfrm>
            <a:off x="6011863" y="3933825"/>
            <a:ext cx="2881312"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500"/>
              <a:t>Инструменты для долбления проушин и гнезд</a:t>
            </a:r>
            <a:r>
              <a:rPr lang="ru-RU" sz="1500" b="1"/>
              <a:t>:</a:t>
            </a:r>
          </a:p>
          <a:p>
            <a:pPr eaLnBrk="1" hangingPunct="1">
              <a:spcBef>
                <a:spcPct val="50000"/>
              </a:spcBef>
            </a:pPr>
            <a:r>
              <a:rPr lang="ru-RU" sz="1500"/>
              <a:t>1)-долото</a:t>
            </a:r>
          </a:p>
          <a:p>
            <a:pPr eaLnBrk="1" hangingPunct="1">
              <a:spcBef>
                <a:spcPct val="50000"/>
              </a:spcBef>
            </a:pPr>
            <a:r>
              <a:rPr lang="ru-RU" sz="1500"/>
              <a:t>2)-стамеска</a:t>
            </a:r>
          </a:p>
        </p:txBody>
      </p:sp>
      <p:sp>
        <p:nvSpPr>
          <p:cNvPr id="118793" name="Rectangle 9"/>
          <p:cNvSpPr>
            <a:spLocks noChangeArrowheads="1"/>
          </p:cNvSpPr>
          <p:nvPr/>
        </p:nvSpPr>
        <p:spPr bwMode="auto">
          <a:xfrm>
            <a:off x="0" y="1412875"/>
            <a:ext cx="5795963"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bg2"/>
              </a:buClr>
              <a:buSzPct val="75000"/>
              <a:buFont typeface="Wingdings" pitchFamily="2" charset="2"/>
              <a:buNone/>
            </a:pPr>
            <a:r>
              <a:rPr lang="en-US" sz="2000" i="1"/>
              <a:t>          </a:t>
            </a:r>
            <a:r>
              <a:rPr lang="ru-RU" sz="2000" i="1"/>
              <a:t>Долбление</a:t>
            </a:r>
            <a:r>
              <a:rPr lang="ru-RU" sz="2000"/>
              <a:t> является обработкой древесины резанием при возвратно-поступательном движении резца в вертикальном направлении.</a:t>
            </a:r>
          </a:p>
          <a:p>
            <a:pPr marL="342900" indent="-342900">
              <a:lnSpc>
                <a:spcPct val="90000"/>
              </a:lnSpc>
              <a:spcBef>
                <a:spcPct val="20000"/>
              </a:spcBef>
              <a:buClr>
                <a:schemeClr val="bg2"/>
              </a:buClr>
              <a:buSzPct val="75000"/>
              <a:buFont typeface="Wingdings" pitchFamily="2" charset="2"/>
              <a:buNone/>
            </a:pPr>
            <a:r>
              <a:rPr lang="en-US" sz="2000"/>
              <a:t>          </a:t>
            </a:r>
            <a:r>
              <a:rPr lang="ru-RU" sz="2000"/>
              <a:t>Проушины и гнезда получают с помощью долот и стамесок. Каждый из этих инструментов представляет собой стальной стержень с насаженной на него деревянной ручкой.</a:t>
            </a:r>
          </a:p>
          <a:p>
            <a:pPr marL="342900" indent="-342900">
              <a:lnSpc>
                <a:spcPct val="90000"/>
              </a:lnSpc>
              <a:spcBef>
                <a:spcPct val="20000"/>
              </a:spcBef>
              <a:buClr>
                <a:schemeClr val="bg2"/>
              </a:buClr>
              <a:buSzPct val="75000"/>
              <a:buFont typeface="Wingdings" pitchFamily="2" charset="2"/>
              <a:buNone/>
            </a:pPr>
            <a:r>
              <a:rPr lang="en-US" sz="2000"/>
              <a:t>           </a:t>
            </a:r>
            <a:r>
              <a:rPr lang="ru-RU" sz="2000"/>
              <a:t>Долото предназначено для долбления</a:t>
            </a:r>
            <a:r>
              <a:rPr lang="en-US" sz="2000"/>
              <a:t> </a:t>
            </a:r>
            <a:r>
              <a:rPr lang="ru-RU" sz="2000"/>
              <a:t>гнезд и проушин. По его ручке наносят удары киянкой. Поэтому для предохранения ручки от раскалывания на нее насаживают еще одно металлическое кольцо. Рабочая часть долота имеет форму клина с углом 35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randombar(horizontal)">
                                      <p:cBhvr>
                                        <p:cTn id="7" dur="500"/>
                                        <p:tgtEl>
                                          <p:spTgt spid="11878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18791"/>
                                        </p:tgtEl>
                                        <p:attrNameLst>
                                          <p:attrName>style.visibility</p:attrName>
                                        </p:attrNameLst>
                                      </p:cBhvr>
                                      <p:to>
                                        <p:strVal val="visible"/>
                                      </p:to>
                                    </p:set>
                                    <p:animEffect transition="in" filter="blinds(horizontal)">
                                      <p:cBhvr>
                                        <p:cTn id="11" dur="500"/>
                                        <p:tgtEl>
                                          <p:spTgt spid="118791"/>
                                        </p:tgtEl>
                                      </p:cBhvr>
                                    </p:animEffect>
                                  </p:childTnLst>
                                </p:cTn>
                              </p:par>
                              <p:par>
                                <p:cTn id="12" presetID="3" presetClass="entr" presetSubtype="10" fill="hold" nodeType="withEffect">
                                  <p:stCondLst>
                                    <p:cond delay="0"/>
                                  </p:stCondLst>
                                  <p:childTnLst>
                                    <p:set>
                                      <p:cBhvr>
                                        <p:cTn id="13" dur="1" fill="hold">
                                          <p:stCondLst>
                                            <p:cond delay="0"/>
                                          </p:stCondLst>
                                        </p:cTn>
                                        <p:tgtEl>
                                          <p:spTgt spid="118790"/>
                                        </p:tgtEl>
                                        <p:attrNameLst>
                                          <p:attrName>style.visibility</p:attrName>
                                        </p:attrNameLst>
                                      </p:cBhvr>
                                      <p:to>
                                        <p:strVal val="visible"/>
                                      </p:to>
                                    </p:set>
                                    <p:animEffect transition="in" filter="blinds(horizontal)">
                                      <p:cBhvr>
                                        <p:cTn id="14" dur="500"/>
                                        <p:tgtEl>
                                          <p:spTgt spid="118790"/>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18792"/>
                                        </p:tgtEl>
                                        <p:attrNameLst>
                                          <p:attrName>style.visibility</p:attrName>
                                        </p:attrNameLst>
                                      </p:cBhvr>
                                      <p:to>
                                        <p:strVal val="visible"/>
                                      </p:to>
                                    </p:set>
                                    <p:animEffect transition="in" filter="blinds(horizontal)">
                                      <p:cBhvr>
                                        <p:cTn id="17" dur="500"/>
                                        <p:tgtEl>
                                          <p:spTgt spid="118792"/>
                                        </p:tgtEl>
                                      </p:cBhvr>
                                    </p:animEffect>
                                  </p:childTnLst>
                                </p:cTn>
                              </p:par>
                            </p:childTnLst>
                          </p:cTn>
                        </p:par>
                        <p:par>
                          <p:cTn id="18" fill="hold" nodeType="afterGroup">
                            <p:stCondLst>
                              <p:cond delay="1000"/>
                            </p:stCondLst>
                            <p:childTnLst>
                              <p:par>
                                <p:cTn id="19" presetID="4" presetClass="entr" presetSubtype="16" fill="hold" grpId="0" nodeType="afterEffect">
                                  <p:stCondLst>
                                    <p:cond delay="0"/>
                                  </p:stCondLst>
                                  <p:childTnLst>
                                    <p:set>
                                      <p:cBhvr>
                                        <p:cTn id="20" dur="1" fill="hold">
                                          <p:stCondLst>
                                            <p:cond delay="0"/>
                                          </p:stCondLst>
                                        </p:cTn>
                                        <p:tgtEl>
                                          <p:spTgt spid="118793">
                                            <p:txEl>
                                              <p:pRg st="0" end="0"/>
                                            </p:txEl>
                                          </p:spTgt>
                                        </p:tgtEl>
                                        <p:attrNameLst>
                                          <p:attrName>style.visibility</p:attrName>
                                        </p:attrNameLst>
                                      </p:cBhvr>
                                      <p:to>
                                        <p:strVal val="visible"/>
                                      </p:to>
                                    </p:set>
                                    <p:animEffect transition="in" filter="box(in)">
                                      <p:cBhvr>
                                        <p:cTn id="21" dur="500"/>
                                        <p:tgtEl>
                                          <p:spTgt spid="118793">
                                            <p:txEl>
                                              <p:pRg st="0" end="0"/>
                                            </p:txEl>
                                          </p:spTgt>
                                        </p:tgtEl>
                                      </p:cBhvr>
                                    </p:animEffect>
                                  </p:childTnLst>
                                </p:cTn>
                              </p:par>
                            </p:childTnLst>
                          </p:cTn>
                        </p:par>
                        <p:par>
                          <p:cTn id="22" fill="hold" nodeType="afterGroup">
                            <p:stCondLst>
                              <p:cond delay="1500"/>
                            </p:stCondLst>
                            <p:childTnLst>
                              <p:par>
                                <p:cTn id="23" presetID="4" presetClass="entr" presetSubtype="16" fill="hold" grpId="0" nodeType="afterEffect">
                                  <p:stCondLst>
                                    <p:cond delay="0"/>
                                  </p:stCondLst>
                                  <p:childTnLst>
                                    <p:set>
                                      <p:cBhvr>
                                        <p:cTn id="24" dur="1" fill="hold">
                                          <p:stCondLst>
                                            <p:cond delay="0"/>
                                          </p:stCondLst>
                                        </p:cTn>
                                        <p:tgtEl>
                                          <p:spTgt spid="118793">
                                            <p:txEl>
                                              <p:pRg st="1" end="1"/>
                                            </p:txEl>
                                          </p:spTgt>
                                        </p:tgtEl>
                                        <p:attrNameLst>
                                          <p:attrName>style.visibility</p:attrName>
                                        </p:attrNameLst>
                                      </p:cBhvr>
                                      <p:to>
                                        <p:strVal val="visible"/>
                                      </p:to>
                                    </p:set>
                                    <p:animEffect transition="in" filter="box(in)">
                                      <p:cBhvr>
                                        <p:cTn id="25" dur="500"/>
                                        <p:tgtEl>
                                          <p:spTgt spid="118793">
                                            <p:txEl>
                                              <p:pRg st="1" end="1"/>
                                            </p:txEl>
                                          </p:spTgt>
                                        </p:tgtEl>
                                      </p:cBhvr>
                                    </p:animEffect>
                                  </p:childTnLst>
                                </p:cTn>
                              </p:par>
                            </p:childTnLst>
                          </p:cTn>
                        </p:par>
                        <p:par>
                          <p:cTn id="26" fill="hold" nodeType="afterGroup">
                            <p:stCondLst>
                              <p:cond delay="2000"/>
                            </p:stCondLst>
                            <p:childTnLst>
                              <p:par>
                                <p:cTn id="27" presetID="4" presetClass="entr" presetSubtype="16" fill="hold" grpId="0" nodeType="afterEffect">
                                  <p:stCondLst>
                                    <p:cond delay="0"/>
                                  </p:stCondLst>
                                  <p:childTnLst>
                                    <p:set>
                                      <p:cBhvr>
                                        <p:cTn id="28" dur="1" fill="hold">
                                          <p:stCondLst>
                                            <p:cond delay="0"/>
                                          </p:stCondLst>
                                        </p:cTn>
                                        <p:tgtEl>
                                          <p:spTgt spid="118793">
                                            <p:txEl>
                                              <p:pRg st="2" end="2"/>
                                            </p:txEl>
                                          </p:spTgt>
                                        </p:tgtEl>
                                        <p:attrNameLst>
                                          <p:attrName>style.visibility</p:attrName>
                                        </p:attrNameLst>
                                      </p:cBhvr>
                                      <p:to>
                                        <p:strVal val="visible"/>
                                      </p:to>
                                    </p:set>
                                    <p:animEffect transition="in" filter="box(in)">
                                      <p:cBhvr>
                                        <p:cTn id="29" dur="500"/>
                                        <p:tgtEl>
                                          <p:spTgt spid="1187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92" grpId="0"/>
      <p:bldP spid="11879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1628775"/>
            <a:ext cx="8435975"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75000"/>
              <a:buFont typeface="Wingdings" pitchFamily="2" charset="2"/>
              <a:buNone/>
            </a:pPr>
            <a:endParaRPr lang="ru-RU" sz="2000"/>
          </a:p>
        </p:txBody>
      </p:sp>
      <p:sp>
        <p:nvSpPr>
          <p:cNvPr id="119811" name="Rectangle 3"/>
          <p:cNvSpPr>
            <a:spLocks noChangeArrowheads="1"/>
          </p:cNvSpPr>
          <p:nvPr/>
        </p:nvSpPr>
        <p:spPr bwMode="auto">
          <a:xfrm>
            <a:off x="395288" y="1052513"/>
            <a:ext cx="8435975"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Clr>
                <a:schemeClr val="bg2"/>
              </a:buClr>
              <a:buSzPct val="75000"/>
              <a:buFont typeface="Wingdings" pitchFamily="2" charset="2"/>
              <a:buNone/>
            </a:pPr>
            <a:r>
              <a:rPr lang="en-US" sz="2000" i="1"/>
              <a:t>           </a:t>
            </a:r>
            <a:r>
              <a:rPr lang="ru-RU" sz="2000" i="1"/>
              <a:t>Стамеска</a:t>
            </a:r>
            <a:r>
              <a:rPr lang="ru-RU" sz="2000"/>
              <a:t> применяется для зачистки шипов, гнезд и проушин, срезания фасок, подрезки подгоняемых деталей. Кроме того, стамеской можно выдавливать гнезда в тонких деталях. Рабочую часть стамески затачивают под углом 20…25 .</a:t>
            </a:r>
          </a:p>
          <a:p>
            <a:pPr marL="342900" indent="-342900" algn="just">
              <a:spcBef>
                <a:spcPct val="20000"/>
              </a:spcBef>
              <a:buClr>
                <a:schemeClr val="bg2"/>
              </a:buClr>
              <a:buSzPct val="75000"/>
              <a:buFont typeface="Wingdings" pitchFamily="2" charset="2"/>
              <a:buNone/>
            </a:pPr>
            <a:r>
              <a:rPr lang="en-US" sz="2000"/>
              <a:t>            </a:t>
            </a:r>
            <a:r>
              <a:rPr lang="ru-RU" sz="2000"/>
              <a:t>Долбят деталь на подкладной доске. Лезвие долота ставят параллельно линии поперечной разметки на расстоянии примерно 1 см от торца и фаской в сторону дна проушины. Удерживая долото строго вертикально, по нему наносят удары киянкой. Затем отступают от торца на 5…7 мм, ударяют по долоту и, наклонив его, подрезают и откалывают слой древесины. Устанавливают долото у линии поперечной разметки.</a:t>
            </a:r>
          </a:p>
          <a:p>
            <a:pPr marL="342900" indent="-342900" algn="just">
              <a:spcBef>
                <a:spcPct val="20000"/>
              </a:spcBef>
              <a:buClr>
                <a:schemeClr val="bg2"/>
              </a:buClr>
              <a:buSzPct val="75000"/>
              <a:buFont typeface="Wingdings" pitchFamily="2" charset="2"/>
              <a:buNone/>
            </a:pPr>
            <a:r>
              <a:rPr lang="en-US" sz="2000"/>
              <a:t>             </a:t>
            </a:r>
            <a:r>
              <a:rPr lang="ru-RU" sz="2000"/>
              <a:t>На производстве механическое долбление древесины проводят станочники цепнодолблежных станков</a:t>
            </a:r>
            <a:r>
              <a:rPr lang="ru-RU" sz="2000" i="1"/>
              <a:t>. </a:t>
            </a:r>
            <a:r>
              <a:rPr lang="ru-RU" sz="2000"/>
              <a:t>Они выдалбливают продолговатые отверстия и гнезда с помощью резцов движущейся долбежной цепи.</a:t>
            </a:r>
            <a:endParaRPr lang="ru-RU" sz="20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circle(out)">
                                      <p:cBhvr>
                                        <p:cTn id="7" dur="20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8313" y="260350"/>
            <a:ext cx="8229600" cy="1371600"/>
          </a:xfrm>
        </p:spPr>
        <p:txBody>
          <a:bodyPr/>
          <a:lstStyle/>
          <a:p>
            <a:pPr algn="ctr" eaLnBrk="1" hangingPunct="1"/>
            <a:r>
              <a:rPr lang="ru-RU" sz="3600" smtClean="0"/>
              <a:t>Сборка шипового соединения</a:t>
            </a:r>
          </a:p>
        </p:txBody>
      </p:sp>
      <p:sp>
        <p:nvSpPr>
          <p:cNvPr id="120835" name="Rectangle 3"/>
          <p:cNvSpPr>
            <a:spLocks noChangeArrowheads="1"/>
          </p:cNvSpPr>
          <p:nvPr/>
        </p:nvSpPr>
        <p:spPr bwMode="auto">
          <a:xfrm>
            <a:off x="179388" y="1268413"/>
            <a:ext cx="5545137"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Clr>
                <a:schemeClr val="bg2"/>
              </a:buClr>
              <a:buSzPct val="75000"/>
              <a:buFont typeface="Wingdings" pitchFamily="2" charset="2"/>
              <a:buNone/>
            </a:pPr>
            <a:r>
              <a:rPr lang="en-US" sz="2000"/>
              <a:t>           </a:t>
            </a:r>
            <a:r>
              <a:rPr lang="ru-RU" sz="2000"/>
              <a:t>Для сборки шипового соединения полученные шипы и проушины подгоняют до необходимого размера. При необходимости их подрезают стамеской и зачищают напильником. Для обработки стамеской заготовку закрепляют на верстаке. Правой рукой нажимают на торец ручки стамески, а левой обхватывают ее стержень и регулируют направление резания. Напильником зачищают боковые стенки и дно проушины. Соединение деталей будет прочным в том случае, если шип входит в проушину при несильном ударе киянкой или нажатии рукой. Киянкой следует ударять не по шипу непосредственно, а через подкладную доску.</a:t>
            </a:r>
          </a:p>
          <a:p>
            <a:pPr marL="342900" indent="-342900"/>
            <a:r>
              <a:rPr lang="en-US" sz="2000"/>
              <a:t>            </a:t>
            </a:r>
            <a:endParaRPr lang="ru-RU" sz="2000"/>
          </a:p>
        </p:txBody>
      </p:sp>
      <p:pic>
        <p:nvPicPr>
          <p:cNvPr id="16388" name="Picture 4" descr="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1341438"/>
            <a:ext cx="29464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checkerboard(across)">
                                      <p:cBhvr>
                                        <p:cTn id="7" dur="500"/>
                                        <p:tgtEl>
                                          <p:spTgt spid="120834"/>
                                        </p:tgtEl>
                                      </p:cBhvr>
                                    </p:animEffect>
                                  </p:childTnLst>
                                </p:cTn>
                              </p:par>
                            </p:childTnLst>
                          </p:cTn>
                        </p:par>
                        <p:par>
                          <p:cTn id="8" fill="hold" nodeType="afterGroup">
                            <p:stCondLst>
                              <p:cond delay="500"/>
                            </p:stCondLst>
                            <p:childTnLst>
                              <p:par>
                                <p:cTn id="9" presetID="2" presetClass="entr" presetSubtype="4" fill="hold" grpId="0" nodeType="afterEffect">
                                  <p:stCondLst>
                                    <p:cond delay="1000"/>
                                  </p:stCondLst>
                                  <p:childTnLst>
                                    <p:set>
                                      <p:cBhvr>
                                        <p:cTn id="10" dur="1" fill="hold">
                                          <p:stCondLst>
                                            <p:cond delay="0"/>
                                          </p:stCondLst>
                                        </p:cTn>
                                        <p:tgtEl>
                                          <p:spTgt spid="120835">
                                            <p:txEl>
                                              <p:pRg st="0" end="0"/>
                                            </p:txEl>
                                          </p:spTgt>
                                        </p:tgtEl>
                                        <p:attrNameLst>
                                          <p:attrName>style.visibility</p:attrName>
                                        </p:attrNameLst>
                                      </p:cBhvr>
                                      <p:to>
                                        <p:strVal val="visible"/>
                                      </p:to>
                                    </p:set>
                                    <p:anim calcmode="lin" valueType="num">
                                      <p:cBhvr additive="base">
                                        <p:cTn id="11"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0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0835">
                                            <p:txEl>
                                              <p:pRg st="1" end="1"/>
                                            </p:txEl>
                                          </p:spTgt>
                                        </p:tgtEl>
                                        <p:attrNameLst>
                                          <p:attrName>style.visibility</p:attrName>
                                        </p:attrNameLst>
                                      </p:cBhvr>
                                      <p:to>
                                        <p:strVal val="visible"/>
                                      </p:to>
                                    </p:set>
                                    <p:anim calcmode="lin" valueType="num">
                                      <p:cBhvr additive="base">
                                        <p:cTn id="17"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08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0" y="620713"/>
            <a:ext cx="8964613" cy="524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Clr>
                <a:schemeClr val="bg2"/>
              </a:buClr>
              <a:buSzPct val="75000"/>
              <a:buFont typeface="Wingdings" pitchFamily="2" charset="2"/>
              <a:buNone/>
            </a:pPr>
            <a:r>
              <a:rPr lang="en-US" sz="2000"/>
              <a:t>            </a:t>
            </a:r>
            <a:r>
              <a:rPr lang="ru-RU" sz="2000"/>
              <a:t>Шиповые соединения после освобождения от сжатия строгают, чтобы убрать неровности на стыках, застывшие клеевые потеки и др. Строгают, закрепив изделие клиньями на верстаке, с двух сторон на полный размах рук сквозным (полным) движением рубанка.</a:t>
            </a:r>
          </a:p>
          <a:p>
            <a:pPr marL="342900" indent="-342900" algn="just">
              <a:spcBef>
                <a:spcPct val="20000"/>
              </a:spcBef>
              <a:buClr>
                <a:schemeClr val="bg2"/>
              </a:buClr>
              <a:buSzPct val="75000"/>
              <a:buFont typeface="Wingdings" pitchFamily="2" charset="2"/>
              <a:buNone/>
            </a:pPr>
            <a:r>
              <a:rPr lang="en-US" sz="2000"/>
              <a:t>            </a:t>
            </a:r>
            <a:r>
              <a:rPr lang="ru-RU" sz="2000"/>
              <a:t>Затем строгают кромки. Изделие закрепляют в переднем зажиме верстака с подкладной доской. Шиповые соединения строгают поочередно движением рубанка от края к центру соединения детали.</a:t>
            </a:r>
          </a:p>
          <a:p>
            <a:pPr marL="342900" indent="-342900" algn="just">
              <a:spcBef>
                <a:spcPct val="20000"/>
              </a:spcBef>
              <a:buClr>
                <a:schemeClr val="bg2"/>
              </a:buClr>
              <a:buSzPct val="75000"/>
              <a:buFont typeface="Wingdings" pitchFamily="2" charset="2"/>
              <a:buNone/>
            </a:pPr>
            <a:r>
              <a:rPr lang="en-US" sz="2000"/>
              <a:t>             </a:t>
            </a:r>
            <a:r>
              <a:rPr lang="ru-RU" sz="2000"/>
              <a:t>Контролируют качество работы с помощью линейки и угольника.</a:t>
            </a:r>
          </a:p>
          <a:p>
            <a:pPr marL="342900" indent="-342900" algn="just">
              <a:spcBef>
                <a:spcPct val="20000"/>
              </a:spcBef>
              <a:buClr>
                <a:schemeClr val="bg2"/>
              </a:buClr>
              <a:buSzPct val="75000"/>
              <a:buFont typeface="Wingdings" pitchFamily="2" charset="2"/>
              <a:buNone/>
            </a:pPr>
            <a:r>
              <a:rPr lang="en-US" sz="2000"/>
              <a:t>             </a:t>
            </a:r>
            <a:r>
              <a:rPr lang="ru-RU" sz="2000"/>
              <a:t>На производстве шиповые соединения собирают сборщики изделий из древесины. Подогнав шиповое соединение, его разбирают (разъединяют) для склеивания. Вначале шип и проушину смазывают клеем, выдерживают на воздухе для впитывания клея в древесину, а затем соединяют.</a:t>
            </a:r>
          </a:p>
          <a:p>
            <a:pPr marL="342900" indent="-342900" algn="just"/>
            <a:r>
              <a:rPr lang="en-US" sz="2000"/>
              <a:t>           </a:t>
            </a:r>
            <a:r>
              <a:rPr lang="ru-RU" sz="2000"/>
              <a:t>Собрав и склеив изделие, пользуясь подкладными досками, его сжимают в углах струбцинами. В зависимости от вида клея изделие выдерживают в сжатом состоянии до 24 ч.</a:t>
            </a:r>
            <a:endParaRPr lang="ru-RU"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68313" y="260350"/>
            <a:ext cx="8229600" cy="1371600"/>
          </a:xfrm>
        </p:spPr>
        <p:txBody>
          <a:bodyPr/>
          <a:lstStyle/>
          <a:p>
            <a:pPr algn="ctr" eaLnBrk="1" hangingPunct="1"/>
            <a:r>
              <a:rPr lang="ru-RU" sz="3600" smtClean="0"/>
              <a:t>Соединение деталей с помощью шкантов и нагелей</a:t>
            </a:r>
          </a:p>
        </p:txBody>
      </p:sp>
      <p:sp>
        <p:nvSpPr>
          <p:cNvPr id="122883" name="Rectangle 3"/>
          <p:cNvSpPr>
            <a:spLocks noChangeArrowheads="1"/>
          </p:cNvSpPr>
          <p:nvPr/>
        </p:nvSpPr>
        <p:spPr bwMode="auto">
          <a:xfrm>
            <a:off x="-180975" y="1700213"/>
            <a:ext cx="90741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75000"/>
              <a:buFont typeface="Wingdings" pitchFamily="2" charset="2"/>
              <a:buNone/>
            </a:pPr>
            <a:r>
              <a:rPr lang="en-US" sz="2000"/>
              <a:t>            </a:t>
            </a:r>
            <a:r>
              <a:rPr lang="ru-RU" sz="2000"/>
              <a:t>Шиповое соединение деталей наиболее прочное, но сложное по изготовлению. Поэтому нередко для соединения деталей применяют круглые вставные шипы - </a:t>
            </a:r>
            <a:r>
              <a:rPr lang="ru-RU" sz="2000" i="1"/>
              <a:t>шканты. </a:t>
            </a:r>
            <a:r>
              <a:rPr lang="ru-RU" sz="2000"/>
              <a:t>Этот способ удобен в том случае, если из досок надо собрать щит. Диаметр шканта должен быть равен 0,4 толщины соединяемых деталей, а длина его равна пяти диаметрам шканта.</a:t>
            </a:r>
          </a:p>
          <a:p>
            <a:pPr marL="342900" indent="-342900">
              <a:spcBef>
                <a:spcPct val="20000"/>
              </a:spcBef>
              <a:buClr>
                <a:schemeClr val="bg2"/>
              </a:buClr>
              <a:buSzPct val="75000"/>
              <a:buFont typeface="Wingdings" pitchFamily="2" charset="2"/>
              <a:buNone/>
            </a:pPr>
            <a:r>
              <a:rPr lang="en-US" sz="2000"/>
              <a:t>             </a:t>
            </a:r>
            <a:r>
              <a:rPr lang="ru-RU" sz="2000"/>
              <a:t>Прежде чем соединять детали, их надо хорошо подогнать одну к другой. Пласты досок или брусков должны быть отстроганы под линейку, а присоединяемые кромки – под столярный угольник. Затем с помощью рейсмуса и столярного угольника размечают центры отверстий под шканты. Расстояние от торца до центра первого отверстия не должно быть меньше двух диаметров шкантов. Диаметр сверла должен быть равен диаметру шканта. Отверстия просверливают на 2…3 мм глубже, чем половина длины шканта. После этого отрезают шканты нужной длины, смазывают их клеем, вставляют в отверстия и детали соединяют.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barn(outVertical)">
                                      <p:cBhvr>
                                        <p:cTn id="7" dur="1000"/>
                                        <p:tgtEl>
                                          <p:spTgt spid="122882"/>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2883"/>
                                        </p:tgtEl>
                                        <p:attrNameLst>
                                          <p:attrName>style.visibility</p:attrName>
                                        </p:attrNameLst>
                                      </p:cBhvr>
                                      <p:to>
                                        <p:strVal val="visible"/>
                                      </p:to>
                                    </p:set>
                                    <p:animEffect transition="in" filter="wipe(down)">
                                      <p:cBhvr>
                                        <p:cTn id="11" dur="1000"/>
                                        <p:tgtEl>
                                          <p:spTgt spid="122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Text Box 4"/>
          <p:cNvSpPr txBox="1">
            <a:spLocks noChangeArrowheads="1"/>
          </p:cNvSpPr>
          <p:nvPr/>
        </p:nvSpPr>
        <p:spPr bwMode="auto">
          <a:xfrm>
            <a:off x="250825" y="836613"/>
            <a:ext cx="8569325"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2000"/>
              <a:t>       Для упрочнения соединений применяют нагели. Эти цилиндрические деревянные стержни, которые забивают в отверстие детали параллельно торцу, чтобы в них ввинтить шурупы, так как шуруп, ввинченный непосредственно в торец, плохо держится в древесине. С помощью нагелей упрочняют и шиповые соединения. Пред забиванием нагель немного заостряют и смазывают клеем.</a:t>
            </a:r>
          </a:p>
          <a:p>
            <a:pPr eaLnBrk="1" hangingPunct="1">
              <a:spcBef>
                <a:spcPct val="50000"/>
              </a:spcBef>
            </a:pPr>
            <a:r>
              <a:rPr lang="ru-RU" sz="2000"/>
              <a:t>       На предприятиях процесс соединения  деталей с помощью шкантов механизирован. Детали и шканты там изготовляют станочники, а соединяют сборщики.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wheel(8)">
                                      <p:cBhvr>
                                        <p:cTn id="7" dur="1000"/>
                                        <p:tgtEl>
                                          <p:spTgt spid="126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7" name="Rectangle 17"/>
          <p:cNvSpPr>
            <a:spLocks noGrp="1" noChangeArrowheads="1"/>
          </p:cNvSpPr>
          <p:nvPr>
            <p:ph type="title"/>
          </p:nvPr>
        </p:nvSpPr>
        <p:spPr>
          <a:xfrm>
            <a:off x="250825" y="765175"/>
            <a:ext cx="5616575" cy="549275"/>
          </a:xfrm>
        </p:spPr>
        <p:txBody>
          <a:bodyPr/>
          <a:lstStyle/>
          <a:p>
            <a:pPr eaLnBrk="1" hangingPunct="1"/>
            <a:r>
              <a:rPr lang="ru-RU" sz="2800" smtClean="0">
                <a:solidFill>
                  <a:schemeClr val="hlink"/>
                </a:solidFill>
              </a:rPr>
              <a:t>   СОДЕРЖАНИЕ:</a:t>
            </a:r>
          </a:p>
        </p:txBody>
      </p:sp>
      <p:sp>
        <p:nvSpPr>
          <p:cNvPr id="92178" name="Rectangle 18"/>
          <p:cNvSpPr>
            <a:spLocks noGrp="1" noChangeArrowheads="1"/>
          </p:cNvSpPr>
          <p:nvPr>
            <p:ph type="body" sz="half" idx="1"/>
          </p:nvPr>
        </p:nvSpPr>
        <p:spPr>
          <a:xfrm>
            <a:off x="611188" y="2133600"/>
            <a:ext cx="7632700" cy="4103688"/>
          </a:xfrm>
        </p:spPr>
        <p:txBody>
          <a:bodyPr/>
          <a:lstStyle/>
          <a:p>
            <a:pPr eaLnBrk="1" hangingPunct="1"/>
            <a:r>
              <a:rPr lang="ru-RU" sz="2000" smtClean="0">
                <a:hlinkClick r:id="rId2" action="ppaction://hlinksldjump"/>
              </a:rPr>
              <a:t>Пиление древесины вдоль волокон</a:t>
            </a:r>
            <a:endParaRPr lang="ru-RU" sz="2000" smtClean="0"/>
          </a:p>
          <a:p>
            <a:pPr eaLnBrk="1" hangingPunct="1"/>
            <a:r>
              <a:rPr lang="ru-RU" sz="2000" smtClean="0">
                <a:hlinkClick r:id="rId3" action="ppaction://hlinksldjump"/>
              </a:rPr>
              <a:t>Заточка деревообрабатывающих инструментов</a:t>
            </a:r>
            <a:endParaRPr lang="ru-RU" sz="2000" smtClean="0"/>
          </a:p>
          <a:p>
            <a:pPr eaLnBrk="1" hangingPunct="1"/>
            <a:r>
              <a:rPr lang="ru-RU" sz="2000" smtClean="0">
                <a:hlinkClick r:id="rId4" action="ppaction://hlinksldjump"/>
              </a:rPr>
              <a:t>Точение конических и фасонных деталей</a:t>
            </a:r>
            <a:endParaRPr lang="ru-RU" sz="2000" smtClean="0"/>
          </a:p>
          <a:p>
            <a:pPr eaLnBrk="1" hangingPunct="1"/>
            <a:r>
              <a:rPr lang="ru-RU" sz="2000" smtClean="0">
                <a:hlinkClick r:id="rId5" action="ppaction://hlinksldjump"/>
              </a:rPr>
              <a:t>Основные виды столярных соединений</a:t>
            </a:r>
            <a:endParaRPr lang="ru-RU" sz="2000" smtClean="0"/>
          </a:p>
          <a:p>
            <a:pPr eaLnBrk="1" hangingPunct="1"/>
            <a:r>
              <a:rPr lang="ru-RU" sz="2000" smtClean="0">
                <a:hlinkClick r:id="rId6" action="ppaction://hlinksldjump"/>
              </a:rPr>
              <a:t>Разметка и запиливание шипов и проушин</a:t>
            </a:r>
            <a:endParaRPr lang="ru-RU" sz="2000" smtClean="0"/>
          </a:p>
          <a:p>
            <a:pPr eaLnBrk="1" hangingPunct="1"/>
            <a:r>
              <a:rPr lang="ru-RU" sz="2000" smtClean="0">
                <a:hlinkClick r:id="rId7" action="ppaction://hlinksldjump"/>
              </a:rPr>
              <a:t>Долбление проушин и гнёзд</a:t>
            </a:r>
            <a:endParaRPr lang="ru-RU" sz="2000" smtClean="0"/>
          </a:p>
          <a:p>
            <a:pPr eaLnBrk="1" hangingPunct="1"/>
            <a:r>
              <a:rPr lang="ru-RU" sz="2000" smtClean="0">
                <a:hlinkClick r:id="rId8" action="ppaction://hlinksldjump"/>
              </a:rPr>
              <a:t>Сборка шипового соединения</a:t>
            </a:r>
            <a:endParaRPr lang="ru-RU" sz="2000" smtClean="0"/>
          </a:p>
          <a:p>
            <a:pPr eaLnBrk="1" hangingPunct="1"/>
            <a:r>
              <a:rPr lang="ru-RU" sz="2000" smtClean="0">
                <a:hlinkClick r:id="rId9" action="ppaction://hlinksldjump"/>
              </a:rPr>
              <a:t>Соединение деталей с помощью шкантов и нагелей</a:t>
            </a:r>
            <a:endParaRPr lang="ru-RU" sz="2000" smtClean="0"/>
          </a:p>
          <a:p>
            <a:pPr eaLnBrk="1" hangingPunct="1"/>
            <a:endParaRPr lang="ru-RU"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2177"/>
                                        </p:tgtEl>
                                        <p:attrNameLst>
                                          <p:attrName>style.visibility</p:attrName>
                                        </p:attrNameLst>
                                      </p:cBhvr>
                                      <p:to>
                                        <p:strVal val="visible"/>
                                      </p:to>
                                    </p:set>
                                    <p:anim calcmode="lin" valueType="num">
                                      <p:cBhvr additive="base">
                                        <p:cTn id="7" dur="500" fill="hold"/>
                                        <p:tgtEl>
                                          <p:spTgt spid="92177"/>
                                        </p:tgtEl>
                                        <p:attrNameLst>
                                          <p:attrName>ppt_x</p:attrName>
                                        </p:attrNameLst>
                                      </p:cBhvr>
                                      <p:tavLst>
                                        <p:tav tm="0">
                                          <p:val>
                                            <p:strVal val="#ppt_x"/>
                                          </p:val>
                                        </p:tav>
                                        <p:tav tm="100000">
                                          <p:val>
                                            <p:strVal val="#ppt_x"/>
                                          </p:val>
                                        </p:tav>
                                      </p:tavLst>
                                    </p:anim>
                                    <p:anim calcmode="lin" valueType="num">
                                      <p:cBhvr additive="base">
                                        <p:cTn id="8" dur="500" fill="hold"/>
                                        <p:tgtEl>
                                          <p:spTgt spid="9217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2178">
                                            <p:txEl>
                                              <p:pRg st="0" end="0"/>
                                            </p:txEl>
                                          </p:spTgt>
                                        </p:tgtEl>
                                        <p:attrNameLst>
                                          <p:attrName>style.visibility</p:attrName>
                                        </p:attrNameLst>
                                      </p:cBhvr>
                                      <p:to>
                                        <p:strVal val="visible"/>
                                      </p:to>
                                    </p:set>
                                    <p:anim calcmode="lin" valueType="num">
                                      <p:cBhvr additive="base">
                                        <p:cTn id="12" dur="500" fill="hold"/>
                                        <p:tgtEl>
                                          <p:spTgt spid="9217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78">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2178">
                                            <p:txEl>
                                              <p:pRg st="1" end="1"/>
                                            </p:txEl>
                                          </p:spTgt>
                                        </p:tgtEl>
                                        <p:attrNameLst>
                                          <p:attrName>style.visibility</p:attrName>
                                        </p:attrNameLst>
                                      </p:cBhvr>
                                      <p:to>
                                        <p:strVal val="visible"/>
                                      </p:to>
                                    </p:set>
                                    <p:anim calcmode="lin" valueType="num">
                                      <p:cBhvr additive="base">
                                        <p:cTn id="17" dur="500" fill="hold"/>
                                        <p:tgtEl>
                                          <p:spTgt spid="9217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78">
                                            <p:txEl>
                                              <p:pRg st="1" end="1"/>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2178">
                                            <p:txEl>
                                              <p:pRg st="2" end="2"/>
                                            </p:txEl>
                                          </p:spTgt>
                                        </p:tgtEl>
                                        <p:attrNameLst>
                                          <p:attrName>style.visibility</p:attrName>
                                        </p:attrNameLst>
                                      </p:cBhvr>
                                      <p:to>
                                        <p:strVal val="visible"/>
                                      </p:to>
                                    </p:set>
                                    <p:anim calcmode="lin" valueType="num">
                                      <p:cBhvr additive="base">
                                        <p:cTn id="22" dur="500" fill="hold"/>
                                        <p:tgtEl>
                                          <p:spTgt spid="92178">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78">
                                            <p:txEl>
                                              <p:pRg st="2" end="2"/>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2178">
                                            <p:txEl>
                                              <p:pRg st="3" end="3"/>
                                            </p:txEl>
                                          </p:spTgt>
                                        </p:tgtEl>
                                        <p:attrNameLst>
                                          <p:attrName>style.visibility</p:attrName>
                                        </p:attrNameLst>
                                      </p:cBhvr>
                                      <p:to>
                                        <p:strVal val="visible"/>
                                      </p:to>
                                    </p:set>
                                    <p:anim calcmode="lin" valueType="num">
                                      <p:cBhvr additive="base">
                                        <p:cTn id="27" dur="500" fill="hold"/>
                                        <p:tgtEl>
                                          <p:spTgt spid="92178">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178">
                                            <p:txEl>
                                              <p:pRg st="3" end="3"/>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92178">
                                            <p:txEl>
                                              <p:pRg st="4" end="4"/>
                                            </p:txEl>
                                          </p:spTgt>
                                        </p:tgtEl>
                                        <p:attrNameLst>
                                          <p:attrName>style.visibility</p:attrName>
                                        </p:attrNameLst>
                                      </p:cBhvr>
                                      <p:to>
                                        <p:strVal val="visible"/>
                                      </p:to>
                                    </p:set>
                                    <p:anim calcmode="lin" valueType="num">
                                      <p:cBhvr additive="base">
                                        <p:cTn id="32" dur="500" fill="hold"/>
                                        <p:tgtEl>
                                          <p:spTgt spid="92178">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78">
                                            <p:txEl>
                                              <p:pRg st="4" end="4"/>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92178">
                                            <p:txEl>
                                              <p:pRg st="5" end="5"/>
                                            </p:txEl>
                                          </p:spTgt>
                                        </p:tgtEl>
                                        <p:attrNameLst>
                                          <p:attrName>style.visibility</p:attrName>
                                        </p:attrNameLst>
                                      </p:cBhvr>
                                      <p:to>
                                        <p:strVal val="visible"/>
                                      </p:to>
                                    </p:set>
                                    <p:anim calcmode="lin" valueType="num">
                                      <p:cBhvr additive="base">
                                        <p:cTn id="37" dur="500" fill="hold"/>
                                        <p:tgtEl>
                                          <p:spTgt spid="921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78">
                                            <p:txEl>
                                              <p:pRg st="5" end="5"/>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92178">
                                            <p:txEl>
                                              <p:pRg st="6" end="6"/>
                                            </p:txEl>
                                          </p:spTgt>
                                        </p:tgtEl>
                                        <p:attrNameLst>
                                          <p:attrName>style.visibility</p:attrName>
                                        </p:attrNameLst>
                                      </p:cBhvr>
                                      <p:to>
                                        <p:strVal val="visible"/>
                                      </p:to>
                                    </p:set>
                                    <p:anim calcmode="lin" valueType="num">
                                      <p:cBhvr additive="base">
                                        <p:cTn id="42" dur="500" fill="hold"/>
                                        <p:tgtEl>
                                          <p:spTgt spid="92178">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78">
                                            <p:txEl>
                                              <p:pRg st="6" end="6"/>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92178">
                                            <p:txEl>
                                              <p:pRg st="7" end="7"/>
                                            </p:txEl>
                                          </p:spTgt>
                                        </p:tgtEl>
                                        <p:attrNameLst>
                                          <p:attrName>style.visibility</p:attrName>
                                        </p:attrNameLst>
                                      </p:cBhvr>
                                      <p:to>
                                        <p:strVal val="visible"/>
                                      </p:to>
                                    </p:set>
                                    <p:anim calcmode="lin" valueType="num">
                                      <p:cBhvr additive="base">
                                        <p:cTn id="47" dur="500" fill="hold"/>
                                        <p:tgtEl>
                                          <p:spTgt spid="92178">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217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7" grpId="0"/>
      <p:bldP spid="921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0"/>
            <a:ext cx="8229600" cy="1371600"/>
          </a:xfrm>
        </p:spPr>
        <p:txBody>
          <a:bodyPr/>
          <a:lstStyle/>
          <a:p>
            <a:pPr eaLnBrk="1" hangingPunct="1"/>
            <a:r>
              <a:rPr lang="ru-RU" sz="3600" smtClean="0"/>
              <a:t>Пиление древесины вдоль волокон</a:t>
            </a:r>
          </a:p>
        </p:txBody>
      </p:sp>
      <p:sp>
        <p:nvSpPr>
          <p:cNvPr id="100355" name="Rectangle 3"/>
          <p:cNvSpPr>
            <a:spLocks noGrp="1" noChangeArrowheads="1"/>
          </p:cNvSpPr>
          <p:nvPr>
            <p:ph type="body" idx="1"/>
          </p:nvPr>
        </p:nvSpPr>
        <p:spPr>
          <a:xfrm>
            <a:off x="3419475" y="1484313"/>
            <a:ext cx="5724525" cy="5113337"/>
          </a:xfrm>
        </p:spPr>
        <p:txBody>
          <a:bodyPr/>
          <a:lstStyle/>
          <a:p>
            <a:pPr algn="just" eaLnBrk="1" hangingPunct="1">
              <a:lnSpc>
                <a:spcPct val="90000"/>
              </a:lnSpc>
              <a:buFont typeface="Wingdings" pitchFamily="2" charset="2"/>
              <a:buNone/>
            </a:pPr>
            <a:r>
              <a:rPr lang="ru-RU" sz="1800" i="1" smtClean="0"/>
              <a:t>          Вдоль волокон древесину пилят лучковой пилой. </a:t>
            </a:r>
            <a:r>
              <a:rPr lang="ru-RU" sz="1800" smtClean="0"/>
              <a:t>Стойки 1 и распорки 6 образуют рамку (станок) пилы. По отношению к плоскости рамки полотно пилы можно поворачивать на нужный угол. Величину этого угла регулируют вращением ручек 7. в зависимости от назначения зубья пил отличаются не только размерами, но и формой. </a:t>
            </a:r>
            <a:r>
              <a:rPr lang="ru-RU" sz="1800" i="1" smtClean="0"/>
              <a:t>Полотна лучковых пил бывают:</a:t>
            </a:r>
          </a:p>
          <a:p>
            <a:pPr algn="just" eaLnBrk="1" hangingPunct="1">
              <a:lnSpc>
                <a:spcPct val="90000"/>
              </a:lnSpc>
            </a:pPr>
            <a:r>
              <a:rPr lang="ru-RU" sz="1800" smtClean="0"/>
              <a:t>поперечными(с зубьями в виде равнобедренного треугольника)</a:t>
            </a:r>
          </a:p>
          <a:p>
            <a:pPr algn="just" eaLnBrk="1" hangingPunct="1">
              <a:lnSpc>
                <a:spcPct val="90000"/>
              </a:lnSpc>
            </a:pPr>
            <a:r>
              <a:rPr lang="ru-RU" sz="1800" smtClean="0"/>
              <a:t>распускными(с зубьями в виде косоугольного треугольника)</a:t>
            </a:r>
          </a:p>
          <a:p>
            <a:pPr algn="just" eaLnBrk="1" hangingPunct="1">
              <a:lnSpc>
                <a:spcPct val="90000"/>
              </a:lnSpc>
            </a:pPr>
            <a:r>
              <a:rPr lang="ru-RU" sz="1800" smtClean="0"/>
              <a:t>шиповыми(с зубьями в виде прямоугольного треугольника)</a:t>
            </a:r>
          </a:p>
          <a:p>
            <a:pPr algn="just" eaLnBrk="1" hangingPunct="1">
              <a:lnSpc>
                <a:spcPct val="90000"/>
              </a:lnSpc>
            </a:pPr>
            <a:r>
              <a:rPr lang="ru-RU" sz="1800" smtClean="0"/>
              <a:t>выкружными(с мелкими зубьями в виде прямоугольного треугольника)</a:t>
            </a:r>
          </a:p>
          <a:p>
            <a:pPr algn="just" eaLnBrk="1" hangingPunct="1">
              <a:lnSpc>
                <a:spcPct val="90000"/>
              </a:lnSpc>
              <a:buFont typeface="Wingdings" pitchFamily="2" charset="2"/>
              <a:buNone/>
            </a:pPr>
            <a:r>
              <a:rPr lang="ru-RU" sz="1800" smtClean="0"/>
              <a:t>Для продольного пиления используют пилы с зубьями с острым углом.</a:t>
            </a:r>
          </a:p>
          <a:p>
            <a:pPr algn="just" eaLnBrk="1" hangingPunct="1">
              <a:lnSpc>
                <a:spcPct val="90000"/>
              </a:lnSpc>
            </a:pPr>
            <a:endParaRPr lang="ru-RU" sz="1800" smtClean="0"/>
          </a:p>
        </p:txBody>
      </p:sp>
      <p:pic>
        <p:nvPicPr>
          <p:cNvPr id="100356" name="Picture 4" descr="Безымянный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981075"/>
            <a:ext cx="2447925"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7" name="Picture 5" descr="Безымянный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860800"/>
            <a:ext cx="1947862"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7"/>
          <p:cNvSpPr txBox="1">
            <a:spLocks noChangeArrowheads="1"/>
          </p:cNvSpPr>
          <p:nvPr/>
        </p:nvSpPr>
        <p:spPr bwMode="auto">
          <a:xfrm>
            <a:off x="611188" y="1628775"/>
            <a:ext cx="26654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Для поперечного пиления</a:t>
            </a:r>
          </a:p>
        </p:txBody>
      </p:sp>
      <p:sp>
        <p:nvSpPr>
          <p:cNvPr id="6151" name="Text Box 8"/>
          <p:cNvSpPr txBox="1">
            <a:spLocks noChangeArrowheads="1"/>
          </p:cNvSpPr>
          <p:nvPr/>
        </p:nvSpPr>
        <p:spPr bwMode="auto">
          <a:xfrm>
            <a:off x="179388" y="2349500"/>
            <a:ext cx="2879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          Для продольного пиления</a:t>
            </a:r>
          </a:p>
        </p:txBody>
      </p:sp>
      <p:sp>
        <p:nvSpPr>
          <p:cNvPr id="6152" name="Text Box 9"/>
          <p:cNvSpPr txBox="1">
            <a:spLocks noChangeArrowheads="1"/>
          </p:cNvSpPr>
          <p:nvPr/>
        </p:nvSpPr>
        <p:spPr bwMode="auto">
          <a:xfrm>
            <a:off x="684213" y="3141663"/>
            <a:ext cx="23764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Для смешанного пиления</a:t>
            </a:r>
          </a:p>
        </p:txBody>
      </p:sp>
      <p:sp>
        <p:nvSpPr>
          <p:cNvPr id="100363" name="Line 11"/>
          <p:cNvSpPr>
            <a:spLocks noChangeShapeType="1"/>
          </p:cNvSpPr>
          <p:nvPr/>
        </p:nvSpPr>
        <p:spPr bwMode="auto">
          <a:xfrm>
            <a:off x="179388" y="2565400"/>
            <a:ext cx="2736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0364" name="Line 12"/>
          <p:cNvSpPr>
            <a:spLocks noChangeShapeType="1"/>
          </p:cNvSpPr>
          <p:nvPr/>
        </p:nvSpPr>
        <p:spPr bwMode="auto">
          <a:xfrm>
            <a:off x="179388" y="1844675"/>
            <a:ext cx="2736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64"/>
                                        </p:tgtEl>
                                        <p:attrNameLst>
                                          <p:attrName>style.visibility</p:attrName>
                                        </p:attrNameLst>
                                      </p:cBhvr>
                                      <p:to>
                                        <p:strVal val="visible"/>
                                      </p:to>
                                    </p:set>
                                    <p:anim calcmode="lin" valueType="num">
                                      <p:cBhvr additive="base">
                                        <p:cTn id="7" dur="500" fill="hold"/>
                                        <p:tgtEl>
                                          <p:spTgt spid="100364"/>
                                        </p:tgtEl>
                                        <p:attrNameLst>
                                          <p:attrName>ppt_x</p:attrName>
                                        </p:attrNameLst>
                                      </p:cBhvr>
                                      <p:tavLst>
                                        <p:tav tm="0">
                                          <p:val>
                                            <p:strVal val="#ppt_x"/>
                                          </p:val>
                                        </p:tav>
                                        <p:tav tm="100000">
                                          <p:val>
                                            <p:strVal val="#ppt_x"/>
                                          </p:val>
                                        </p:tav>
                                      </p:tavLst>
                                    </p:anim>
                                    <p:anim calcmode="lin" valueType="num">
                                      <p:cBhvr additive="base">
                                        <p:cTn id="8" dur="500" fill="hold"/>
                                        <p:tgtEl>
                                          <p:spTgt spid="10036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blinds(horizontal)">
                                      <p:cBhvr>
                                        <p:cTn id="12" dur="500"/>
                                        <p:tgtEl>
                                          <p:spTgt spid="100356"/>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100363"/>
                                        </p:tgtEl>
                                        <p:attrNameLst>
                                          <p:attrName>style.visibility</p:attrName>
                                        </p:attrNameLst>
                                      </p:cBhvr>
                                      <p:to>
                                        <p:strVal val="visible"/>
                                      </p:to>
                                    </p:set>
                                    <p:anim calcmode="lin" valueType="num">
                                      <p:cBhvr additive="base">
                                        <p:cTn id="15" dur="500" fill="hold"/>
                                        <p:tgtEl>
                                          <p:spTgt spid="100363"/>
                                        </p:tgtEl>
                                        <p:attrNameLst>
                                          <p:attrName>ppt_x</p:attrName>
                                        </p:attrNameLst>
                                      </p:cBhvr>
                                      <p:tavLst>
                                        <p:tav tm="0">
                                          <p:val>
                                            <p:strVal val="#ppt_x"/>
                                          </p:val>
                                        </p:tav>
                                        <p:tav tm="100000">
                                          <p:val>
                                            <p:strVal val="#ppt_x"/>
                                          </p:val>
                                        </p:tav>
                                      </p:tavLst>
                                    </p:anim>
                                    <p:anim calcmode="lin" valueType="num">
                                      <p:cBhvr additive="base">
                                        <p:cTn id="16" dur="500" fill="hold"/>
                                        <p:tgtEl>
                                          <p:spTgt spid="100363"/>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00355">
                                            <p:txEl>
                                              <p:pRg st="0" end="0"/>
                                            </p:txEl>
                                          </p:spTgt>
                                        </p:tgtEl>
                                        <p:attrNameLst>
                                          <p:attrName>style.visibility</p:attrName>
                                        </p:attrNameLst>
                                      </p:cBhvr>
                                      <p:to>
                                        <p:strVal val="visible"/>
                                      </p:to>
                                    </p:set>
                                    <p:anim calcmode="lin" valueType="num">
                                      <p:cBhvr additive="base">
                                        <p:cTn id="20"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1500"/>
                            </p:stCondLst>
                            <p:childTnLst>
                              <p:par>
                                <p:cTn id="23" presetID="2" presetClass="entr" presetSubtype="4" fill="hold" grpId="0" nodeType="afterEffect">
                                  <p:stCondLst>
                                    <p:cond delay="0"/>
                                  </p:stCondLst>
                                  <p:childTnLst>
                                    <p:set>
                                      <p:cBhvr>
                                        <p:cTn id="24" dur="1" fill="hold">
                                          <p:stCondLst>
                                            <p:cond delay="0"/>
                                          </p:stCondLst>
                                        </p:cTn>
                                        <p:tgtEl>
                                          <p:spTgt spid="100355">
                                            <p:txEl>
                                              <p:pRg st="1" end="1"/>
                                            </p:txEl>
                                          </p:spTgt>
                                        </p:tgtEl>
                                        <p:attrNameLst>
                                          <p:attrName>style.visibility</p:attrName>
                                        </p:attrNameLst>
                                      </p:cBhvr>
                                      <p:to>
                                        <p:strVal val="visible"/>
                                      </p:to>
                                    </p:set>
                                    <p:anim calcmode="lin" valueType="num">
                                      <p:cBhvr additive="base">
                                        <p:cTn id="25"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100355">
                                            <p:txEl>
                                              <p:pRg st="2" end="2"/>
                                            </p:txEl>
                                          </p:spTgt>
                                        </p:tgtEl>
                                        <p:attrNameLst>
                                          <p:attrName>style.visibility</p:attrName>
                                        </p:attrNameLst>
                                      </p:cBhvr>
                                      <p:to>
                                        <p:strVal val="visible"/>
                                      </p:to>
                                    </p:set>
                                    <p:anim calcmode="lin" valueType="num">
                                      <p:cBhvr additive="base">
                                        <p:cTn id="30"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100355">
                                            <p:txEl>
                                              <p:pRg st="3" end="3"/>
                                            </p:txEl>
                                          </p:spTgt>
                                        </p:tgtEl>
                                        <p:attrNameLst>
                                          <p:attrName>style.visibility</p:attrName>
                                        </p:attrNameLst>
                                      </p:cBhvr>
                                      <p:to>
                                        <p:strVal val="visible"/>
                                      </p:to>
                                    </p:set>
                                    <p:anim calcmode="lin" valueType="num">
                                      <p:cBhvr additive="base">
                                        <p:cTn id="35"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3000"/>
                            </p:stCondLst>
                            <p:childTnLst>
                              <p:par>
                                <p:cTn id="38" presetID="2" presetClass="entr" presetSubtype="4" fill="hold" grpId="0" nodeType="afterEffect">
                                  <p:stCondLst>
                                    <p:cond delay="0"/>
                                  </p:stCondLst>
                                  <p:childTnLst>
                                    <p:set>
                                      <p:cBhvr>
                                        <p:cTn id="39" dur="1" fill="hold">
                                          <p:stCondLst>
                                            <p:cond delay="0"/>
                                          </p:stCondLst>
                                        </p:cTn>
                                        <p:tgtEl>
                                          <p:spTgt spid="100355">
                                            <p:txEl>
                                              <p:pRg st="4" end="4"/>
                                            </p:txEl>
                                          </p:spTgt>
                                        </p:tgtEl>
                                        <p:attrNameLst>
                                          <p:attrName>style.visibility</p:attrName>
                                        </p:attrNameLst>
                                      </p:cBhvr>
                                      <p:to>
                                        <p:strVal val="visible"/>
                                      </p:to>
                                    </p:set>
                                    <p:anim calcmode="lin" valueType="num">
                                      <p:cBhvr additive="base">
                                        <p:cTn id="40"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3500"/>
                            </p:stCondLst>
                            <p:childTnLst>
                              <p:par>
                                <p:cTn id="43" presetID="2" presetClass="entr" presetSubtype="4" fill="hold" grpId="0" nodeType="afterEffect">
                                  <p:stCondLst>
                                    <p:cond delay="0"/>
                                  </p:stCondLst>
                                  <p:childTnLst>
                                    <p:set>
                                      <p:cBhvr>
                                        <p:cTn id="44" dur="1" fill="hold">
                                          <p:stCondLst>
                                            <p:cond delay="0"/>
                                          </p:stCondLst>
                                        </p:cTn>
                                        <p:tgtEl>
                                          <p:spTgt spid="100355">
                                            <p:txEl>
                                              <p:pRg st="5" end="5"/>
                                            </p:txEl>
                                          </p:spTgt>
                                        </p:tgtEl>
                                        <p:attrNameLst>
                                          <p:attrName>style.visibility</p:attrName>
                                        </p:attrNameLst>
                                      </p:cBhvr>
                                      <p:to>
                                        <p:strVal val="visible"/>
                                      </p:to>
                                    </p:set>
                                    <p:anim calcmode="lin" valueType="num">
                                      <p:cBhvr additive="base">
                                        <p:cTn id="45" dur="5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par>
                          <p:cTn id="47" fill="hold" nodeType="afterGroup">
                            <p:stCondLst>
                              <p:cond delay="4000"/>
                            </p:stCondLst>
                            <p:childTnLst>
                              <p:par>
                                <p:cTn id="48" presetID="3" presetClass="entr" presetSubtype="10" fill="hold" nodeType="afterEffect">
                                  <p:stCondLst>
                                    <p:cond delay="0"/>
                                  </p:stCondLst>
                                  <p:childTnLst>
                                    <p:set>
                                      <p:cBhvr>
                                        <p:cTn id="49" dur="1" fill="hold">
                                          <p:stCondLst>
                                            <p:cond delay="0"/>
                                          </p:stCondLst>
                                        </p:cTn>
                                        <p:tgtEl>
                                          <p:spTgt spid="100357"/>
                                        </p:tgtEl>
                                        <p:attrNameLst>
                                          <p:attrName>style.visibility</p:attrName>
                                        </p:attrNameLst>
                                      </p:cBhvr>
                                      <p:to>
                                        <p:strVal val="visible"/>
                                      </p:to>
                                    </p:set>
                                    <p:animEffect transition="in" filter="blinds(horizontal)">
                                      <p:cBhvr>
                                        <p:cTn id="50" dur="500"/>
                                        <p:tgtEl>
                                          <p:spTgt spid="100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P spid="100363" grpId="0" animBg="1"/>
      <p:bldP spid="10036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140200" y="333375"/>
            <a:ext cx="5003800" cy="6524625"/>
          </a:xfrm>
        </p:spPr>
        <p:txBody>
          <a:bodyPr/>
          <a:lstStyle/>
          <a:p>
            <a:pPr algn="just" eaLnBrk="1" hangingPunct="1">
              <a:buFont typeface="Wingdings" pitchFamily="2" charset="2"/>
              <a:buNone/>
            </a:pPr>
            <a:r>
              <a:rPr lang="ru-RU" sz="2000" smtClean="0"/>
              <a:t>          При пилении важно соблюдать правильную рабочую позу и хватку инструмента и использовать упор. Для продольного пиления заготовку обычно закрепляют в заднем зажиме верстака. Её распиливают сначала с одного конца, а затем вынимают и закрепляют с другой стороны и продолжают пиление с другого конца, также используя приспособление.</a:t>
            </a:r>
          </a:p>
          <a:p>
            <a:pPr algn="just" eaLnBrk="1" hangingPunct="1">
              <a:buFont typeface="Wingdings" pitchFamily="2" charset="2"/>
              <a:buNone/>
            </a:pPr>
            <a:r>
              <a:rPr lang="ru-RU" sz="2000" smtClean="0"/>
              <a:t>          После продольного пиления кромку строгают для получения гладкой поверхности. Поэтому пилить надо, как и при работе ножовкой, с оставлением припуска до 5 мм.</a:t>
            </a:r>
          </a:p>
        </p:txBody>
      </p:sp>
      <p:pic>
        <p:nvPicPr>
          <p:cNvPr id="101380" name="Picture 4" descr="Безымянныйо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284538"/>
            <a:ext cx="257333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1" name="Picture 5" descr="Безымянныйп"/>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620713"/>
            <a:ext cx="23749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7"/>
          <p:cNvSpPr txBox="1">
            <a:spLocks noChangeArrowheads="1"/>
          </p:cNvSpPr>
          <p:nvPr/>
        </p:nvSpPr>
        <p:spPr bwMode="auto">
          <a:xfrm>
            <a:off x="539750" y="6092825"/>
            <a:ext cx="324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a:t>     Хватка лучковой пилы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left)">
                                      <p:cBhvr>
                                        <p:cTn id="7" dur="500"/>
                                        <p:tgtEl>
                                          <p:spTgt spid="10137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animEffect transition="in" filter="wipe(left)">
                                      <p:cBhvr>
                                        <p:cTn id="11" dur="500"/>
                                        <p:tgtEl>
                                          <p:spTgt spid="101379">
                                            <p:txEl>
                                              <p:pRg st="1" end="1"/>
                                            </p:txEl>
                                          </p:spTgt>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01381"/>
                                        </p:tgtEl>
                                        <p:attrNameLst>
                                          <p:attrName>style.visibility</p:attrName>
                                        </p:attrNameLst>
                                      </p:cBhvr>
                                      <p:to>
                                        <p:strVal val="visible"/>
                                      </p:to>
                                    </p:set>
                                    <p:anim calcmode="lin" valueType="num">
                                      <p:cBhvr additive="base">
                                        <p:cTn id="15" dur="500" fill="hold"/>
                                        <p:tgtEl>
                                          <p:spTgt spid="101381"/>
                                        </p:tgtEl>
                                        <p:attrNameLst>
                                          <p:attrName>ppt_x</p:attrName>
                                        </p:attrNameLst>
                                      </p:cBhvr>
                                      <p:tavLst>
                                        <p:tav tm="0">
                                          <p:val>
                                            <p:strVal val="#ppt_x"/>
                                          </p:val>
                                        </p:tav>
                                        <p:tav tm="100000">
                                          <p:val>
                                            <p:strVal val="#ppt_x"/>
                                          </p:val>
                                        </p:tav>
                                      </p:tavLst>
                                    </p:anim>
                                    <p:anim calcmode="lin" valueType="num">
                                      <p:cBhvr additive="base">
                                        <p:cTn id="16" dur="500" fill="hold"/>
                                        <p:tgtEl>
                                          <p:spTgt spid="101381"/>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101380"/>
                                        </p:tgtEl>
                                        <p:attrNameLst>
                                          <p:attrName>style.visibility</p:attrName>
                                        </p:attrNameLst>
                                      </p:cBhvr>
                                      <p:to>
                                        <p:strVal val="visible"/>
                                      </p:to>
                                    </p:set>
                                    <p:anim calcmode="lin" valueType="num">
                                      <p:cBhvr additive="base">
                                        <p:cTn id="20" dur="500" fill="hold"/>
                                        <p:tgtEl>
                                          <p:spTgt spid="101380"/>
                                        </p:tgtEl>
                                        <p:attrNameLst>
                                          <p:attrName>ppt_x</p:attrName>
                                        </p:attrNameLst>
                                      </p:cBhvr>
                                      <p:tavLst>
                                        <p:tav tm="0">
                                          <p:val>
                                            <p:strVal val="#ppt_x"/>
                                          </p:val>
                                        </p:tav>
                                        <p:tav tm="100000">
                                          <p:val>
                                            <p:strVal val="#ppt_x"/>
                                          </p:val>
                                        </p:tav>
                                      </p:tavLst>
                                    </p:anim>
                                    <p:anim calcmode="lin" valueType="num">
                                      <p:cBhvr additive="base">
                                        <p:cTn id="21" dur="500" fill="hold"/>
                                        <p:tgtEl>
                                          <p:spTgt spid="101380"/>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3" presetClass="entr" presetSubtype="10" fill="hold" grpId="1" nodeType="afterEffect">
                                  <p:stCondLst>
                                    <p:cond delay="0"/>
                                  </p:stCondLst>
                                  <p:childTnLst>
                                    <p:set>
                                      <p:cBhvr>
                                        <p:cTn id="24" dur="1" fill="hold">
                                          <p:stCondLst>
                                            <p:cond delay="0"/>
                                          </p:stCondLst>
                                        </p:cTn>
                                        <p:tgtEl>
                                          <p:spTgt spid="101379">
                                            <p:txEl>
                                              <p:pRg st="0" end="0"/>
                                            </p:txEl>
                                          </p:spTgt>
                                        </p:tgtEl>
                                        <p:attrNameLst>
                                          <p:attrName>style.visibility</p:attrName>
                                        </p:attrNameLst>
                                      </p:cBhvr>
                                      <p:to>
                                        <p:strVal val="visible"/>
                                      </p:to>
                                    </p:set>
                                    <p:animEffect transition="in" filter="blinds(horizontal)">
                                      <p:cBhvr>
                                        <p:cTn id="25" dur="500"/>
                                        <p:tgtEl>
                                          <p:spTgt spid="101379">
                                            <p:txEl>
                                              <p:pRg st="0" end="0"/>
                                            </p:txEl>
                                          </p:spTgt>
                                        </p:tgtEl>
                                      </p:cBhvr>
                                    </p:animEffect>
                                  </p:childTnLst>
                                </p:cTn>
                              </p:par>
                            </p:childTnLst>
                          </p:cTn>
                        </p:par>
                        <p:par>
                          <p:cTn id="26" fill="hold" nodeType="afterGroup">
                            <p:stCondLst>
                              <p:cond delay="2500"/>
                            </p:stCondLst>
                            <p:childTnLst>
                              <p:par>
                                <p:cTn id="27" presetID="3" presetClass="entr" presetSubtype="10" fill="hold" grpId="1" nodeType="afterEffect">
                                  <p:stCondLst>
                                    <p:cond delay="0"/>
                                  </p:stCondLst>
                                  <p:childTnLst>
                                    <p:set>
                                      <p:cBhvr>
                                        <p:cTn id="28" dur="1" fill="hold">
                                          <p:stCondLst>
                                            <p:cond delay="0"/>
                                          </p:stCondLst>
                                        </p:cTn>
                                        <p:tgtEl>
                                          <p:spTgt spid="101379">
                                            <p:txEl>
                                              <p:pRg st="1" end="1"/>
                                            </p:txEl>
                                          </p:spTgt>
                                        </p:tgtEl>
                                        <p:attrNameLst>
                                          <p:attrName>style.visibility</p:attrName>
                                        </p:attrNameLst>
                                      </p:cBhvr>
                                      <p:to>
                                        <p:strVal val="visible"/>
                                      </p:to>
                                    </p:set>
                                    <p:animEffect transition="in" filter="blinds(horizontal)">
                                      <p:cBhvr>
                                        <p:cTn id="29" dur="500"/>
                                        <p:tgtEl>
                                          <p:spTgt spid="1013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P spid="101379"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68313" y="333375"/>
            <a:ext cx="8229600" cy="1371600"/>
          </a:xfrm>
        </p:spPr>
        <p:txBody>
          <a:bodyPr/>
          <a:lstStyle/>
          <a:p>
            <a:pPr eaLnBrk="1" hangingPunct="1"/>
            <a:r>
              <a:rPr lang="ru-RU" sz="3600" smtClean="0"/>
              <a:t>Заточка деревообрабатывающих инструментов</a:t>
            </a:r>
          </a:p>
        </p:txBody>
      </p:sp>
      <p:sp>
        <p:nvSpPr>
          <p:cNvPr id="103427" name="Rectangle 3"/>
          <p:cNvSpPr>
            <a:spLocks noGrp="1" noChangeArrowheads="1"/>
          </p:cNvSpPr>
          <p:nvPr>
            <p:ph type="body" idx="1"/>
          </p:nvPr>
        </p:nvSpPr>
        <p:spPr>
          <a:xfrm>
            <a:off x="0" y="1628775"/>
            <a:ext cx="8686800" cy="4238625"/>
          </a:xfrm>
        </p:spPr>
        <p:txBody>
          <a:bodyPr/>
          <a:lstStyle/>
          <a:p>
            <a:pPr algn="ctr" eaLnBrk="1" hangingPunct="1">
              <a:buFont typeface="Wingdings" pitchFamily="2" charset="2"/>
              <a:buNone/>
            </a:pPr>
            <a:r>
              <a:rPr lang="ru-RU" sz="2000" smtClean="0"/>
              <a:t>     В процессе работы режущая кромка инструмента затупляется. В результате качество обрабатываемой поверхности снижается. Поэтому режущие инструменты периодически затачивают.</a:t>
            </a:r>
          </a:p>
        </p:txBody>
      </p:sp>
      <p:sp>
        <p:nvSpPr>
          <p:cNvPr id="8196" name="Text Box 4"/>
          <p:cNvSpPr txBox="1">
            <a:spLocks noChangeArrowheads="1"/>
          </p:cNvSpPr>
          <p:nvPr/>
        </p:nvSpPr>
        <p:spPr bwMode="auto">
          <a:xfrm>
            <a:off x="2843213" y="2636838"/>
            <a:ext cx="5832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ru-RU"/>
          </a:p>
        </p:txBody>
      </p:sp>
      <p:sp>
        <p:nvSpPr>
          <p:cNvPr id="103429" name="Text Box 5"/>
          <p:cNvSpPr txBox="1">
            <a:spLocks noChangeArrowheads="1"/>
          </p:cNvSpPr>
          <p:nvPr/>
        </p:nvSpPr>
        <p:spPr bwMode="auto">
          <a:xfrm>
            <a:off x="2484438" y="2708275"/>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ru-RU"/>
              <a:t>        Ножи рубанков, лезвия долот и стамесок затачивают с помощью точила – шлифовального круга, насаженного на вал. При заточке инструмент держат двумя руками. Угол наклона инструмента зависит от требуемого угла заострения и устанавливается на глаз. На инструмент слегка надавливают левой рукой и перемещают его по линии параллельно оси шлифовального круга. Полукруглую стамеску и нож шерхебеля при заточке двигают не только вправо-влево, но и дугообразно. Косую стамеску для чистового точения затачивают с двух сторон. Некоторые точила снабжены приспособлениями для установки угла наклона инструмента при точении.</a:t>
            </a:r>
          </a:p>
        </p:txBody>
      </p:sp>
      <p:pic>
        <p:nvPicPr>
          <p:cNvPr id="103430" name="Picture 6" descr="Безымянныйеку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36838"/>
            <a:ext cx="1857375"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500" fill="hold"/>
                                        <p:tgtEl>
                                          <p:spTgt spid="103426"/>
                                        </p:tgtEl>
                                        <p:attrNameLst>
                                          <p:attrName>ppt_x</p:attrName>
                                        </p:attrNameLst>
                                      </p:cBhvr>
                                      <p:tavLst>
                                        <p:tav tm="0">
                                          <p:val>
                                            <p:strVal val="#ppt_x"/>
                                          </p:val>
                                        </p:tav>
                                        <p:tav tm="100000">
                                          <p:val>
                                            <p:strVal val="#ppt_x"/>
                                          </p:val>
                                        </p:tav>
                                      </p:tavLst>
                                    </p:anim>
                                    <p:anim calcmode="lin" valueType="num">
                                      <p:cBhvr additive="base">
                                        <p:cTn id="8" dur="500" fill="hold"/>
                                        <p:tgtEl>
                                          <p:spTgt spid="10342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3427">
                                            <p:txEl>
                                              <p:pRg st="0" end="0"/>
                                            </p:txEl>
                                          </p:spTgt>
                                        </p:tgtEl>
                                        <p:attrNameLst>
                                          <p:attrName>style.visibility</p:attrName>
                                        </p:attrNameLst>
                                      </p:cBhvr>
                                      <p:to>
                                        <p:strVal val="visible"/>
                                      </p:to>
                                    </p:set>
                                    <p:anim calcmode="lin" valueType="num">
                                      <p:cBhvr additive="base">
                                        <p:cTn id="12" dur="5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3429"/>
                                        </p:tgtEl>
                                        <p:attrNameLst>
                                          <p:attrName>style.visibility</p:attrName>
                                        </p:attrNameLst>
                                      </p:cBhvr>
                                      <p:to>
                                        <p:strVal val="visible"/>
                                      </p:to>
                                    </p:set>
                                    <p:anim calcmode="lin" valueType="num">
                                      <p:cBhvr additive="base">
                                        <p:cTn id="17" dur="500" fill="hold"/>
                                        <p:tgtEl>
                                          <p:spTgt spid="103429"/>
                                        </p:tgtEl>
                                        <p:attrNameLst>
                                          <p:attrName>ppt_x</p:attrName>
                                        </p:attrNameLst>
                                      </p:cBhvr>
                                      <p:tavLst>
                                        <p:tav tm="0">
                                          <p:val>
                                            <p:strVal val="#ppt_x"/>
                                          </p:val>
                                        </p:tav>
                                        <p:tav tm="100000">
                                          <p:val>
                                            <p:strVal val="#ppt_x"/>
                                          </p:val>
                                        </p:tav>
                                      </p:tavLst>
                                    </p:anim>
                                    <p:anim calcmode="lin" valueType="num">
                                      <p:cBhvr additive="base">
                                        <p:cTn id="18" dur="500" fill="hold"/>
                                        <p:tgtEl>
                                          <p:spTgt spid="103429"/>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4" presetClass="entr" presetSubtype="16" fill="hold" nodeType="afterEffect">
                                  <p:stCondLst>
                                    <p:cond delay="0"/>
                                  </p:stCondLst>
                                  <p:childTnLst>
                                    <p:set>
                                      <p:cBhvr>
                                        <p:cTn id="21" dur="1" fill="hold">
                                          <p:stCondLst>
                                            <p:cond delay="0"/>
                                          </p:stCondLst>
                                        </p:cTn>
                                        <p:tgtEl>
                                          <p:spTgt spid="103430"/>
                                        </p:tgtEl>
                                        <p:attrNameLst>
                                          <p:attrName>style.visibility</p:attrName>
                                        </p:attrNameLst>
                                      </p:cBhvr>
                                      <p:to>
                                        <p:strVal val="visible"/>
                                      </p:to>
                                    </p:set>
                                    <p:animEffect transition="in" filter="box(in)">
                                      <p:cBhvr>
                                        <p:cTn id="22" dur="500"/>
                                        <p:tgtEl>
                                          <p:spTgt spid="103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P spid="1034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395288" y="476250"/>
            <a:ext cx="8497887" cy="6381750"/>
          </a:xfrm>
        </p:spPr>
        <p:txBody>
          <a:bodyPr/>
          <a:lstStyle/>
          <a:p>
            <a:pPr algn="just" eaLnBrk="1" hangingPunct="1">
              <a:buFont typeface="Wingdings" pitchFamily="2" charset="2"/>
              <a:buNone/>
            </a:pPr>
            <a:r>
              <a:rPr lang="ru-RU" sz="2000" smtClean="0"/>
              <a:t>         Затачивают инструмент на точиле до образования по всему лезвию тонкой и ровной кромки заусенцев. Затем заусенцы снимают, т.е. доводят инструмент на мелкозернистом бруске со строго прямолинейной поверхностью. При доводке инструмент накладывают фаской на брусок, плотно прижимают к нему и перемещают прямыми и круговыми движениями. При этом надо следить, чтобы фаска всей своей плоскостью прилегала к бруску.</a:t>
            </a:r>
          </a:p>
          <a:p>
            <a:pPr algn="just" eaLnBrk="1" hangingPunct="1">
              <a:buFont typeface="Wingdings" pitchFamily="2" charset="2"/>
              <a:buNone/>
            </a:pPr>
            <a:r>
              <a:rPr lang="ru-RU" sz="2000" smtClean="0"/>
              <a:t>          Чтобы получить нужную остроту лезвия, инструмент после заточки и доводки правят, т. е. шлифуют на бруске с очень мелким зерном. Такой брусок называют оселком. Его смачивают водой, прикладывают к нему инструмент фаской и перемещают круговыми движениями. Затем инструмент переворачивают, кладут на оселок всей плоскостью и правят такими же движениями. Этот приём повторяют несколько раз до снятия очеь мелких заусенцев. После правки с оселка снимают грязь и вытирают его досуха.</a:t>
            </a:r>
          </a:p>
          <a:p>
            <a:pPr algn="just" eaLnBrk="1" hangingPunct="1">
              <a:buFont typeface="Wingdings" pitchFamily="2" charset="2"/>
              <a:buNone/>
            </a:pPr>
            <a:r>
              <a:rPr lang="ru-RU" sz="2000" smtClean="0"/>
              <a:t>          Заточка, доводка и правка инструмента являются видами процесса резания, так как острые грани зерен шлифовальных кругов и брусков имеют форму клина (резца) и снимают очень мелкую стружку.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 calcmode="lin" valueType="num">
                                      <p:cBhvr additive="base">
                                        <p:cTn id="12"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 calcmode="lin" valueType="num">
                                      <p:cBhvr additive="base">
                                        <p:cTn id="17"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8313" y="188913"/>
            <a:ext cx="8229600" cy="1371600"/>
          </a:xfrm>
        </p:spPr>
        <p:txBody>
          <a:bodyPr/>
          <a:lstStyle/>
          <a:p>
            <a:pPr algn="ctr" eaLnBrk="1" hangingPunct="1"/>
            <a:r>
              <a:rPr lang="ru-RU" sz="3600" smtClean="0"/>
              <a:t>Точение конических и фасонных деталей</a:t>
            </a:r>
          </a:p>
        </p:txBody>
      </p:sp>
      <p:sp>
        <p:nvSpPr>
          <p:cNvPr id="105475" name="Rectangle 3"/>
          <p:cNvSpPr>
            <a:spLocks noGrp="1" noChangeArrowheads="1"/>
          </p:cNvSpPr>
          <p:nvPr>
            <p:ph type="body" idx="1"/>
          </p:nvPr>
        </p:nvSpPr>
        <p:spPr>
          <a:xfrm>
            <a:off x="323850" y="1268413"/>
            <a:ext cx="8229600" cy="3886200"/>
          </a:xfrm>
        </p:spPr>
        <p:txBody>
          <a:bodyPr/>
          <a:lstStyle/>
          <a:p>
            <a:pPr algn="just" eaLnBrk="1" hangingPunct="1">
              <a:buFont typeface="Wingdings" pitchFamily="2" charset="2"/>
              <a:buNone/>
            </a:pPr>
            <a:r>
              <a:rPr lang="ru-RU" sz="2000" smtClean="0"/>
              <a:t>        Фасонные детали представляют собой сочетания различных поверхностей: цилиндрической, конической, сферической, криволинейной. Характерным элементом фасонных деталей являются галтели. При точении таких деталей заготовке с помощью полукруглой стамески придают сначала цилиндрическую форму. Затем размечают места перехода одной поверхности в другую, по линиям разметки косой стамеской делают неглубокие надрезы и начинают обработку отдельных участков. При точении выпуклых поверхностей резец перемещают от середины выпуклости к краям, а при точении вогнутых – наоборот. В том и в другом случае точение происходит за счет поперечного и продольного движений резца.</a:t>
            </a:r>
          </a:p>
        </p:txBody>
      </p:sp>
      <p:pic>
        <p:nvPicPr>
          <p:cNvPr id="105476" name="Picture 4" descr="ек4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986338"/>
            <a:ext cx="78486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additive="base">
                                        <p:cTn id="7" dur="500" fill="hold"/>
                                        <p:tgtEl>
                                          <p:spTgt spid="105474"/>
                                        </p:tgtEl>
                                        <p:attrNameLst>
                                          <p:attrName>ppt_x</p:attrName>
                                        </p:attrNameLst>
                                      </p:cBhvr>
                                      <p:tavLst>
                                        <p:tav tm="0">
                                          <p:val>
                                            <p:strVal val="#ppt_x"/>
                                          </p:val>
                                        </p:tav>
                                        <p:tav tm="100000">
                                          <p:val>
                                            <p:strVal val="#ppt_x"/>
                                          </p:val>
                                        </p:tav>
                                      </p:tavLst>
                                    </p:anim>
                                    <p:anim calcmode="lin" valueType="num">
                                      <p:cBhvr additive="base">
                                        <p:cTn id="8" dur="500" fill="hold"/>
                                        <p:tgtEl>
                                          <p:spTgt spid="10547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 calcmode="lin" valueType="num">
                                      <p:cBhvr additive="base">
                                        <p:cTn id="12"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5475">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8" presetClass="entr" presetSubtype="16" fill="hold" nodeType="afterEffect">
                                  <p:stCondLst>
                                    <p:cond delay="0"/>
                                  </p:stCondLst>
                                  <p:childTnLst>
                                    <p:set>
                                      <p:cBhvr>
                                        <p:cTn id="16" dur="1" fill="hold">
                                          <p:stCondLst>
                                            <p:cond delay="0"/>
                                          </p:stCondLst>
                                        </p:cTn>
                                        <p:tgtEl>
                                          <p:spTgt spid="105476"/>
                                        </p:tgtEl>
                                        <p:attrNameLst>
                                          <p:attrName>style.visibility</p:attrName>
                                        </p:attrNameLst>
                                      </p:cBhvr>
                                      <p:to>
                                        <p:strVal val="visible"/>
                                      </p:to>
                                    </p:set>
                                    <p:animEffect transition="in" filter="diamond(in)">
                                      <p:cBhvr>
                                        <p:cTn id="17" dur="20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68313" y="0"/>
            <a:ext cx="8964612" cy="1439863"/>
          </a:xfrm>
        </p:spPr>
        <p:txBody>
          <a:bodyPr/>
          <a:lstStyle/>
          <a:p>
            <a:pPr eaLnBrk="1" hangingPunct="1"/>
            <a:r>
              <a:rPr lang="ru-RU" sz="3600" smtClean="0"/>
              <a:t>Основные виды столярных соединений</a:t>
            </a:r>
          </a:p>
        </p:txBody>
      </p:sp>
      <p:sp>
        <p:nvSpPr>
          <p:cNvPr id="107523" name="Rectangle 3"/>
          <p:cNvSpPr>
            <a:spLocks noGrp="1" noChangeArrowheads="1"/>
          </p:cNvSpPr>
          <p:nvPr>
            <p:ph type="body" idx="1"/>
          </p:nvPr>
        </p:nvSpPr>
        <p:spPr>
          <a:xfrm>
            <a:off x="179388" y="981075"/>
            <a:ext cx="8713787" cy="4968875"/>
          </a:xfrm>
        </p:spPr>
        <p:txBody>
          <a:bodyPr/>
          <a:lstStyle/>
          <a:p>
            <a:pPr algn="just" eaLnBrk="1" hangingPunct="1">
              <a:buFont typeface="Wingdings" pitchFamily="2" charset="2"/>
              <a:buNone/>
            </a:pPr>
            <a:r>
              <a:rPr lang="ru-RU" sz="2000" smtClean="0"/>
              <a:t>       Столярные соединения деталей бывают неразъёмные и разъёмные. К первым из них относятся уже известные вам соединения на гвоздях, ко вторым – на шурупах. На гвоздях и шурупах детали соединяют сравнительно быстро, но такие соединения не обеспечивают высокой прочности.</a:t>
            </a:r>
          </a:p>
          <a:p>
            <a:pPr algn="just" eaLnBrk="1" hangingPunct="1">
              <a:buFont typeface="Wingdings" pitchFamily="2" charset="2"/>
              <a:buNone/>
            </a:pPr>
            <a:r>
              <a:rPr lang="ru-RU" sz="2000" smtClean="0"/>
              <a:t>        В клеевых соединениях различают элементы: шип, гнездо, проушину и др.</a:t>
            </a:r>
          </a:p>
          <a:p>
            <a:pPr algn="just" eaLnBrk="1" hangingPunct="1">
              <a:buFont typeface="Wingdings" pitchFamily="2" charset="2"/>
              <a:buNone/>
            </a:pPr>
            <a:r>
              <a:rPr lang="ru-RU" sz="2000" smtClean="0"/>
              <a:t>       Шип – выступ на конце заготовки, соответствует размерам и профилю проушины или гнезда соединяемой заготовки. Гнездо – отверстие (углубление) в заготовке, соответствует размерам и профилю шипа, проушина – гнездо на торце заготовки, открытое с двух или трёх сторон.</a:t>
            </a:r>
          </a:p>
        </p:txBody>
      </p:sp>
      <p:pic>
        <p:nvPicPr>
          <p:cNvPr id="107524" name="Picture 4" descr="Безымянныйнгнг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797425"/>
            <a:ext cx="5400675"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blinds(horizontal)">
                                      <p:cBhvr>
                                        <p:cTn id="7" dur="500"/>
                                        <p:tgtEl>
                                          <p:spTgt spid="107523">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animEffect transition="in" filter="blinds(horizontal)">
                                      <p:cBhvr>
                                        <p:cTn id="11" dur="500"/>
                                        <p:tgtEl>
                                          <p:spTgt spid="107523">
                                            <p:txEl>
                                              <p:pRg st="1" end="1"/>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animEffect transition="in" filter="blinds(horizontal)">
                                      <p:cBhvr>
                                        <p:cTn id="15" dur="500"/>
                                        <p:tgtEl>
                                          <p:spTgt spid="107523">
                                            <p:txEl>
                                              <p:pRg st="2" end="2"/>
                                            </p:txEl>
                                          </p:spTgt>
                                        </p:tgtEl>
                                      </p:cBhvr>
                                    </p:animEffect>
                                  </p:childTnLst>
                                </p:cTn>
                              </p:par>
                            </p:childTnLst>
                          </p:cTn>
                        </p:par>
                        <p:par>
                          <p:cTn id="16" fill="hold" nodeType="afterGroup">
                            <p:stCondLst>
                              <p:cond delay="1500"/>
                            </p:stCondLst>
                            <p:childTnLst>
                              <p:par>
                                <p:cTn id="17" presetID="5" presetClass="entr" presetSubtype="10" fill="hold" nodeType="afterEffect">
                                  <p:stCondLst>
                                    <p:cond delay="0"/>
                                  </p:stCondLst>
                                  <p:childTnLst>
                                    <p:set>
                                      <p:cBhvr>
                                        <p:cTn id="18" dur="1" fill="hold">
                                          <p:stCondLst>
                                            <p:cond delay="0"/>
                                          </p:stCondLst>
                                        </p:cTn>
                                        <p:tgtEl>
                                          <p:spTgt spid="107524"/>
                                        </p:tgtEl>
                                        <p:attrNameLst>
                                          <p:attrName>style.visibility</p:attrName>
                                        </p:attrNameLst>
                                      </p:cBhvr>
                                      <p:to>
                                        <p:strVal val="visible"/>
                                      </p:to>
                                    </p:set>
                                    <p:animEffect transition="in" filter="checkerboard(across)">
                                      <p:cBhvr>
                                        <p:cTn id="19" dur="500"/>
                                        <p:tgtEl>
                                          <p:spTgt spid="107524"/>
                                        </p:tgtEl>
                                      </p:cBhvr>
                                    </p:animEffect>
                                  </p:childTnLst>
                                </p:cTn>
                              </p:par>
                            </p:childTnLst>
                          </p:cTn>
                        </p:par>
                        <p:par>
                          <p:cTn id="20" fill="hold" nodeType="afterGroup">
                            <p:stCondLst>
                              <p:cond delay="2000"/>
                            </p:stCondLst>
                            <p:childTnLst>
                              <p:par>
                                <p:cTn id="21" presetID="8" presetClass="emph" presetSubtype="0" fill="hold" grpId="0" nodeType="afterEffect">
                                  <p:stCondLst>
                                    <p:cond delay="0"/>
                                  </p:stCondLst>
                                  <p:childTnLst>
                                    <p:animRot by="21600000">
                                      <p:cBhvr>
                                        <p:cTn id="22" dur="2000" fill="hold"/>
                                        <p:tgtEl>
                                          <p:spTgt spid="1075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sz="half" idx="1"/>
          </p:nvPr>
        </p:nvSpPr>
        <p:spPr>
          <a:xfrm>
            <a:off x="395288" y="3284538"/>
            <a:ext cx="8291512" cy="3319462"/>
          </a:xfrm>
        </p:spPr>
        <p:txBody>
          <a:bodyPr/>
          <a:lstStyle/>
          <a:p>
            <a:pPr algn="just" eaLnBrk="1" hangingPunct="1">
              <a:lnSpc>
                <a:spcPct val="90000"/>
              </a:lnSpc>
              <a:buFont typeface="Wingdings" pitchFamily="2" charset="2"/>
              <a:buNone/>
            </a:pPr>
            <a:r>
              <a:rPr lang="ru-RU" sz="1800" smtClean="0"/>
              <a:t>         Из клеевых соединений наиболее распространены шиповые. Они подразделяются на угловые концевые, угловые серединные и угловые ящичные. Выбор числа шипов на заготовке зависит то толщины соединяемых деталей. Бруски толщиной до 40 мм чаще всего соединяют одинарным шипом, бруски толщиной свыше 80 мм – тройными многократными.</a:t>
            </a:r>
          </a:p>
          <a:p>
            <a:pPr algn="just" eaLnBrk="1" hangingPunct="1">
              <a:lnSpc>
                <a:spcPct val="90000"/>
              </a:lnSpc>
              <a:buFont typeface="Wingdings" pitchFamily="2" charset="2"/>
              <a:buNone/>
            </a:pPr>
            <a:r>
              <a:rPr lang="ru-RU" sz="1800" smtClean="0"/>
              <a:t>        Существуют правила определения размеров шипов и прошин. Так, размеры угловых концевых и угловых серединных соединений определяют по формулам: </a:t>
            </a:r>
            <a:r>
              <a:rPr lang="en-US" sz="1800" smtClean="0"/>
              <a:t>S=0,4S  ;S = S =0.5(S –S ).</a:t>
            </a:r>
            <a:r>
              <a:rPr lang="ru-RU" sz="1800" smtClean="0"/>
              <a:t> Размеры углового ящичного соединения должны быть </a:t>
            </a:r>
            <a:r>
              <a:rPr lang="en-US" sz="1800" smtClean="0"/>
              <a:t>S =S =6,8,10,12,14,16 </a:t>
            </a:r>
            <a:r>
              <a:rPr lang="ru-RU" sz="1800" smtClean="0"/>
              <a:t>мм;</a:t>
            </a:r>
            <a:r>
              <a:rPr lang="en-US" sz="1800" smtClean="0"/>
              <a:t> </a:t>
            </a:r>
            <a:r>
              <a:rPr lang="en-US" sz="1800" i="1" smtClean="0"/>
              <a:t>l= S ; S ,</a:t>
            </a:r>
            <a:r>
              <a:rPr lang="ru-RU" sz="1800" i="1" smtClean="0"/>
              <a:t> не менее 0.3</a:t>
            </a:r>
            <a:r>
              <a:rPr lang="en-US" sz="1800" i="1" smtClean="0"/>
              <a:t>S .</a:t>
            </a:r>
            <a:r>
              <a:rPr lang="ru-RU" sz="1800" smtClean="0"/>
              <a:t>Изделия с шиповым соединением деталей изготавливают по сборочным чертежам.</a:t>
            </a:r>
          </a:p>
        </p:txBody>
      </p:sp>
      <p:graphicFrame>
        <p:nvGraphicFramePr>
          <p:cNvPr id="1026" name="Object 4"/>
          <p:cNvGraphicFramePr>
            <a:graphicFrameLocks noChangeAspect="1"/>
          </p:cNvGraphicFramePr>
          <p:nvPr>
            <p:ph sz="quarter" idx="2"/>
          </p:nvPr>
        </p:nvGraphicFramePr>
        <p:xfrm>
          <a:off x="3851275" y="5516563"/>
          <a:ext cx="127000" cy="177800"/>
        </p:xfrm>
        <a:graphic>
          <a:graphicData uri="http://schemas.openxmlformats.org/presentationml/2006/ole">
            <mc:AlternateContent xmlns:mc="http://schemas.openxmlformats.org/markup-compatibility/2006">
              <mc:Choice xmlns:v="urn:schemas-microsoft-com:vml" Requires="v">
                <p:oleObj spid="_x0000_s1042" name="Формула" r:id="rId3" imgW="126720" imgH="177480" progId="Equation.3">
                  <p:embed/>
                </p:oleObj>
              </mc:Choice>
              <mc:Fallback>
                <p:oleObj name="Формула" r:id="rId3" imgW="126720" imgH="177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5516563"/>
                        <a:ext cx="1270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11"/>
          <p:cNvGraphicFramePr>
            <a:graphicFrameLocks noChangeAspect="1"/>
          </p:cNvGraphicFramePr>
          <p:nvPr>
            <p:ph sz="quarter" idx="3"/>
          </p:nvPr>
        </p:nvGraphicFramePr>
        <p:xfrm>
          <a:off x="6011863" y="5445125"/>
          <a:ext cx="127000" cy="177800"/>
        </p:xfrm>
        <a:graphic>
          <a:graphicData uri="http://schemas.openxmlformats.org/presentationml/2006/ole">
            <mc:AlternateContent xmlns:mc="http://schemas.openxmlformats.org/markup-compatibility/2006">
              <mc:Choice xmlns:v="urn:schemas-microsoft-com:vml" Requires="v">
                <p:oleObj spid="_x0000_s1043" name="Формула" r:id="rId5" imgW="126720" imgH="177480" progId="Equation.3">
                  <p:embed/>
                </p:oleObj>
              </mc:Choice>
              <mc:Fallback>
                <p:oleObj name="Формула" r:id="rId5" imgW="126720" imgH="17748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5445125"/>
                        <a:ext cx="1270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1" name="Text Box 13"/>
          <p:cNvSpPr txBox="1">
            <a:spLocks noChangeArrowheads="1"/>
          </p:cNvSpPr>
          <p:nvPr/>
        </p:nvSpPr>
        <p:spPr bwMode="auto">
          <a:xfrm>
            <a:off x="4787900" y="5445125"/>
            <a:ext cx="238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1</a:t>
            </a:r>
          </a:p>
        </p:txBody>
      </p:sp>
      <p:sp>
        <p:nvSpPr>
          <p:cNvPr id="1032" name="Text Box 14"/>
          <p:cNvSpPr txBox="1">
            <a:spLocks noChangeArrowheads="1"/>
          </p:cNvSpPr>
          <p:nvPr/>
        </p:nvSpPr>
        <p:spPr bwMode="auto">
          <a:xfrm>
            <a:off x="6227763" y="5445125"/>
            <a:ext cx="238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1</a:t>
            </a:r>
          </a:p>
        </p:txBody>
      </p:sp>
      <p:sp>
        <p:nvSpPr>
          <p:cNvPr id="1033" name="Text Box 15"/>
          <p:cNvSpPr txBox="1">
            <a:spLocks noChangeArrowheads="1"/>
          </p:cNvSpPr>
          <p:nvPr/>
        </p:nvSpPr>
        <p:spPr bwMode="auto">
          <a:xfrm>
            <a:off x="5219700" y="54451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3</a:t>
            </a:r>
          </a:p>
        </p:txBody>
      </p:sp>
      <p:pic>
        <p:nvPicPr>
          <p:cNvPr id="108560" name="Picture 16" descr="Безымянныйкеен"/>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765175"/>
            <a:ext cx="73247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7"/>
          <p:cNvSpPr txBox="1">
            <a:spLocks noChangeArrowheads="1"/>
          </p:cNvSpPr>
          <p:nvPr/>
        </p:nvSpPr>
        <p:spPr bwMode="auto">
          <a:xfrm>
            <a:off x="4787900" y="5661025"/>
            <a:ext cx="238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1</a:t>
            </a:r>
          </a:p>
        </p:txBody>
      </p:sp>
      <p:sp>
        <p:nvSpPr>
          <p:cNvPr id="1036" name="Text Box 18"/>
          <p:cNvSpPr txBox="1">
            <a:spLocks noChangeArrowheads="1"/>
          </p:cNvSpPr>
          <p:nvPr/>
        </p:nvSpPr>
        <p:spPr bwMode="auto">
          <a:xfrm>
            <a:off x="5148263" y="5661025"/>
            <a:ext cx="21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3</a:t>
            </a:r>
          </a:p>
        </p:txBody>
      </p:sp>
      <p:graphicFrame>
        <p:nvGraphicFramePr>
          <p:cNvPr id="1028" name="Object 19"/>
          <p:cNvGraphicFramePr>
            <a:graphicFrameLocks noChangeAspect="1"/>
          </p:cNvGraphicFramePr>
          <p:nvPr/>
        </p:nvGraphicFramePr>
        <p:xfrm>
          <a:off x="7885113" y="5734050"/>
          <a:ext cx="127000" cy="177800"/>
        </p:xfrm>
        <a:graphic>
          <a:graphicData uri="http://schemas.openxmlformats.org/presentationml/2006/ole">
            <mc:AlternateContent xmlns:mc="http://schemas.openxmlformats.org/markup-compatibility/2006">
              <mc:Choice xmlns:v="urn:schemas-microsoft-com:vml" Requires="v">
                <p:oleObj spid="_x0000_s1044" name="Формула" r:id="rId8" imgW="126720" imgH="177480" progId="Equation.3">
                  <p:embed/>
                </p:oleObj>
              </mc:Choice>
              <mc:Fallback>
                <p:oleObj name="Формула" r:id="rId8" imgW="126720" imgH="177480" progId="Equation.3">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85113" y="5734050"/>
                        <a:ext cx="1270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7" name="Text Box 20"/>
          <p:cNvSpPr txBox="1">
            <a:spLocks noChangeArrowheads="1"/>
          </p:cNvSpPr>
          <p:nvPr/>
        </p:nvSpPr>
        <p:spPr bwMode="auto">
          <a:xfrm>
            <a:off x="8172450" y="5661025"/>
            <a:ext cx="2873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sz="1200"/>
              <a:t>2 </a:t>
            </a:r>
          </a:p>
        </p:txBody>
      </p:sp>
      <p:graphicFrame>
        <p:nvGraphicFramePr>
          <p:cNvPr id="1029" name="Object 21"/>
          <p:cNvGraphicFramePr>
            <a:graphicFrameLocks noChangeAspect="1"/>
          </p:cNvGraphicFramePr>
          <p:nvPr/>
        </p:nvGraphicFramePr>
        <p:xfrm>
          <a:off x="2339975" y="6021388"/>
          <a:ext cx="127000" cy="177800"/>
        </p:xfrm>
        <a:graphic>
          <a:graphicData uri="http://schemas.openxmlformats.org/presentationml/2006/ole">
            <mc:AlternateContent xmlns:mc="http://schemas.openxmlformats.org/markup-compatibility/2006">
              <mc:Choice xmlns:v="urn:schemas-microsoft-com:vml" Requires="v">
                <p:oleObj spid="_x0000_s1045" name="Формула" r:id="rId10" imgW="126720" imgH="177480" progId="Equation.3">
                  <p:embed/>
                </p:oleObj>
              </mc:Choice>
              <mc:Fallback>
                <p:oleObj name="Формула" r:id="rId10" imgW="126720" imgH="177480" progId="Equation.3">
                  <p:embed/>
                  <p:pic>
                    <p:nvPicPr>
                      <p:cNvPr id="0" name="Object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975" y="6021388"/>
                        <a:ext cx="1270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108560"/>
                                        </p:tgtEl>
                                        <p:attrNameLst>
                                          <p:attrName>style.visibility</p:attrName>
                                        </p:attrNameLst>
                                      </p:cBhvr>
                                      <p:to>
                                        <p:strVal val="visible"/>
                                      </p:to>
                                    </p:set>
                                    <p:anim calcmode="lin" valueType="num">
                                      <p:cBhvr additive="base">
                                        <p:cTn id="7" dur="500" fill="hold"/>
                                        <p:tgtEl>
                                          <p:spTgt spid="108560"/>
                                        </p:tgtEl>
                                        <p:attrNameLst>
                                          <p:attrName>ppt_x</p:attrName>
                                        </p:attrNameLst>
                                      </p:cBhvr>
                                      <p:tavLst>
                                        <p:tav tm="0">
                                          <p:val>
                                            <p:strVal val="#ppt_x"/>
                                          </p:val>
                                        </p:tav>
                                        <p:tav tm="100000">
                                          <p:val>
                                            <p:strVal val="#ppt_x"/>
                                          </p:val>
                                        </p:tav>
                                      </p:tavLst>
                                    </p:anim>
                                    <p:anim calcmode="lin" valueType="num">
                                      <p:cBhvr additive="base">
                                        <p:cTn id="8" dur="500" fill="hold"/>
                                        <p:tgtEl>
                                          <p:spTgt spid="10856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 calcmode="lin" valueType="num">
                                      <p:cBhvr additive="base">
                                        <p:cTn id="12"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8547">
                                            <p:txEl>
                                              <p:pRg st="1" end="1"/>
                                            </p:txEl>
                                          </p:spTgt>
                                        </p:tgtEl>
                                        <p:attrNameLst>
                                          <p:attrName>style.visibility</p:attrName>
                                        </p:attrNameLst>
                                      </p:cBhvr>
                                      <p:to>
                                        <p:strVal val="visible"/>
                                      </p:to>
                                    </p:set>
                                    <p:anim calcmode="lin" valueType="num">
                                      <p:cBhvr additive="base">
                                        <p:cTn id="17"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421</TotalTime>
  <Words>1818</Words>
  <Application>Microsoft Office PowerPoint</Application>
  <PresentationFormat>Экран (4:3)</PresentationFormat>
  <Paragraphs>75</Paragraphs>
  <Slides>17</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24" baseType="lpstr">
      <vt:lpstr>Arial</vt:lpstr>
      <vt:lpstr>Wingdings</vt:lpstr>
      <vt:lpstr>Calibri</vt:lpstr>
      <vt:lpstr>Arial Black</vt:lpstr>
      <vt:lpstr>Times New Roman</vt:lpstr>
      <vt:lpstr>Пиксел</vt:lpstr>
      <vt:lpstr>Microsoft Equation 3.0</vt:lpstr>
      <vt:lpstr>Презентация по технологии </vt:lpstr>
      <vt:lpstr>   СОДЕРЖАНИЕ:</vt:lpstr>
      <vt:lpstr>Пиление древесины вдоль волокон</vt:lpstr>
      <vt:lpstr>Презентация PowerPoint</vt:lpstr>
      <vt:lpstr>Заточка деревообрабатывающих инструментов</vt:lpstr>
      <vt:lpstr>Презентация PowerPoint</vt:lpstr>
      <vt:lpstr>Точение конических и фасонных деталей</vt:lpstr>
      <vt:lpstr>Основные виды столярных соединений</vt:lpstr>
      <vt:lpstr>Презентация PowerPoint</vt:lpstr>
      <vt:lpstr>Разметка и запиливание шипов и проушин</vt:lpstr>
      <vt:lpstr>Презентация PowerPoint</vt:lpstr>
      <vt:lpstr>Долбление проушин и гнезд</vt:lpstr>
      <vt:lpstr>Презентация PowerPoint</vt:lpstr>
      <vt:lpstr>Сборка шипового соединения</vt:lpstr>
      <vt:lpstr>Презентация PowerPoint</vt:lpstr>
      <vt:lpstr>Соединение деталей с помощью шкантов и нагелей</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технологии</dc:title>
  <dc:creator>-</dc:creator>
  <cp:lastModifiedBy>Эдуард Гордеев</cp:lastModifiedBy>
  <cp:revision>17</cp:revision>
  <dcterms:created xsi:type="dcterms:W3CDTF">2006-12-10T06:34:49Z</dcterms:created>
  <dcterms:modified xsi:type="dcterms:W3CDTF">2014-04-13T08:32:02Z</dcterms:modified>
</cp:coreProperties>
</file>