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66" r:id="rId2"/>
    <p:sldId id="278" r:id="rId3"/>
    <p:sldId id="293" r:id="rId4"/>
    <p:sldId id="279" r:id="rId5"/>
    <p:sldId id="280" r:id="rId6"/>
    <p:sldId id="281" r:id="rId7"/>
    <p:sldId id="287" r:id="rId8"/>
    <p:sldId id="282" r:id="rId9"/>
    <p:sldId id="291" r:id="rId10"/>
    <p:sldId id="283" r:id="rId11"/>
    <p:sldId id="288" r:id="rId12"/>
    <p:sldId id="284" r:id="rId13"/>
    <p:sldId id="290" r:id="rId14"/>
    <p:sldId id="285" r:id="rId15"/>
    <p:sldId id="289" r:id="rId16"/>
    <p:sldId id="286" r:id="rId17"/>
    <p:sldId id="292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26" autoAdjust="0"/>
    <p:restoredTop sz="94660"/>
  </p:normalViewPr>
  <p:slideViewPr>
    <p:cSldViewPr>
      <p:cViewPr>
        <p:scale>
          <a:sx n="70" d="100"/>
          <a:sy n="70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346E8-92E6-42D6-92F5-F844E54DFC73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5DA97-CDEE-4271-8FA6-EDE3918965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5DA97-CDEE-4271-8FA6-EDE39189655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5DA97-CDEE-4271-8FA6-EDE39189655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92880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85736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00010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Интегрированный урок (информатика, технология)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4480" y="3357562"/>
            <a:ext cx="55007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Черепанов Андрей Алексеевич, 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Фролкова Ольга  Павловна,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«Сёйкинская  СОШ»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6000768"/>
            <a:ext cx="9144000" cy="642942"/>
            <a:chOff x="357158" y="214290"/>
            <a:chExt cx="8143932" cy="633272"/>
          </a:xfrm>
        </p:grpSpPr>
        <p:pic>
          <p:nvPicPr>
            <p:cNvPr id="23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719183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4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2076505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5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3433827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6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4791149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7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6148471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8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7505793" y="-147735"/>
              <a:ext cx="633272" cy="13573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49" y="1214423"/>
          <a:ext cx="8715470" cy="5242560"/>
        </p:xfrm>
        <a:graphic>
          <a:graphicData uri="http://schemas.openxmlformats.org/drawingml/2006/table">
            <a:tbl>
              <a:tblPr/>
              <a:tblGrid>
                <a:gridCol w="1324752"/>
                <a:gridCol w="2300884"/>
                <a:gridCol w="1464199"/>
                <a:gridCol w="1911122"/>
                <a:gridCol w="1714513"/>
              </a:tblGrid>
              <a:tr h="24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этапа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 учителя</a:t>
                      </a:r>
                      <a:endParaRPr lang="ru-RU" sz="1600" dirty="0" smtClean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</a:tr>
              <a:tr h="22908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условий для формулировки цели урока  и постановки учебных задач</a:t>
                      </a:r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цели и задач урока.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-Добивается мотивации к выполнению учебных действий, применив информационные технологии. 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Подталкивает к выбору  цели и задач урока (откорректировать сформулированные учащимися цель и задачи урока).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-Организуются в 4 группы для поиска информации, готовят выступление, которое сопровождается презентацией «Орнамент в культуре алтайского народа».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-Формулируют цель и ставя задачи для её достижения.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-Каждая группа обсуждает, и делает словесное описание прихватки, которую она будет проектировать, используя элементы алтайского национального орнамента.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Активизация мыслительных процессов (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умозаклю-чение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 вступать в диалог и участие в коллективном обсуждении проблемы, аргументация своей позиции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своей познавательной деятельностью: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ставить цель и анализировать условия достижения цели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87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снятия напряжения проводит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физминутку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игру «Ванька-встанька»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222" marR="42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Ловят мяч, кинутый учителем и рассказывают одно из правил техники безопасности при работе на компьютере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71604" y="642918"/>
            <a:ext cx="642942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Формулирование проблемы, планирование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1"/>
            <a:ext cx="66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621508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Работа в группах</a:t>
            </a:r>
            <a:endParaRPr lang="ru-RU" sz="2800" b="1" dirty="0"/>
          </a:p>
        </p:txBody>
      </p:sp>
      <p:pic>
        <p:nvPicPr>
          <p:cNvPr id="1026" name="Picture 2" descr="F:\Материалы к конкурсу Мой лучший урок Черепанова, Фролковой - Сейка\фото\Новая папка (2)\DSC09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2071678"/>
          <a:ext cx="8786876" cy="4283014"/>
        </p:xfrm>
        <a:graphic>
          <a:graphicData uri="http://schemas.openxmlformats.org/drawingml/2006/table">
            <a:tbl>
              <a:tblPr/>
              <a:tblGrid>
                <a:gridCol w="1357321"/>
                <a:gridCol w="2857520"/>
                <a:gridCol w="1428760"/>
                <a:gridCol w="1500198"/>
                <a:gridCol w="1643077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этапа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 учителя</a:t>
                      </a:r>
                      <a:endParaRPr lang="ru-RU" sz="1600" dirty="0" smtClean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</a:tr>
              <a:tr h="96246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Обеспечение восприятия, осмысления и первичного запоминания знаний, связей и отношений в объекте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изучения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-Организует основные этапы разработки моделей на компьютере (Модель, значение модели, даёт конструктивные понятия, знакомит с новыми возможностями модельеров - конструкторов в области проектирования на компьютере).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-Наблюдает и корректирует работу в группах: по технологическим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картам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-Организует обсуждение результатов  работы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.       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Создают презентацию, вставляют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автофигуры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для рисования и копирования элементов орнамента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 с информацией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Анализируют, обсуждают, фиксируют результаты.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Осознанно строят выв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оды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 в обсуждении вопросов, 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формулирова-ние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собственного мнения  и аргументация 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взаимного контроля.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 правильности выполнения заданий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0298" y="1285860"/>
            <a:ext cx="471490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Открытие нового знания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92933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Знакомство с программным обеспечением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0"/>
            <a:ext cx="66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  <a:p>
            <a:endParaRPr lang="ru-RU" dirty="0"/>
          </a:p>
        </p:txBody>
      </p:sp>
      <p:pic>
        <p:nvPicPr>
          <p:cNvPr id="2050" name="Picture 2" descr="F:\Материалы к конкурсу Мой лучший урок Черепанова, Фролковой - Сейка\фото\Новая папка (2)\DSC0982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1538" y="714356"/>
            <a:ext cx="6762797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928803"/>
          <a:ext cx="8643965" cy="4024125"/>
        </p:xfrm>
        <a:graphic>
          <a:graphicData uri="http://schemas.openxmlformats.org/drawingml/2006/table">
            <a:tbl>
              <a:tblPr/>
              <a:tblGrid>
                <a:gridCol w="1449664"/>
                <a:gridCol w="2118946"/>
                <a:gridCol w="1665351"/>
                <a:gridCol w="1838401"/>
                <a:gridCol w="1571603"/>
              </a:tblGrid>
              <a:tr h="517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этапа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 учителя</a:t>
                      </a:r>
                      <a:endParaRPr lang="ru-RU" sz="1600" dirty="0" smtClean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</a:tr>
              <a:tr h="13194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усвоения новых знаний и способов действий на уровне применения в измененной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ситуации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-Проводит текущий инструктаж по заливке фигур цветом.  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-Организует презентацию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-Организуются в три «модельных агентства», обсуждают эскиз прихватки, проектируют модели прихваток на компьютере.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-Показывают выполненные эскизы моделей прихваток и делают защиту проектов.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Анализируют, обсуждают, фиксируют результаты.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Осознанно строят выводы.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 в обсуждении вопросов, формулирование собственного мнения  и аргументация его.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взаимного контроля.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 правильности выполнения заданий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0298" y="1000108"/>
            <a:ext cx="407196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Применение нового знания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териалы к конкурсу Мой лучший урок Черепанова, Фролковой - Сейка\фото\DSC07580.JPG"/>
          <p:cNvPicPr>
            <a:picLocks noChangeAspect="1" noChangeArrowheads="1"/>
          </p:cNvPicPr>
          <p:nvPr/>
        </p:nvPicPr>
        <p:blipFill>
          <a:blip r:embed="rId2" cstate="print"/>
          <a:srcRect r="6945"/>
          <a:stretch>
            <a:fillRect/>
          </a:stretch>
        </p:blipFill>
        <p:spPr bwMode="auto">
          <a:xfrm>
            <a:off x="4643438" y="928670"/>
            <a:ext cx="4357686" cy="35121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4714884"/>
            <a:ext cx="421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Применение нового знания</a:t>
            </a: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"/>
            <a:ext cx="66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  <a:p>
            <a:endParaRPr lang="ru-RU" dirty="0"/>
          </a:p>
        </p:txBody>
      </p:sp>
      <p:pic>
        <p:nvPicPr>
          <p:cNvPr id="2" name="Picture 2" descr="E:\Материалы к конкурсу Мой лучший урок Черепанова, Фролковой - Сейка\фото\Новая папка\DSC09814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704"/>
          <a:stretch>
            <a:fillRect/>
          </a:stretch>
        </p:blipFill>
        <p:spPr bwMode="auto">
          <a:xfrm>
            <a:off x="102274" y="2575178"/>
            <a:ext cx="4398288" cy="34255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6072206"/>
            <a:ext cx="21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Защита проектов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2143116"/>
          <a:ext cx="8786873" cy="2668298"/>
        </p:xfrm>
        <a:graphic>
          <a:graphicData uri="http://schemas.openxmlformats.org/drawingml/2006/table">
            <a:tbl>
              <a:tblPr/>
              <a:tblGrid>
                <a:gridCol w="1872611"/>
                <a:gridCol w="2770856"/>
                <a:gridCol w="1143008"/>
                <a:gridCol w="1415879"/>
                <a:gridCol w="1584519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этапа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 учителя</a:t>
                      </a:r>
                      <a:endParaRPr lang="ru-RU" sz="1600" dirty="0" smtClean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</a:tr>
              <a:tr h="56355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Анализ и оценка успешности достижения цели; выявление уровня овладения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знаниями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Организует рефлексию,  чтобы проследить степень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усвоения учебного материала по карте оценки и самооценки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-Делают вывод по достижению поставленной цели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-Оценивают работу на уроке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Осознанно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строят выводы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аргументиро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вать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свою </a:t>
                      </a:r>
                      <a:r>
                        <a:rPr kumimoji="0"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позицию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итогового контроля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8861" y="928670"/>
            <a:ext cx="50006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lvl="0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Рефлексия учебной деятельности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143644"/>
            <a:ext cx="4132926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1755" lvl="0">
              <a:lnSpc>
                <a:spcPct val="115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Рефлексия учебной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00" y="214290"/>
            <a:ext cx="66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  <a:p>
            <a:endParaRPr lang="ru-RU" dirty="0"/>
          </a:p>
        </p:txBody>
      </p:sp>
      <p:pic>
        <p:nvPicPr>
          <p:cNvPr id="3074" name="Picture 2" descr="F:\Материалы к конкурсу Мой лучший урок Черепанова, Фролковой - Сейка\фото\Новая папка (2)\DSC09836.JPG"/>
          <p:cNvPicPr>
            <a:picLocks noChangeAspect="1" noChangeArrowheads="1"/>
          </p:cNvPicPr>
          <p:nvPr/>
        </p:nvPicPr>
        <p:blipFill>
          <a:blip r:embed="rId2" cstate="print"/>
          <a:srcRect l="7441" t="9922" b="14671"/>
          <a:stretch>
            <a:fillRect/>
          </a:stretch>
        </p:blipFill>
        <p:spPr bwMode="auto">
          <a:xfrm>
            <a:off x="320608" y="2386534"/>
            <a:ext cx="4179954" cy="3328482"/>
          </a:xfrm>
          <a:prstGeom prst="rect">
            <a:avLst/>
          </a:prstGeom>
          <a:noFill/>
        </p:spPr>
      </p:pic>
      <p:pic>
        <p:nvPicPr>
          <p:cNvPr id="3076" name="Picture 4" descr="F:\Материалы к конкурсу Мой лучший урок Черепанова, Фролковой - Сейка\фото\Новая папка (2)\DSC09835.JPG"/>
          <p:cNvPicPr>
            <a:picLocks noChangeAspect="1" noChangeArrowheads="1"/>
          </p:cNvPicPr>
          <p:nvPr/>
        </p:nvPicPr>
        <p:blipFill>
          <a:blip r:embed="rId3" cstate="print"/>
          <a:srcRect l="20836" b="14671"/>
          <a:stretch>
            <a:fillRect/>
          </a:stretch>
        </p:blipFill>
        <p:spPr bwMode="auto">
          <a:xfrm>
            <a:off x="4647152" y="1214422"/>
            <a:ext cx="4153344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92880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85736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000108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Интегрированный урок (информатика, технология)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4480" y="3357562"/>
            <a:ext cx="55007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Черепанов Андрей Алексеевич, 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Фролкова Ольга  Павловна,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«Сёйкинская  СОШ»</a:t>
            </a:r>
          </a:p>
        </p:txBody>
      </p:sp>
      <p:grpSp>
        <p:nvGrpSpPr>
          <p:cNvPr id="2" name="Группа 21"/>
          <p:cNvGrpSpPr/>
          <p:nvPr/>
        </p:nvGrpSpPr>
        <p:grpSpPr>
          <a:xfrm>
            <a:off x="0" y="6000768"/>
            <a:ext cx="9144000" cy="642942"/>
            <a:chOff x="357158" y="214290"/>
            <a:chExt cx="8143932" cy="633272"/>
          </a:xfrm>
        </p:grpSpPr>
        <p:pic>
          <p:nvPicPr>
            <p:cNvPr id="23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719183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4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2076505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5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3433827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6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4791149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7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6148471" y="-147735"/>
              <a:ext cx="633272" cy="1357322"/>
            </a:xfrm>
            <a:prstGeom prst="rect">
              <a:avLst/>
            </a:prstGeom>
            <a:noFill/>
          </p:spPr>
        </p:pic>
        <p:pic>
          <p:nvPicPr>
            <p:cNvPr id="28" name="Picture 2" descr="F:\Алтайский орнамент\8.jpg"/>
            <p:cNvPicPr>
              <a:picLocks noChangeAspect="1" noChangeArrowheads="1"/>
            </p:cNvPicPr>
            <p:nvPr/>
          </p:nvPicPr>
          <p:blipFill>
            <a:blip r:embed="rId3" cstate="print"/>
            <a:srcRect l="49578"/>
            <a:stretch>
              <a:fillRect/>
            </a:stretch>
          </p:blipFill>
          <p:spPr bwMode="auto">
            <a:xfrm rot="5400000">
              <a:off x="7505793" y="-147735"/>
              <a:ext cx="633272" cy="13573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571612"/>
          <a:ext cx="8429684" cy="3505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28906"/>
                <a:gridCol w="5900778"/>
              </a:tblGrid>
              <a:tr h="130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Класс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6"/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</a:t>
                      </a:r>
                    </a:p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6"/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/>
                </a:tc>
              </a:tr>
              <a:tr h="130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Тип урока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Урок открытия нового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/>
                </a:tc>
              </a:tr>
              <a:tr h="130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Цель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Создание условий для формирования основных компетенций  обучающихся на основе межпредметных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связей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/>
                </a:tc>
              </a:tr>
              <a:tr h="2619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Основные термины, понятия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Презентация,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Power Point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автофигуры, вставка, символ, заливка фигуры, орнамент, элементы алтайского орнамента, чегедек, лоскутная техника, прихватка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ser-e1476ec681\Почта\Черепанов\ЕМД-17.12.09\CIMG3265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12500"/>
          <a:stretch>
            <a:fillRect/>
          </a:stretch>
        </p:blipFill>
        <p:spPr bwMode="auto">
          <a:xfrm>
            <a:off x="785786" y="1142983"/>
            <a:ext cx="7759505" cy="50921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285860"/>
          <a:ext cx="8429684" cy="5012436"/>
        </p:xfrm>
        <a:graphic>
          <a:graphicData uri="http://schemas.openxmlformats.org/drawingml/2006/table">
            <a:tbl>
              <a:tblPr/>
              <a:tblGrid>
                <a:gridCol w="3934619"/>
                <a:gridCol w="4495065"/>
              </a:tblGrid>
              <a:tr h="2298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Планируемые  результаты</a:t>
                      </a:r>
                      <a:endParaRPr lang="ru-RU" sz="20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4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Предметные умения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Давать определение изученных понятий: модель, моделирование, виды моделей, автофигуры, презентация, чегедек, орнамент.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Анализировать разнообразие программных обеспечений и  их возможностей по данной теме.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Знать   элементы алтайского орнамента, историю появления прихватки.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Уметь проектировать прихватку на компьютере, используя элементы алтайского национального орнамента.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Личностные УУД: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информационную культуру обучающихся.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Воспитывать чувство уважения и стремление к изучению и сохранению национальной культуры народов Горного Алтая.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Регулятивные УУД: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Учиться управлять своей познавательной деятельностью: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ставить цель и анализировать условия достижения цели, прогнозировать последствия неправильных действий.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Познавательные УУД: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Осуществлять поиск информации с использованием различных ресурсов.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УУД: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Уметь организовывать учебное сотрудничество.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Уметь вступать в диалог и участвовать в коллективном обсуждении проблемы, аргументировать свою позицию.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0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142983"/>
          <a:ext cx="8429684" cy="464347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43338"/>
                <a:gridCol w="4786346"/>
              </a:tblGrid>
              <a:tr h="42213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Организация пространства</a:t>
                      </a:r>
                      <a:endParaRPr lang="ru-RU" sz="24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Формы работы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Ресурсы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/>
                </a:tc>
              </a:tr>
              <a:tr h="3799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Фронтальная  (работа с иллюстративным материалом), </a:t>
                      </a:r>
                      <a:endParaRPr lang="ru-RU" sz="20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индивидуальная </a:t>
                      </a:r>
                      <a:r>
                        <a:rPr lang="ru-RU" sz="2000" dirty="0"/>
                        <a:t>(самостоятельная работа с источниками информации), групповая (выполнение заданий </a:t>
                      </a:r>
                      <a:r>
                        <a:rPr lang="ru-RU" sz="2000" dirty="0" smtClean="0"/>
                        <a:t>в </a:t>
                      </a:r>
                      <a:r>
                        <a:rPr lang="ru-RU" sz="2000" dirty="0"/>
                        <a:t>группах)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Учебник технологии для 6 класса под редакцией В.Д. Симоненко, алтайская литература с иллюстрациями, ЭОР (</a:t>
                      </a:r>
                      <a:r>
                        <a:rPr lang="ru-RU" sz="2000" dirty="0" smtClean="0"/>
                        <a:t>Интернет-ресурсы,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таблицы-схемы</a:t>
                      </a:r>
                      <a:r>
                        <a:rPr lang="ru-RU" sz="2000" dirty="0"/>
                        <a:t>, презентация «История появления прихватки»), изделия-прихватки.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04" marR="42704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643182"/>
          <a:ext cx="8501124" cy="2523744"/>
        </p:xfrm>
        <a:graphic>
          <a:graphicData uri="http://schemas.openxmlformats.org/drawingml/2006/table">
            <a:tbl>
              <a:tblPr/>
              <a:tblGrid>
                <a:gridCol w="1214446"/>
                <a:gridCol w="2500330"/>
                <a:gridCol w="2000264"/>
                <a:gridCol w="1285884"/>
                <a:gridCol w="1500200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этапа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 учителя</a:t>
                      </a:r>
                      <a:endParaRPr lang="ru-RU" sz="1600" dirty="0" smtClean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активизации 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учащихся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Эмоциональный настрой  на работу.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Актуализация ранее полученных знаний </a:t>
                      </a:r>
                      <a:r>
                        <a:rPr lang="ru-RU" sz="1600" dirty="0" smtClean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через игру-голосование «Да или нет?»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Познавательная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Коммуни-кативная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Регулятив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ная</a:t>
                      </a:r>
                      <a:endParaRPr lang="ru-RU" sz="1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3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Активизация познавательных процессов (внимание, память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Умение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вступать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диалог.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своей познавательной деятельностью.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1670" y="928670"/>
            <a:ext cx="46672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Организационный</a:t>
            </a: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(этап  актуализации)</a:t>
            </a:r>
            <a:endParaRPr lang="ru-R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pic>
        <p:nvPicPr>
          <p:cNvPr id="1026" name="Picture 2" descr="E:\Материалы к конкурсу Мой лучший урок Черепанова, Фролковой - Сейка\фото\Новая папка\DSC09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1125124"/>
            <a:ext cx="5262599" cy="3946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50070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Актуализация ранее полученных знаний 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2285992"/>
          <a:ext cx="8858312" cy="3891156"/>
        </p:xfrm>
        <a:graphic>
          <a:graphicData uri="http://schemas.openxmlformats.org/drawingml/2006/table">
            <a:tbl>
              <a:tblPr/>
              <a:tblGrid>
                <a:gridCol w="1670009"/>
                <a:gridCol w="2323492"/>
                <a:gridCol w="1524792"/>
                <a:gridCol w="1742620"/>
                <a:gridCol w="1597399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этапа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 учителя</a:t>
                      </a:r>
                      <a:endParaRPr lang="ru-RU" sz="1600" dirty="0" smtClean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обучающихся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/>
                </a:tc>
              </a:tr>
              <a:tr h="69273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формулирования темы урока.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темы через проблемную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задачу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Активизирует знания обучающихся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через приём создания на уроке ситуации занимательности.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Подводит  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учащихся к формулировке темы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Рассказывают исторические сведения об эволюции прихватки, которые они подготовили дома. Рассказ сопровождается показом презентации. «История прихватки»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-Формулируют тему урока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4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Активизация мыслительных процессов (анализ)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 вступать в диалог и участие в коллективном обсуждении проблемы, аргументация своей позиции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своей познавательной деятельностью.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 мнения одноклассников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28794" y="1361367"/>
            <a:ext cx="550072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lvl="0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Постановка  учебной проблемы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териалы к конкурсу Мой лучший урок Черепанова, Фролковой - Сейка\фото\Новая папка\DSC0982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2182" t="3762" b="27273"/>
          <a:stretch>
            <a:fillRect/>
          </a:stretch>
        </p:blipFill>
        <p:spPr bwMode="auto">
          <a:xfrm>
            <a:off x="285720" y="1142984"/>
            <a:ext cx="8446080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0"/>
            <a:ext cx="663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КОМПЬЮТЕРНОЕ МОДЕЛИРОВАНИЕ ШВЕЙНЫХ ИЗДЕЛИЙ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1449</TotalTime>
  <Words>968</Words>
  <PresentationFormat>Экран (4:3)</PresentationFormat>
  <Paragraphs>157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330-8</cp:lastModifiedBy>
  <cp:revision>168</cp:revision>
  <dcterms:modified xsi:type="dcterms:W3CDTF">2013-01-21T11:51:43Z</dcterms:modified>
</cp:coreProperties>
</file>