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0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76" r:id="rId4"/>
    <p:sldId id="279" r:id="rId5"/>
    <p:sldId id="277" r:id="rId6"/>
    <p:sldId id="278" r:id="rId7"/>
    <p:sldId id="281" r:id="rId8"/>
    <p:sldId id="282" r:id="rId9"/>
    <p:sldId id="283" r:id="rId10"/>
    <p:sldId id="259" r:id="rId11"/>
    <p:sldId id="362" r:id="rId12"/>
    <p:sldId id="260" r:id="rId13"/>
    <p:sldId id="261" r:id="rId14"/>
    <p:sldId id="262" r:id="rId15"/>
    <p:sldId id="275" r:id="rId16"/>
    <p:sldId id="263" r:id="rId17"/>
    <p:sldId id="264" r:id="rId18"/>
    <p:sldId id="265" r:id="rId19"/>
    <p:sldId id="266" r:id="rId20"/>
    <p:sldId id="267" r:id="rId21"/>
    <p:sldId id="268" r:id="rId22"/>
    <p:sldId id="270" r:id="rId23"/>
    <p:sldId id="271" r:id="rId24"/>
    <p:sldId id="272" r:id="rId25"/>
    <p:sldId id="273" r:id="rId26"/>
    <p:sldId id="269" r:id="rId27"/>
    <p:sldId id="274" r:id="rId28"/>
    <p:sldId id="284" r:id="rId29"/>
    <p:sldId id="363"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58" r:id="rId65"/>
    <p:sldId id="319" r:id="rId66"/>
    <p:sldId id="357" r:id="rId67"/>
    <p:sldId id="356"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59" r:id="rId85"/>
    <p:sldId id="360" r:id="rId86"/>
    <p:sldId id="337" r:id="rId87"/>
    <p:sldId id="361" r:id="rId88"/>
    <p:sldId id="338" r:id="rId89"/>
    <p:sldId id="339" r:id="rId90"/>
    <p:sldId id="340" r:id="rId91"/>
    <p:sldId id="341" r:id="rId92"/>
    <p:sldId id="342" r:id="rId93"/>
    <p:sldId id="343" r:id="rId94"/>
    <p:sldId id="344" r:id="rId95"/>
    <p:sldId id="345" r:id="rId96"/>
    <p:sldId id="346" r:id="rId97"/>
    <p:sldId id="347" r:id="rId98"/>
    <p:sldId id="348" r:id="rId99"/>
    <p:sldId id="349" r:id="rId100"/>
    <p:sldId id="350" r:id="rId101"/>
    <p:sldId id="351" r:id="rId102"/>
    <p:sldId id="352" r:id="rId103"/>
    <p:sldId id="353" r:id="rId104"/>
    <p:sldId id="354" r:id="rId105"/>
    <p:sldId id="355" r:id="rId10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4" d="100"/>
          <a:sy n="64" d="100"/>
        </p:scale>
        <p:origin x="-492" y="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presProps" Target="pres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23BB68A3-7A02-4965-AAD7-D08182028FDF}" type="datetimeFigureOut">
              <a:rPr lang="ru-RU" smtClean="0"/>
              <a:pPr/>
              <a:t>17.02.2015</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80476721-F4E8-4106-884F-7DC662CEF2EE}"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3BB68A3-7A02-4965-AAD7-D08182028FDF}" type="datetimeFigureOut">
              <a:rPr lang="ru-RU" smtClean="0"/>
              <a:pPr/>
              <a:t>17.02.2015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0476721-F4E8-4106-884F-7DC662CEF2EE}"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3BB68A3-7A02-4965-AAD7-D08182028FDF}" type="datetimeFigureOut">
              <a:rPr lang="ru-RU" smtClean="0"/>
              <a:pPr/>
              <a:t>17.02.2015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0476721-F4E8-4106-884F-7DC662CEF2EE}"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Объект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23BB68A3-7A02-4965-AAD7-D08182028FDF}" type="datetimeFigureOut">
              <a:rPr lang="ru-RU" smtClean="0"/>
              <a:pPr/>
              <a:t>17.02.2015</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80476721-F4E8-4106-884F-7DC662CEF2EE}"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23BB68A3-7A02-4965-AAD7-D08182028FDF}" type="datetimeFigureOut">
              <a:rPr lang="ru-RU" smtClean="0"/>
              <a:pPr/>
              <a:t>17.02.2015</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80476721-F4E8-4106-884F-7DC662CEF2EE}"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Объект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23BB68A3-7A02-4965-AAD7-D08182028FDF}" type="datetimeFigureOut">
              <a:rPr lang="ru-RU" smtClean="0"/>
              <a:pPr/>
              <a:t>17.02.2015</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80476721-F4E8-4106-884F-7DC662CEF2EE}"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Объект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Объект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23BB68A3-7A02-4965-AAD7-D08182028FDF}" type="datetimeFigureOut">
              <a:rPr lang="ru-RU" smtClean="0"/>
              <a:pPr/>
              <a:t>17.02.2015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80476721-F4E8-4106-884F-7DC662CEF2EE}"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23BB68A3-7A02-4965-AAD7-D08182028FDF}" type="datetimeFigureOut">
              <a:rPr lang="ru-RU" smtClean="0"/>
              <a:pPr/>
              <a:t>17.02.2015</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0476721-F4E8-4106-884F-7DC662CEF2EE}"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23BB68A3-7A02-4965-AAD7-D08182028FDF}" type="datetimeFigureOut">
              <a:rPr lang="ru-RU" smtClean="0"/>
              <a:pPr/>
              <a:t>17.02.2015</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0476721-F4E8-4106-884F-7DC662CEF2EE}"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Объект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23BB68A3-7A02-4965-AAD7-D08182028FDF}" type="datetimeFigureOut">
              <a:rPr lang="ru-RU" smtClean="0"/>
              <a:pPr/>
              <a:t>17.02.2015</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0476721-F4E8-4106-884F-7DC662CEF2EE}"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23BB68A3-7A02-4965-AAD7-D08182028FDF}" type="datetimeFigureOut">
              <a:rPr lang="ru-RU" smtClean="0"/>
              <a:pPr/>
              <a:t>17.02.2015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80476721-F4E8-4106-884F-7DC662CEF2EE}"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23BB68A3-7A02-4965-AAD7-D08182028FDF}" type="datetimeFigureOut">
              <a:rPr lang="ru-RU" smtClean="0"/>
              <a:pPr/>
              <a:t>17.02.2015</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80476721-F4E8-4106-884F-7DC662CEF2EE}"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99592" y="1340768"/>
            <a:ext cx="7776864" cy="2016224"/>
          </a:xfrm>
        </p:spPr>
        <p:txBody>
          <a:bodyPr>
            <a:normAutofit/>
          </a:bodyPr>
          <a:lstStyle/>
          <a:p>
            <a:r>
              <a:rPr lang="uk-UA" dirty="0" smtClean="0"/>
              <a:t>              </a:t>
            </a:r>
            <a:r>
              <a:rPr lang="uk-UA" sz="4000" dirty="0" smtClean="0"/>
              <a:t>Творчий проект  				                                                    	       «Лозоплетіння»                                                  </a:t>
            </a:r>
            <a:endParaRPr lang="ru-RU" sz="4000" dirty="0"/>
          </a:p>
        </p:txBody>
      </p:sp>
      <p:sp>
        <p:nvSpPr>
          <p:cNvPr id="3" name="Подзаголовок 2"/>
          <p:cNvSpPr>
            <a:spLocks noGrp="1"/>
          </p:cNvSpPr>
          <p:nvPr>
            <p:ph type="subTitle" idx="1"/>
          </p:nvPr>
        </p:nvSpPr>
        <p:spPr>
          <a:xfrm>
            <a:off x="1547664" y="3789040"/>
            <a:ext cx="6912768" cy="2160240"/>
          </a:xfrm>
        </p:spPr>
        <p:txBody>
          <a:bodyPr>
            <a:normAutofit/>
          </a:bodyPr>
          <a:lstStyle/>
          <a:p>
            <a:r>
              <a:rPr lang="uk-UA" dirty="0" smtClean="0"/>
              <a:t>				</a:t>
            </a:r>
            <a:endParaRPr lang="ru-RU" dirty="0"/>
          </a:p>
        </p:txBody>
      </p:sp>
    </p:spTree>
    <p:extLst>
      <p:ext uri="{BB962C8B-B14F-4D97-AF65-F5344CB8AC3E}">
        <p14:creationId xmlns="" xmlns:p14="http://schemas.microsoft.com/office/powerpoint/2010/main" val="2966530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 </a:t>
            </a:r>
            <a:r>
              <a:rPr lang="ru-RU" dirty="0" smtClean="0"/>
              <a:t>    </a:t>
            </a:r>
            <a:r>
              <a:rPr lang="ru-RU" dirty="0" err="1" smtClean="0"/>
              <a:t>Історія</a:t>
            </a:r>
            <a:r>
              <a:rPr lang="ru-RU" dirty="0" smtClean="0"/>
              <a:t> </a:t>
            </a:r>
            <a:r>
              <a:rPr lang="ru-RU" dirty="0" err="1"/>
              <a:t>розвитку</a:t>
            </a:r>
            <a:r>
              <a:rPr lang="ru-RU" dirty="0"/>
              <a:t> </a:t>
            </a:r>
            <a:r>
              <a:rPr lang="ru-RU" dirty="0" err="1"/>
              <a:t>лозоплетіння</a:t>
            </a:r>
            <a:endParaRPr lang="ru-RU" dirty="0"/>
          </a:p>
        </p:txBody>
      </p:sp>
      <p:sp>
        <p:nvSpPr>
          <p:cNvPr id="3" name="Объект 2"/>
          <p:cNvSpPr>
            <a:spLocks noGrp="1"/>
          </p:cNvSpPr>
          <p:nvPr>
            <p:ph idx="1"/>
          </p:nvPr>
        </p:nvSpPr>
        <p:spPr/>
        <p:txBody>
          <a:bodyPr>
            <a:normAutofit/>
          </a:bodyPr>
          <a:lstStyle/>
          <a:p>
            <a:pPr marL="0" indent="0">
              <a:buNone/>
            </a:pPr>
            <a:r>
              <a:rPr lang="ru-RU" dirty="0" smtClean="0"/>
              <a:t>	</a:t>
            </a:r>
            <a:r>
              <a:rPr lang="ru-RU" dirty="0" err="1" smtClean="0"/>
              <a:t>Плетіння</a:t>
            </a:r>
            <a:r>
              <a:rPr lang="ru-RU" dirty="0" smtClean="0"/>
              <a:t> </a:t>
            </a:r>
            <a:r>
              <a:rPr lang="ru-RU" dirty="0"/>
              <a:t>з </a:t>
            </a:r>
            <a:r>
              <a:rPr lang="ru-RU" dirty="0" err="1"/>
              <a:t>природніх</a:t>
            </a:r>
            <a:r>
              <a:rPr lang="ru-RU" dirty="0"/>
              <a:t> </a:t>
            </a:r>
            <a:r>
              <a:rPr lang="ru-RU" dirty="0" err="1"/>
              <a:t>матеріалів</a:t>
            </a:r>
            <a:r>
              <a:rPr lang="ru-RU" dirty="0"/>
              <a:t> , як </a:t>
            </a:r>
            <a:r>
              <a:rPr lang="ru-RU" dirty="0" err="1"/>
              <a:t>припускають</a:t>
            </a:r>
            <a:r>
              <a:rPr lang="ru-RU" dirty="0"/>
              <a:t> </a:t>
            </a:r>
            <a:r>
              <a:rPr lang="ru-RU" dirty="0" err="1"/>
              <a:t>чимало</a:t>
            </a:r>
            <a:r>
              <a:rPr lang="ru-RU" dirty="0"/>
              <a:t> </a:t>
            </a:r>
            <a:r>
              <a:rPr lang="ru-RU" dirty="0" err="1"/>
              <a:t>дослідників</a:t>
            </a:r>
            <a:r>
              <a:rPr lang="ru-RU" dirty="0"/>
              <a:t> </a:t>
            </a:r>
            <a:r>
              <a:rPr lang="ru-RU" dirty="0" err="1"/>
              <a:t>належить</a:t>
            </a:r>
            <a:r>
              <a:rPr lang="ru-RU" dirty="0"/>
              <a:t> до </a:t>
            </a:r>
            <a:r>
              <a:rPr lang="ru-RU" dirty="0" err="1"/>
              <a:t>первісних</a:t>
            </a:r>
            <a:r>
              <a:rPr lang="ru-RU" dirty="0"/>
              <a:t> </a:t>
            </a:r>
            <a:r>
              <a:rPr lang="ru-RU" dirty="0" err="1"/>
              <a:t>виробів</a:t>
            </a:r>
            <a:r>
              <a:rPr lang="ru-RU" dirty="0"/>
              <a:t>, і </a:t>
            </a:r>
            <a:r>
              <a:rPr lang="ru-RU" dirty="0" err="1"/>
              <a:t>мабуть</a:t>
            </a:r>
            <a:r>
              <a:rPr lang="ru-RU" dirty="0"/>
              <a:t> </a:t>
            </a:r>
            <a:r>
              <a:rPr lang="ru-RU" dirty="0" err="1"/>
              <a:t>випереджує</a:t>
            </a:r>
            <a:r>
              <a:rPr lang="ru-RU" dirty="0"/>
              <a:t> </a:t>
            </a:r>
            <a:r>
              <a:rPr lang="ru-RU" dirty="0" err="1"/>
              <a:t>ткацтво</a:t>
            </a:r>
            <a:r>
              <a:rPr lang="ru-RU" dirty="0"/>
              <a:t> та </a:t>
            </a:r>
            <a:r>
              <a:rPr lang="ru-RU" dirty="0" err="1"/>
              <a:t>виготовлення</a:t>
            </a:r>
            <a:r>
              <a:rPr lang="ru-RU" dirty="0"/>
              <a:t> </a:t>
            </a:r>
            <a:r>
              <a:rPr lang="ru-RU" dirty="0" err="1"/>
              <a:t>керамічного</a:t>
            </a:r>
            <a:r>
              <a:rPr lang="ru-RU" dirty="0"/>
              <a:t> посуду. </a:t>
            </a:r>
          </a:p>
        </p:txBody>
      </p:sp>
    </p:spTree>
    <p:extLst>
      <p:ext uri="{BB962C8B-B14F-4D97-AF65-F5344CB8AC3E}">
        <p14:creationId xmlns="" xmlns:p14="http://schemas.microsoft.com/office/powerpoint/2010/main" val="236917468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lvl="0" indent="0">
              <a:buNone/>
            </a:pPr>
            <a:r>
              <a:rPr lang="uk-UA" dirty="0" smtClean="0"/>
              <a:t>	Останні </a:t>
            </a:r>
            <a:r>
              <a:rPr lang="uk-UA" dirty="0"/>
              <a:t>два рядки виконуємо «мотузочкою» у два прути. </a:t>
            </a:r>
            <a:r>
              <a:rPr lang="uk-UA" dirty="0" smtClean="0"/>
              <a:t>Закінчуємо </a:t>
            </a:r>
            <a:r>
              <a:rPr lang="uk-UA" dirty="0"/>
              <a:t>роботу тонкими кінцями, кінці ховаємо вздовж плетіння (мал. 21г). Кінці стійок хрестовини обрізаємо від плетіння на відстані 0,2 см.</a:t>
            </a:r>
            <a:endParaRPr lang="ru-RU" dirty="0"/>
          </a:p>
          <a:p>
            <a:endParaRPr lang="ru-RU" dirty="0"/>
          </a:p>
        </p:txBody>
      </p:sp>
    </p:spTree>
    <p:extLst>
      <p:ext uri="{BB962C8B-B14F-4D97-AF65-F5344CB8AC3E}">
        <p14:creationId xmlns="" xmlns:p14="http://schemas.microsoft.com/office/powerpoint/2010/main" val="29617668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2290"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895475" y="1628799"/>
            <a:ext cx="5315349" cy="37721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aphicFrame>
        <p:nvGraphicFramePr>
          <p:cNvPr id="4" name="Таблица 3"/>
          <p:cNvGraphicFramePr>
            <a:graphicFrameLocks noGrp="1"/>
          </p:cNvGraphicFramePr>
          <p:nvPr>
            <p:extLst>
              <p:ext uri="{D42A27DB-BD31-4B8C-83A1-F6EECF244321}">
                <p14:modId xmlns="" xmlns:p14="http://schemas.microsoft.com/office/powerpoint/2010/main" val="3624831869"/>
              </p:ext>
            </p:extLst>
          </p:nvPr>
        </p:nvGraphicFramePr>
        <p:xfrm>
          <a:off x="1763688" y="5733256"/>
          <a:ext cx="5505450" cy="432048"/>
        </p:xfrm>
        <a:graphic>
          <a:graphicData uri="http://schemas.openxmlformats.org/drawingml/2006/table">
            <a:tbl>
              <a:tblPr>
                <a:tableStyleId>{5C22544A-7EE6-4342-B048-85BDC9FD1C3A}</a:tableStyleId>
              </a:tblPr>
              <a:tblGrid>
                <a:gridCol w="5505450"/>
              </a:tblGrid>
              <a:tr h="432048">
                <a:tc>
                  <a:txBody>
                    <a:bodyPr/>
                    <a:lstStyle/>
                    <a:p>
                      <a:pPr algn="l">
                        <a:spcAft>
                          <a:spcPts val="0"/>
                        </a:spcAft>
                      </a:pPr>
                      <a:r>
                        <a:rPr lang="uk-UA" sz="1400" spc="-45" dirty="0">
                          <a:effectLst/>
                        </a:rPr>
                        <a:t>Підставка під чайник: </a:t>
                      </a:r>
                      <a:r>
                        <a:rPr lang="uk-UA" sz="1400" spc="-65" dirty="0">
                          <a:effectLst/>
                        </a:rPr>
                        <a:t>а — б — в — г — стадії плетіння</a:t>
                      </a:r>
                      <a:endParaRPr lang="ru-RU" sz="1000" dirty="0">
                        <a:effectLst/>
                        <a:latin typeface="Arial"/>
                        <a:ea typeface="Times New Roman"/>
                      </a:endParaRPr>
                    </a:p>
                  </a:txBody>
                  <a:tcPr marL="25400" marR="25400" marT="0" marB="0"/>
                </a:tc>
              </a:tr>
            </a:tbl>
          </a:graphicData>
        </a:graphic>
      </p:graphicFrame>
      <p:sp>
        <p:nvSpPr>
          <p:cNvPr id="5" name="Rectangle 3"/>
          <p:cNvSpPr>
            <a:spLocks noChangeArrowheads="1"/>
          </p:cNvSpPr>
          <p:nvPr/>
        </p:nvSpPr>
        <p:spPr bwMode="auto">
          <a:xfrm>
            <a:off x="1895475" y="2560638"/>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rPr>
              <a:t/>
            </a:r>
            <a:br>
              <a:rPr kumimoji="0" lang="ru-RU" sz="1800" b="0" i="0" u="none" strike="noStrike" cap="none" normalizeH="0" baseline="0" smtClean="0">
                <a:ln>
                  <a:noFill/>
                </a:ln>
                <a:solidFill>
                  <a:schemeClr val="tx1"/>
                </a:solidFill>
                <a:effectLst/>
                <a:latin typeface="Arial" pitchFamily="34" charset="0"/>
              </a:rPr>
            </a:br>
            <a:endParaRPr kumimoji="0" lang="ru-RU" sz="1800" b="0" i="0" u="none" strike="noStrike" cap="none" normalizeH="0" baseline="0" smtClean="0">
              <a:ln>
                <a:noFill/>
              </a:ln>
              <a:solidFill>
                <a:schemeClr val="tx1"/>
              </a:solidFill>
              <a:effectLst/>
              <a:latin typeface="Arial" pitchFamily="34" charset="0"/>
            </a:endParaRPr>
          </a:p>
        </p:txBody>
      </p:sp>
    </p:spTree>
    <p:extLst>
      <p:ext uri="{BB962C8B-B14F-4D97-AF65-F5344CB8AC3E}">
        <p14:creationId xmlns="" xmlns:p14="http://schemas.microsoft.com/office/powerpoint/2010/main" val="56386171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67744" y="3140968"/>
            <a:ext cx="5760640" cy="838200"/>
          </a:xfrm>
        </p:spPr>
        <p:txBody>
          <a:bodyPr/>
          <a:lstStyle/>
          <a:p>
            <a:r>
              <a:rPr lang="uk-UA" dirty="0" smtClean="0"/>
              <a:t>Заключний етап</a:t>
            </a:r>
            <a:endParaRPr lang="ru-RU" dirty="0"/>
          </a:p>
        </p:txBody>
      </p:sp>
      <p:sp>
        <p:nvSpPr>
          <p:cNvPr id="3" name="Объект 2"/>
          <p:cNvSpPr>
            <a:spLocks noGrp="1"/>
          </p:cNvSpPr>
          <p:nvPr>
            <p:ph idx="1"/>
          </p:nvPr>
        </p:nvSpPr>
        <p:spPr>
          <a:xfrm>
            <a:off x="1475656" y="1628800"/>
            <a:ext cx="3384376" cy="2592288"/>
          </a:xfrm>
        </p:spPr>
        <p:txBody>
          <a:bodyPr/>
          <a:lstStyle/>
          <a:p>
            <a:pPr marL="0" indent="0">
              <a:buNone/>
            </a:pPr>
            <a:r>
              <a:rPr lang="ru-RU" dirty="0" smtClean="0"/>
              <a:t>  </a:t>
            </a:r>
            <a:endParaRPr lang="ru-RU" dirty="0"/>
          </a:p>
        </p:txBody>
      </p:sp>
    </p:spTree>
    <p:extLst>
      <p:ext uri="{BB962C8B-B14F-4D97-AF65-F5344CB8AC3E}">
        <p14:creationId xmlns="" xmlns:p14="http://schemas.microsoft.com/office/powerpoint/2010/main" val="315035108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a:t>Готовий</a:t>
            </a:r>
            <a:r>
              <a:rPr lang="ru-RU" dirty="0"/>
              <a:t> </a:t>
            </a:r>
            <a:r>
              <a:rPr lang="ru-RU" dirty="0" err="1"/>
              <a:t>виріб</a:t>
            </a:r>
            <a:endParaRPr lang="ru-RU" dirty="0"/>
          </a:p>
        </p:txBody>
      </p:sp>
      <p:pic>
        <p:nvPicPr>
          <p:cNvPr id="4" name="Picture 3"/>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2339752" y="1844824"/>
            <a:ext cx="4059589" cy="446415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16312379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solidFill>
                  <a:srgbClr val="0070C0"/>
                </a:solidFill>
              </a:rPr>
              <a:t>Корегування виробу</a:t>
            </a:r>
            <a:endParaRPr lang="ru-RU" dirty="0">
              <a:solidFill>
                <a:srgbClr val="0070C0"/>
              </a:solidFill>
            </a:endParaRPr>
          </a:p>
        </p:txBody>
      </p:sp>
      <p:sp>
        <p:nvSpPr>
          <p:cNvPr id="3" name="Объект 2"/>
          <p:cNvSpPr>
            <a:spLocks noGrp="1"/>
          </p:cNvSpPr>
          <p:nvPr>
            <p:ph idx="1"/>
          </p:nvPr>
        </p:nvSpPr>
        <p:spPr/>
        <p:txBody>
          <a:bodyPr/>
          <a:lstStyle/>
          <a:p>
            <a:pPr marL="0" indent="0">
              <a:buNone/>
            </a:pPr>
            <a:r>
              <a:rPr lang="uk-UA" dirty="0" smtClean="0">
                <a:solidFill>
                  <a:srgbClr val="0070C0"/>
                </a:solidFill>
              </a:rPr>
              <a:t>	Перевірка </a:t>
            </a:r>
            <a:r>
              <a:rPr lang="uk-UA" dirty="0">
                <a:solidFill>
                  <a:srgbClr val="0070C0"/>
                </a:solidFill>
              </a:rPr>
              <a:t>геометричних параметрів,	               Раціональне використання матеріалів,          Перевірка технології виконання,                      Перевірка охайності виконання виробу,                  Наявність естетичності зовнішнього вигляду.</a:t>
            </a:r>
            <a:r>
              <a:rPr lang="uk-UA" sz="2800" dirty="0">
                <a:solidFill>
                  <a:schemeClr val="bg1"/>
                </a:solidFill>
              </a:rPr>
              <a:t>	</a:t>
            </a:r>
            <a:endParaRPr lang="ru-RU" sz="2800" dirty="0">
              <a:solidFill>
                <a:schemeClr val="bg1"/>
              </a:solidFill>
            </a:endParaRPr>
          </a:p>
          <a:p>
            <a:pPr marL="0" indent="0">
              <a:buNone/>
            </a:pPr>
            <a:endParaRPr lang="ru-RU" dirty="0"/>
          </a:p>
        </p:txBody>
      </p:sp>
    </p:spTree>
    <p:extLst>
      <p:ext uri="{BB962C8B-B14F-4D97-AF65-F5344CB8AC3E}">
        <p14:creationId xmlns="" xmlns:p14="http://schemas.microsoft.com/office/powerpoint/2010/main" val="193561967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buNone/>
            </a:pPr>
            <a:r>
              <a:rPr lang="ru-RU" dirty="0" smtClean="0"/>
              <a:t>	</a:t>
            </a:r>
            <a:r>
              <a:rPr lang="ru-RU" dirty="0" err="1" smtClean="0"/>
              <a:t>Дивлячись</a:t>
            </a:r>
            <a:r>
              <a:rPr lang="ru-RU" dirty="0" smtClean="0"/>
              <a:t> </a:t>
            </a:r>
            <a:r>
              <a:rPr lang="ru-RU" dirty="0"/>
              <a:t>на </a:t>
            </a:r>
            <a:r>
              <a:rPr lang="ru-RU" dirty="0" err="1"/>
              <a:t>попередні</a:t>
            </a:r>
            <a:r>
              <a:rPr lang="ru-RU" dirty="0"/>
              <a:t>  </a:t>
            </a:r>
            <a:r>
              <a:rPr lang="ru-RU" dirty="0" err="1"/>
              <a:t>дослідження</a:t>
            </a:r>
            <a:r>
              <a:rPr lang="ru-RU" dirty="0"/>
              <a:t>, ми </a:t>
            </a:r>
            <a:r>
              <a:rPr lang="ru-RU" dirty="0" err="1"/>
              <a:t>робимо</a:t>
            </a:r>
            <a:r>
              <a:rPr lang="ru-RU" dirty="0"/>
              <a:t> </a:t>
            </a:r>
            <a:r>
              <a:rPr lang="ru-RU" dirty="0" err="1"/>
              <a:t>висновок</a:t>
            </a:r>
            <a:r>
              <a:rPr lang="ru-RU" dirty="0"/>
              <a:t>: </a:t>
            </a:r>
            <a:r>
              <a:rPr lang="ru-RU" dirty="0" err="1"/>
              <a:t>що</a:t>
            </a:r>
            <a:r>
              <a:rPr lang="ru-RU" dirty="0"/>
              <a:t> </a:t>
            </a:r>
            <a:r>
              <a:rPr lang="ru-RU" dirty="0" err="1"/>
              <a:t>виріб</a:t>
            </a:r>
            <a:r>
              <a:rPr lang="ru-RU" dirty="0"/>
              <a:t> </a:t>
            </a:r>
            <a:r>
              <a:rPr lang="ru-RU" dirty="0" err="1"/>
              <a:t>з</a:t>
            </a:r>
            <a:r>
              <a:rPr lang="ru-RU" dirty="0"/>
              <a:t> </a:t>
            </a:r>
            <a:r>
              <a:rPr lang="ru-RU" dirty="0" err="1" smtClean="0"/>
              <a:t>лози</a:t>
            </a:r>
            <a:r>
              <a:rPr lang="ru-RU" dirty="0" smtClean="0"/>
              <a:t> за </a:t>
            </a:r>
            <a:r>
              <a:rPr lang="ru-RU" dirty="0" err="1"/>
              <a:t>всіма</a:t>
            </a:r>
            <a:r>
              <a:rPr lang="ru-RU" dirty="0"/>
              <a:t> </a:t>
            </a:r>
            <a:r>
              <a:rPr lang="ru-RU" dirty="0" err="1"/>
              <a:t>вимогами</a:t>
            </a:r>
            <a:r>
              <a:rPr lang="ru-RU" dirty="0"/>
              <a:t> </a:t>
            </a:r>
            <a:r>
              <a:rPr lang="ru-RU" dirty="0" err="1"/>
              <a:t>технології</a:t>
            </a:r>
            <a:r>
              <a:rPr lang="ru-RU" dirty="0"/>
              <a:t>  </a:t>
            </a:r>
            <a:r>
              <a:rPr lang="ru-RU" dirty="0" err="1"/>
              <a:t>плетіння</a:t>
            </a:r>
            <a:r>
              <a:rPr lang="ru-RU" dirty="0"/>
              <a:t>, </a:t>
            </a:r>
            <a:r>
              <a:rPr lang="ru-RU" dirty="0" err="1"/>
              <a:t>екологічна</a:t>
            </a:r>
            <a:r>
              <a:rPr lang="ru-RU" dirty="0"/>
              <a:t> і </a:t>
            </a:r>
            <a:r>
              <a:rPr lang="ru-RU" dirty="0" err="1"/>
              <a:t>економічна</a:t>
            </a:r>
            <a:r>
              <a:rPr lang="ru-RU" dirty="0"/>
              <a:t> </a:t>
            </a:r>
            <a:r>
              <a:rPr lang="ru-RU" dirty="0" err="1"/>
              <a:t>доцільність</a:t>
            </a:r>
            <a:r>
              <a:rPr lang="ru-RU" dirty="0"/>
              <a:t> </a:t>
            </a:r>
            <a:r>
              <a:rPr lang="ru-RU" dirty="0" err="1"/>
              <a:t>обґрунтована</a:t>
            </a:r>
            <a:r>
              <a:rPr lang="ru-RU" dirty="0"/>
              <a:t> і </a:t>
            </a:r>
            <a:r>
              <a:rPr lang="ru-RU" dirty="0" err="1"/>
              <a:t>дотримані</a:t>
            </a:r>
            <a:r>
              <a:rPr lang="ru-RU" dirty="0"/>
              <a:t> </a:t>
            </a:r>
            <a:r>
              <a:rPr lang="ru-RU" dirty="0" err="1"/>
              <a:t>естетичні</a:t>
            </a:r>
            <a:r>
              <a:rPr lang="ru-RU" dirty="0"/>
              <a:t> </a:t>
            </a:r>
            <a:r>
              <a:rPr lang="ru-RU" dirty="0" err="1"/>
              <a:t>показники</a:t>
            </a:r>
            <a:r>
              <a:rPr lang="ru-RU" dirty="0"/>
              <a:t>.</a:t>
            </a:r>
          </a:p>
          <a:p>
            <a:endParaRPr lang="ru-RU" dirty="0"/>
          </a:p>
        </p:txBody>
      </p:sp>
    </p:spTree>
    <p:extLst>
      <p:ext uri="{BB962C8B-B14F-4D97-AF65-F5344CB8AC3E}">
        <p14:creationId xmlns="" xmlns:p14="http://schemas.microsoft.com/office/powerpoint/2010/main" val="191397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buNone/>
            </a:pPr>
            <a:r>
              <a:rPr lang="ru-RU" dirty="0" smtClean="0"/>
              <a:t>	Але </a:t>
            </a:r>
            <a:r>
              <a:rPr lang="ru-RU" dirty="0" err="1"/>
              <a:t>якщо</a:t>
            </a:r>
            <a:r>
              <a:rPr lang="ru-RU" dirty="0"/>
              <a:t> </a:t>
            </a:r>
            <a:r>
              <a:rPr lang="ru-RU" dirty="0" err="1"/>
              <a:t>археологія</a:t>
            </a:r>
            <a:r>
              <a:rPr lang="ru-RU" dirty="0"/>
              <a:t>, </a:t>
            </a:r>
            <a:r>
              <a:rPr lang="ru-RU" dirty="0" err="1"/>
              <a:t>поки</a:t>
            </a:r>
            <a:r>
              <a:rPr lang="ru-RU" dirty="0"/>
              <a:t> </a:t>
            </a:r>
            <a:r>
              <a:rPr lang="ru-RU" dirty="0" err="1"/>
              <a:t>що</a:t>
            </a:r>
            <a:r>
              <a:rPr lang="ru-RU" dirty="0"/>
              <a:t> не </a:t>
            </a:r>
            <a:r>
              <a:rPr lang="ru-RU" dirty="0" err="1"/>
              <a:t>дає</a:t>
            </a:r>
            <a:r>
              <a:rPr lang="ru-RU" dirty="0"/>
              <a:t> </a:t>
            </a:r>
            <a:r>
              <a:rPr lang="ru-RU" dirty="0" err="1"/>
              <a:t>матеріалу</a:t>
            </a:r>
            <a:r>
              <a:rPr lang="ru-RU" dirty="0"/>
              <a:t>, </a:t>
            </a:r>
            <a:r>
              <a:rPr lang="ru-RU" dirty="0" err="1"/>
              <a:t>щоб</a:t>
            </a:r>
            <a:r>
              <a:rPr lang="ru-RU" dirty="0"/>
              <a:t> </a:t>
            </a:r>
            <a:r>
              <a:rPr lang="ru-RU" dirty="0" err="1"/>
              <a:t>підтвердити</a:t>
            </a:r>
            <a:r>
              <a:rPr lang="ru-RU" dirty="0"/>
              <a:t> </a:t>
            </a:r>
            <a:r>
              <a:rPr lang="ru-RU" dirty="0" err="1"/>
              <a:t>першість</a:t>
            </a:r>
            <a:r>
              <a:rPr lang="ru-RU" dirty="0"/>
              <a:t> </a:t>
            </a:r>
            <a:r>
              <a:rPr lang="ru-RU" dirty="0" err="1"/>
              <a:t>плетіння</a:t>
            </a:r>
            <a:r>
              <a:rPr lang="ru-RU" dirty="0"/>
              <a:t>, то </a:t>
            </a:r>
            <a:r>
              <a:rPr lang="ru-RU" dirty="0" err="1"/>
              <a:t>етнографія</a:t>
            </a:r>
            <a:r>
              <a:rPr lang="ru-RU" dirty="0"/>
              <a:t> </a:t>
            </a:r>
            <a:r>
              <a:rPr lang="ru-RU" dirty="0" err="1"/>
              <a:t>деяких</a:t>
            </a:r>
            <a:r>
              <a:rPr lang="ru-RU" dirty="0"/>
              <a:t> </a:t>
            </a:r>
            <a:r>
              <a:rPr lang="ru-RU" dirty="0" err="1"/>
              <a:t>народів</a:t>
            </a:r>
            <a:r>
              <a:rPr lang="ru-RU" dirty="0"/>
              <a:t> </a:t>
            </a:r>
            <a:r>
              <a:rPr lang="ru-RU" dirty="0" err="1"/>
              <a:t>Австралії</a:t>
            </a:r>
            <a:r>
              <a:rPr lang="ru-RU" dirty="0"/>
              <a:t>, </a:t>
            </a:r>
            <a:r>
              <a:rPr lang="ru-RU" dirty="0" err="1"/>
              <a:t>Південно</a:t>
            </a:r>
            <a:r>
              <a:rPr lang="ru-RU" dirty="0"/>
              <a:t> –</a:t>
            </a:r>
            <a:r>
              <a:rPr lang="ru-RU" dirty="0" err="1"/>
              <a:t>Східної</a:t>
            </a:r>
            <a:r>
              <a:rPr lang="ru-RU" dirty="0"/>
              <a:t> </a:t>
            </a:r>
            <a:r>
              <a:rPr lang="ru-RU" dirty="0" err="1"/>
              <a:t>Азії</a:t>
            </a:r>
            <a:r>
              <a:rPr lang="ru-RU" dirty="0"/>
              <a:t>, Африки та Америки </a:t>
            </a:r>
            <a:r>
              <a:rPr lang="ru-RU" dirty="0" err="1"/>
              <a:t>засвідчує</a:t>
            </a:r>
            <a:r>
              <a:rPr lang="ru-RU" dirty="0"/>
              <a:t> </a:t>
            </a:r>
            <a:r>
              <a:rPr lang="ru-RU" dirty="0" err="1"/>
              <a:t>наявність</a:t>
            </a:r>
            <a:r>
              <a:rPr lang="ru-RU" dirty="0"/>
              <a:t> </a:t>
            </a:r>
            <a:r>
              <a:rPr lang="ru-RU" dirty="0" err="1"/>
              <a:t>плетіння</a:t>
            </a:r>
            <a:r>
              <a:rPr lang="ru-RU" dirty="0"/>
              <a:t> при </a:t>
            </a:r>
            <a:r>
              <a:rPr lang="ru-RU" dirty="0" err="1"/>
              <a:t>відсутності</a:t>
            </a:r>
            <a:r>
              <a:rPr lang="ru-RU" dirty="0"/>
              <a:t> </a:t>
            </a:r>
            <a:r>
              <a:rPr lang="ru-RU" dirty="0" err="1"/>
              <a:t>ткацтва</a:t>
            </a:r>
            <a:r>
              <a:rPr lang="ru-RU" dirty="0"/>
              <a:t>. </a:t>
            </a:r>
          </a:p>
          <a:p>
            <a:endParaRPr lang="ru-RU" dirty="0"/>
          </a:p>
        </p:txBody>
      </p:sp>
    </p:spTree>
    <p:extLst>
      <p:ext uri="{BB962C8B-B14F-4D97-AF65-F5344CB8AC3E}">
        <p14:creationId xmlns="" xmlns:p14="http://schemas.microsoft.com/office/powerpoint/2010/main" val="3628885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buNone/>
            </a:pPr>
            <a:r>
              <a:rPr lang="ru-RU" dirty="0" smtClean="0"/>
              <a:t>	</a:t>
            </a:r>
            <a:r>
              <a:rPr lang="ru-RU" dirty="0" err="1" smtClean="0"/>
              <a:t>Логічні</a:t>
            </a:r>
            <a:r>
              <a:rPr lang="ru-RU" dirty="0" smtClean="0"/>
              <a:t> </a:t>
            </a:r>
            <a:r>
              <a:rPr lang="ru-RU" dirty="0" err="1"/>
              <a:t>міркування</a:t>
            </a:r>
            <a:r>
              <a:rPr lang="ru-RU" dirty="0"/>
              <a:t> над </a:t>
            </a:r>
            <a:r>
              <a:rPr lang="ru-RU" dirty="0" err="1"/>
              <a:t>цією</a:t>
            </a:r>
            <a:r>
              <a:rPr lang="ru-RU" dirty="0"/>
              <a:t> </a:t>
            </a:r>
            <a:r>
              <a:rPr lang="ru-RU" dirty="0" err="1"/>
              <a:t>гіпотезою</a:t>
            </a:r>
            <a:r>
              <a:rPr lang="ru-RU" dirty="0"/>
              <a:t> </a:t>
            </a:r>
            <a:r>
              <a:rPr lang="ru-RU" dirty="0" err="1"/>
              <a:t>приводять</a:t>
            </a:r>
            <a:r>
              <a:rPr lang="ru-RU" dirty="0"/>
              <a:t> до </a:t>
            </a:r>
            <a:r>
              <a:rPr lang="ru-RU" dirty="0" err="1"/>
              <a:t>висновку</a:t>
            </a:r>
            <a:r>
              <a:rPr lang="ru-RU" dirty="0"/>
              <a:t>, </a:t>
            </a:r>
            <a:r>
              <a:rPr lang="ru-RU" dirty="0" err="1"/>
              <a:t>навивання</a:t>
            </a:r>
            <a:r>
              <a:rPr lang="ru-RU" dirty="0"/>
              <a:t> та </a:t>
            </a:r>
            <a:r>
              <a:rPr lang="ru-RU" dirty="0" err="1"/>
              <a:t>плетіння</a:t>
            </a:r>
            <a:r>
              <a:rPr lang="ru-RU" dirty="0"/>
              <a:t> </a:t>
            </a:r>
            <a:r>
              <a:rPr lang="ru-RU" dirty="0" err="1"/>
              <a:t>простіші</a:t>
            </a:r>
            <a:r>
              <a:rPr lang="ru-RU" dirty="0"/>
              <a:t>, </a:t>
            </a:r>
            <a:r>
              <a:rPr lang="ru-RU" dirty="0" err="1"/>
              <a:t>бо</a:t>
            </a:r>
            <a:r>
              <a:rPr lang="ru-RU" dirty="0"/>
              <a:t> не </a:t>
            </a:r>
            <a:r>
              <a:rPr lang="ru-RU" dirty="0" err="1"/>
              <a:t>потребують</a:t>
            </a:r>
            <a:r>
              <a:rPr lang="ru-RU" dirty="0"/>
              <a:t> </a:t>
            </a:r>
            <a:r>
              <a:rPr lang="ru-RU" dirty="0" err="1"/>
              <a:t>попередньої</a:t>
            </a:r>
            <a:r>
              <a:rPr lang="ru-RU" dirty="0"/>
              <a:t> </a:t>
            </a:r>
            <a:r>
              <a:rPr lang="ru-RU" dirty="0" err="1"/>
              <a:t>обробки</a:t>
            </a:r>
            <a:r>
              <a:rPr lang="ru-RU" dirty="0"/>
              <a:t> </a:t>
            </a:r>
            <a:r>
              <a:rPr lang="ru-RU" dirty="0" err="1"/>
              <a:t>сировини</a:t>
            </a:r>
            <a:r>
              <a:rPr lang="ru-RU" dirty="0"/>
              <a:t> й особливого </a:t>
            </a:r>
            <a:r>
              <a:rPr lang="ru-RU" dirty="0" err="1"/>
              <a:t>устаткування</a:t>
            </a:r>
            <a:r>
              <a:rPr lang="ru-RU" dirty="0"/>
              <a:t> а тому </a:t>
            </a:r>
            <a:r>
              <a:rPr lang="ru-RU" dirty="0" err="1"/>
              <a:t>мали</a:t>
            </a:r>
            <a:r>
              <a:rPr lang="ru-RU" dirty="0"/>
              <a:t> </a:t>
            </a:r>
            <a:r>
              <a:rPr lang="ru-RU" dirty="0" err="1"/>
              <a:t>виникнути</a:t>
            </a:r>
            <a:r>
              <a:rPr lang="ru-RU" dirty="0"/>
              <a:t> </a:t>
            </a:r>
            <a:r>
              <a:rPr lang="ru-RU" dirty="0" err="1"/>
              <a:t>найшвидше</a:t>
            </a:r>
            <a:r>
              <a:rPr lang="ru-RU" dirty="0"/>
              <a:t>.</a:t>
            </a:r>
          </a:p>
        </p:txBody>
      </p:sp>
    </p:spTree>
    <p:extLst>
      <p:ext uri="{BB962C8B-B14F-4D97-AF65-F5344CB8AC3E}">
        <p14:creationId xmlns="" xmlns:p14="http://schemas.microsoft.com/office/powerpoint/2010/main" val="4184195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738438" y="990600"/>
            <a:ext cx="3667125" cy="4876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030888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pPr marL="0" indent="0">
              <a:buNone/>
            </a:pPr>
            <a:r>
              <a:rPr lang="ru-RU" dirty="0" smtClean="0"/>
              <a:t>	</a:t>
            </a:r>
            <a:r>
              <a:rPr lang="ru-RU" dirty="0" err="1" smtClean="0"/>
              <a:t>Найдовші</a:t>
            </a:r>
            <a:r>
              <a:rPr lang="ru-RU" dirty="0" smtClean="0"/>
              <a:t> </a:t>
            </a:r>
            <a:r>
              <a:rPr lang="ru-RU" dirty="0" err="1"/>
              <a:t>археологічні</a:t>
            </a:r>
            <a:r>
              <a:rPr lang="ru-RU" dirty="0"/>
              <a:t> </a:t>
            </a:r>
            <a:r>
              <a:rPr lang="ru-RU" dirty="0" err="1"/>
              <a:t>пам`ятки</a:t>
            </a:r>
            <a:r>
              <a:rPr lang="ru-RU" dirty="0"/>
              <a:t> </a:t>
            </a:r>
            <a:r>
              <a:rPr lang="ru-RU" dirty="0" err="1"/>
              <a:t>плетіння</a:t>
            </a:r>
            <a:r>
              <a:rPr lang="ru-RU" dirty="0"/>
              <a:t> – </a:t>
            </a:r>
            <a:r>
              <a:rPr lang="ru-RU" dirty="0" err="1"/>
              <a:t>залишки</a:t>
            </a:r>
            <a:r>
              <a:rPr lang="ru-RU" dirty="0"/>
              <a:t> </a:t>
            </a:r>
            <a:r>
              <a:rPr lang="ru-RU" dirty="0" err="1"/>
              <a:t>мішків</a:t>
            </a:r>
            <a:r>
              <a:rPr lang="ru-RU" dirty="0"/>
              <a:t>, </a:t>
            </a:r>
            <a:r>
              <a:rPr lang="ru-RU" dirty="0" err="1"/>
              <a:t>кошиків</a:t>
            </a:r>
            <a:r>
              <a:rPr lang="ru-RU" dirty="0"/>
              <a:t>, </a:t>
            </a:r>
            <a:r>
              <a:rPr lang="ru-RU" dirty="0" err="1"/>
              <a:t>тарілок</a:t>
            </a:r>
            <a:r>
              <a:rPr lang="ru-RU" dirty="0"/>
              <a:t> для </a:t>
            </a:r>
            <a:r>
              <a:rPr lang="ru-RU" dirty="0" err="1"/>
              <a:t>хліба</a:t>
            </a:r>
            <a:r>
              <a:rPr lang="ru-RU" dirty="0"/>
              <a:t>, </a:t>
            </a:r>
            <a:r>
              <a:rPr lang="ru-RU" dirty="0" err="1"/>
              <a:t>накривок</a:t>
            </a:r>
            <a:r>
              <a:rPr lang="ru-RU" dirty="0"/>
              <a:t> для </a:t>
            </a:r>
            <a:r>
              <a:rPr lang="ru-RU" dirty="0" err="1"/>
              <a:t>кошиків</a:t>
            </a:r>
            <a:r>
              <a:rPr lang="ru-RU" dirty="0"/>
              <a:t> і глиняного посуду </a:t>
            </a:r>
            <a:r>
              <a:rPr lang="ru-RU" dirty="0" err="1"/>
              <a:t>знайдено</a:t>
            </a:r>
            <a:r>
              <a:rPr lang="ru-RU" dirty="0"/>
              <a:t> в </a:t>
            </a:r>
            <a:r>
              <a:rPr lang="ru-RU" dirty="0" err="1"/>
              <a:t>Єгипті</a:t>
            </a:r>
            <a:r>
              <a:rPr lang="ru-RU" dirty="0"/>
              <a:t>, </a:t>
            </a:r>
            <a:r>
              <a:rPr lang="ru-RU" dirty="0" err="1"/>
              <a:t>Месопотамії</a:t>
            </a:r>
            <a:r>
              <a:rPr lang="ru-RU" dirty="0"/>
              <a:t>, Балканах, у </a:t>
            </a:r>
            <a:r>
              <a:rPr lang="ru-RU" dirty="0" err="1"/>
              <a:t>Великобританії</a:t>
            </a:r>
            <a:r>
              <a:rPr lang="ru-RU" dirty="0"/>
              <a:t>, </a:t>
            </a:r>
            <a:r>
              <a:rPr lang="ru-RU" dirty="0" err="1"/>
              <a:t>Швеції</a:t>
            </a:r>
            <a:r>
              <a:rPr lang="ru-RU" dirty="0"/>
              <a:t> та </a:t>
            </a:r>
            <a:r>
              <a:rPr lang="ru-RU" dirty="0" err="1"/>
              <a:t>інших</a:t>
            </a:r>
            <a:r>
              <a:rPr lang="ru-RU" dirty="0"/>
              <a:t>, і </a:t>
            </a:r>
            <a:r>
              <a:rPr lang="ru-RU" dirty="0" err="1"/>
              <a:t>датуються</a:t>
            </a:r>
            <a:r>
              <a:rPr lang="ru-RU" dirty="0"/>
              <a:t> </a:t>
            </a:r>
            <a:r>
              <a:rPr lang="en-US" dirty="0"/>
              <a:t>V-IV </a:t>
            </a:r>
            <a:r>
              <a:rPr lang="ru-RU" dirty="0"/>
              <a:t>тис. до. н. е. </a:t>
            </a:r>
          </a:p>
        </p:txBody>
      </p:sp>
    </p:spTree>
    <p:extLst>
      <p:ext uri="{BB962C8B-B14F-4D97-AF65-F5344CB8AC3E}">
        <p14:creationId xmlns="" xmlns:p14="http://schemas.microsoft.com/office/powerpoint/2010/main" val="848288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buNone/>
            </a:pPr>
            <a:r>
              <a:rPr lang="ru-RU" dirty="0" smtClean="0"/>
              <a:t>	В </a:t>
            </a:r>
            <a:r>
              <a:rPr lang="ru-RU" dirty="0" err="1"/>
              <a:t>неоліті</a:t>
            </a:r>
            <a:r>
              <a:rPr lang="ru-RU" dirty="0"/>
              <a:t> практично </a:t>
            </a:r>
            <a:r>
              <a:rPr lang="ru-RU" dirty="0" err="1"/>
              <a:t>виникли</a:t>
            </a:r>
            <a:r>
              <a:rPr lang="ru-RU" dirty="0"/>
              <a:t> </a:t>
            </a:r>
            <a:r>
              <a:rPr lang="ru-RU" dirty="0" err="1"/>
              <a:t>всі</a:t>
            </a:r>
            <a:r>
              <a:rPr lang="ru-RU" dirty="0"/>
              <a:t> </a:t>
            </a:r>
            <a:r>
              <a:rPr lang="ru-RU" dirty="0" err="1"/>
              <a:t>основні</a:t>
            </a:r>
            <a:r>
              <a:rPr lang="ru-RU" dirty="0"/>
              <a:t> </a:t>
            </a:r>
            <a:r>
              <a:rPr lang="ru-RU" dirty="0" err="1"/>
              <a:t>техніки</a:t>
            </a:r>
            <a:r>
              <a:rPr lang="ru-RU" dirty="0"/>
              <a:t> </a:t>
            </a:r>
            <a:r>
              <a:rPr lang="ru-RU" dirty="0" err="1"/>
              <a:t>плетіння</a:t>
            </a:r>
            <a:r>
              <a:rPr lang="ru-RU" dirty="0"/>
              <a:t>: </a:t>
            </a:r>
            <a:r>
              <a:rPr lang="ru-RU" dirty="0" err="1"/>
              <a:t>спіральна</a:t>
            </a:r>
            <a:r>
              <a:rPr lang="ru-RU" dirty="0"/>
              <a:t>, </a:t>
            </a:r>
            <a:r>
              <a:rPr lang="ru-RU" dirty="0" err="1"/>
              <a:t>полотняна</a:t>
            </a:r>
            <a:r>
              <a:rPr lang="ru-RU" dirty="0"/>
              <a:t> (</a:t>
            </a:r>
            <a:r>
              <a:rPr lang="ru-RU" dirty="0" err="1"/>
              <a:t>пряме</a:t>
            </a:r>
            <a:r>
              <a:rPr lang="ru-RU" dirty="0"/>
              <a:t> </a:t>
            </a:r>
            <a:r>
              <a:rPr lang="ru-RU" dirty="0" err="1"/>
              <a:t>христовидне</a:t>
            </a:r>
            <a:r>
              <a:rPr lang="ru-RU" dirty="0"/>
              <a:t> </a:t>
            </a:r>
            <a:r>
              <a:rPr lang="ru-RU" dirty="0" err="1"/>
              <a:t>плетіння</a:t>
            </a:r>
            <a:r>
              <a:rPr lang="ru-RU" dirty="0"/>
              <a:t>), </a:t>
            </a:r>
            <a:r>
              <a:rPr lang="ru-RU" dirty="0" err="1"/>
              <a:t>каркасна</a:t>
            </a:r>
            <a:r>
              <a:rPr lang="ru-RU" dirty="0"/>
              <a:t>, </a:t>
            </a:r>
            <a:r>
              <a:rPr lang="ru-RU" dirty="0" err="1"/>
              <a:t>стрічкова</a:t>
            </a:r>
            <a:r>
              <a:rPr lang="ru-RU" dirty="0"/>
              <a:t>, </a:t>
            </a:r>
            <a:r>
              <a:rPr lang="ru-RU" dirty="0" err="1"/>
              <a:t>тощо</a:t>
            </a:r>
            <a:r>
              <a:rPr lang="ru-RU" dirty="0"/>
              <a:t>. </a:t>
            </a:r>
            <a:r>
              <a:rPr lang="ru-RU" dirty="0" err="1"/>
              <a:t>Здебільшого</a:t>
            </a:r>
            <a:r>
              <a:rPr lang="ru-RU" dirty="0"/>
              <a:t> для </a:t>
            </a:r>
            <a:r>
              <a:rPr lang="ru-RU" dirty="0" err="1"/>
              <a:t>плетіння</a:t>
            </a:r>
            <a:r>
              <a:rPr lang="ru-RU" dirty="0"/>
              <a:t> (</a:t>
            </a:r>
            <a:r>
              <a:rPr lang="ru-RU" dirty="0" err="1"/>
              <a:t>спірального</a:t>
            </a:r>
            <a:r>
              <a:rPr lang="ru-RU" dirty="0"/>
              <a:t>, полотняного) </a:t>
            </a:r>
            <a:r>
              <a:rPr lang="ru-RU" dirty="0" err="1"/>
              <a:t>використовували</a:t>
            </a:r>
            <a:r>
              <a:rPr lang="ru-RU" dirty="0"/>
              <a:t> </a:t>
            </a:r>
            <a:r>
              <a:rPr lang="ru-RU" dirty="0" err="1"/>
              <a:t>м`які</a:t>
            </a:r>
            <a:r>
              <a:rPr lang="ru-RU" dirty="0"/>
              <a:t> </a:t>
            </a:r>
            <a:r>
              <a:rPr lang="ru-RU" dirty="0" err="1"/>
              <a:t>матеріали</a:t>
            </a:r>
            <a:r>
              <a:rPr lang="ru-RU" dirty="0"/>
              <a:t>: солома , </a:t>
            </a:r>
            <a:r>
              <a:rPr lang="ru-RU" dirty="0" err="1"/>
              <a:t>шувар</a:t>
            </a:r>
            <a:r>
              <a:rPr lang="ru-RU" dirty="0"/>
              <a:t>, </a:t>
            </a:r>
            <a:r>
              <a:rPr lang="ru-RU" dirty="0" err="1"/>
              <a:t>папірус</a:t>
            </a:r>
            <a:r>
              <a:rPr lang="ru-RU" dirty="0"/>
              <a:t>, очерет, та </a:t>
            </a:r>
            <a:r>
              <a:rPr lang="ru-RU" dirty="0" err="1"/>
              <a:t>інші</a:t>
            </a:r>
            <a:r>
              <a:rPr lang="ru-RU" dirty="0"/>
              <a:t>.</a:t>
            </a:r>
          </a:p>
          <a:p>
            <a:endParaRPr lang="ru-RU" dirty="0"/>
          </a:p>
        </p:txBody>
      </p:sp>
    </p:spTree>
    <p:extLst>
      <p:ext uri="{BB962C8B-B14F-4D97-AF65-F5344CB8AC3E}">
        <p14:creationId xmlns="" xmlns:p14="http://schemas.microsoft.com/office/powerpoint/2010/main" val="2931122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buNone/>
            </a:pPr>
            <a:r>
              <a:rPr lang="ru-RU" dirty="0" smtClean="0"/>
              <a:t>	У </a:t>
            </a:r>
            <a:r>
              <a:rPr lang="ru-RU" dirty="0" err="1"/>
              <a:t>наступні</a:t>
            </a:r>
            <a:r>
              <a:rPr lang="ru-RU" dirty="0"/>
              <a:t> </a:t>
            </a:r>
            <a:r>
              <a:rPr lang="ru-RU" dirty="0" err="1"/>
              <a:t>епохи</a:t>
            </a:r>
            <a:r>
              <a:rPr lang="ru-RU" dirty="0"/>
              <a:t> </a:t>
            </a:r>
            <a:r>
              <a:rPr lang="ru-RU" dirty="0" err="1"/>
              <a:t>бронзи</a:t>
            </a:r>
            <a:r>
              <a:rPr lang="ru-RU" dirty="0"/>
              <a:t> та </a:t>
            </a:r>
            <a:r>
              <a:rPr lang="ru-RU" dirty="0" err="1"/>
              <a:t>заліза</a:t>
            </a:r>
            <a:r>
              <a:rPr lang="ru-RU" dirty="0"/>
              <a:t> </a:t>
            </a:r>
            <a:r>
              <a:rPr lang="ru-RU" dirty="0" err="1"/>
              <a:t>плетіння</a:t>
            </a:r>
            <a:r>
              <a:rPr lang="ru-RU" dirty="0"/>
              <a:t> не </a:t>
            </a:r>
            <a:r>
              <a:rPr lang="ru-RU" dirty="0" err="1"/>
              <a:t>набувало</a:t>
            </a:r>
            <a:r>
              <a:rPr lang="ru-RU" dirty="0"/>
              <a:t> </a:t>
            </a:r>
            <a:r>
              <a:rPr lang="ru-RU" dirty="0" err="1"/>
              <a:t>принципово</a:t>
            </a:r>
            <a:r>
              <a:rPr lang="ru-RU" dirty="0"/>
              <a:t> </a:t>
            </a:r>
            <a:r>
              <a:rPr lang="ru-RU" dirty="0" err="1"/>
              <a:t>нових</a:t>
            </a:r>
            <a:r>
              <a:rPr lang="ru-RU" dirty="0"/>
              <a:t> </a:t>
            </a:r>
            <a:r>
              <a:rPr lang="ru-RU" dirty="0" err="1"/>
              <a:t>технічних</a:t>
            </a:r>
            <a:r>
              <a:rPr lang="ru-RU" dirty="0"/>
              <a:t> </a:t>
            </a:r>
            <a:r>
              <a:rPr lang="ru-RU" dirty="0" err="1"/>
              <a:t>досягнень</a:t>
            </a:r>
            <a:r>
              <a:rPr lang="ru-RU" dirty="0"/>
              <a:t>. </a:t>
            </a:r>
            <a:r>
              <a:rPr lang="ru-RU" dirty="0" err="1"/>
              <a:t>Майже</a:t>
            </a:r>
            <a:r>
              <a:rPr lang="ru-RU" dirty="0"/>
              <a:t> </a:t>
            </a:r>
            <a:r>
              <a:rPr lang="ru-RU" dirty="0" err="1"/>
              <a:t>всі</a:t>
            </a:r>
            <a:r>
              <a:rPr lang="ru-RU" dirty="0"/>
              <a:t> </a:t>
            </a:r>
            <a:r>
              <a:rPr lang="ru-RU" dirty="0" err="1"/>
              <a:t>техніки</a:t>
            </a:r>
            <a:r>
              <a:rPr lang="ru-RU" dirty="0"/>
              <a:t> </a:t>
            </a:r>
            <a:r>
              <a:rPr lang="ru-RU" dirty="0" err="1"/>
              <a:t>були</a:t>
            </a:r>
            <a:r>
              <a:rPr lang="ru-RU" dirty="0"/>
              <a:t> </a:t>
            </a:r>
            <a:r>
              <a:rPr lang="ru-RU" dirty="0" err="1"/>
              <a:t>вже</a:t>
            </a:r>
            <a:r>
              <a:rPr lang="ru-RU" dirty="0"/>
              <a:t> </a:t>
            </a:r>
            <a:r>
              <a:rPr lang="ru-RU" dirty="0" err="1"/>
              <a:t>відомі</a:t>
            </a:r>
            <a:r>
              <a:rPr lang="ru-RU" dirty="0"/>
              <a:t>, й на долю </a:t>
            </a:r>
            <a:r>
              <a:rPr lang="ru-RU" dirty="0" err="1"/>
              <a:t>наступних</a:t>
            </a:r>
            <a:r>
              <a:rPr lang="ru-RU" dirty="0"/>
              <a:t> </a:t>
            </a:r>
            <a:r>
              <a:rPr lang="ru-RU" dirty="0" err="1"/>
              <a:t>поколінь</a:t>
            </a:r>
            <a:r>
              <a:rPr lang="ru-RU" dirty="0"/>
              <a:t> </a:t>
            </a:r>
            <a:r>
              <a:rPr lang="ru-RU" dirty="0" err="1"/>
              <a:t>залишилося</a:t>
            </a:r>
            <a:r>
              <a:rPr lang="ru-RU" dirty="0"/>
              <a:t> </a:t>
            </a:r>
            <a:r>
              <a:rPr lang="ru-RU" dirty="0" err="1"/>
              <a:t>тільки</a:t>
            </a:r>
            <a:r>
              <a:rPr lang="ru-RU" dirty="0"/>
              <a:t> </a:t>
            </a:r>
            <a:r>
              <a:rPr lang="ru-RU" dirty="0" err="1"/>
              <a:t>їх</a:t>
            </a:r>
            <a:r>
              <a:rPr lang="ru-RU" dirty="0"/>
              <a:t> </a:t>
            </a:r>
            <a:r>
              <a:rPr lang="ru-RU" dirty="0" err="1"/>
              <a:t>відшліфувати</a:t>
            </a:r>
            <a:r>
              <a:rPr lang="ru-RU" dirty="0"/>
              <a:t>, </a:t>
            </a:r>
            <a:r>
              <a:rPr lang="ru-RU" dirty="0" err="1"/>
              <a:t>дбаючи</a:t>
            </a:r>
            <a:r>
              <a:rPr lang="ru-RU" dirty="0"/>
              <a:t> про </a:t>
            </a:r>
            <a:r>
              <a:rPr lang="ru-RU" dirty="0" err="1"/>
              <a:t>різноманітність</a:t>
            </a:r>
            <a:r>
              <a:rPr lang="ru-RU" dirty="0"/>
              <a:t> і </a:t>
            </a:r>
            <a:r>
              <a:rPr lang="ru-RU" dirty="0" err="1"/>
              <a:t>досконалість</a:t>
            </a:r>
            <a:r>
              <a:rPr lang="ru-RU" dirty="0"/>
              <a:t> </a:t>
            </a:r>
            <a:r>
              <a:rPr lang="ru-RU" dirty="0" err="1"/>
              <a:t>конструкції</a:t>
            </a:r>
            <a:r>
              <a:rPr lang="ru-RU" dirty="0"/>
              <a:t> </a:t>
            </a:r>
            <a:r>
              <a:rPr lang="ru-RU" dirty="0" err="1"/>
              <a:t>виробів</a:t>
            </a:r>
            <a:r>
              <a:rPr lang="ru-RU" dirty="0"/>
              <a:t>.</a:t>
            </a:r>
          </a:p>
        </p:txBody>
      </p:sp>
    </p:spTree>
    <p:extLst>
      <p:ext uri="{BB962C8B-B14F-4D97-AF65-F5344CB8AC3E}">
        <p14:creationId xmlns="" xmlns:p14="http://schemas.microsoft.com/office/powerpoint/2010/main" val="42688287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buNone/>
            </a:pPr>
            <a:r>
              <a:rPr lang="ru-RU" dirty="0" smtClean="0"/>
              <a:t>	В </a:t>
            </a:r>
            <a:r>
              <a:rPr lang="ru-RU" dirty="0" err="1"/>
              <a:t>Античних</a:t>
            </a:r>
            <a:r>
              <a:rPr lang="ru-RU" dirty="0"/>
              <a:t> </a:t>
            </a:r>
            <a:r>
              <a:rPr lang="ru-RU" dirty="0" err="1"/>
              <a:t>країнах</a:t>
            </a:r>
            <a:r>
              <a:rPr lang="ru-RU" dirty="0"/>
              <a:t> для </a:t>
            </a:r>
            <a:r>
              <a:rPr lang="ru-RU" dirty="0" err="1"/>
              <a:t>плетіння</a:t>
            </a:r>
            <a:r>
              <a:rPr lang="ru-RU" dirty="0"/>
              <a:t> </a:t>
            </a:r>
            <a:r>
              <a:rPr lang="ru-RU" dirty="0" err="1"/>
              <a:t>частіше</a:t>
            </a:r>
            <a:r>
              <a:rPr lang="ru-RU" dirty="0"/>
              <a:t> </a:t>
            </a:r>
            <a:r>
              <a:rPr lang="ru-RU" dirty="0" err="1"/>
              <a:t>використовували</a:t>
            </a:r>
            <a:r>
              <a:rPr lang="ru-RU" dirty="0"/>
              <a:t> </a:t>
            </a:r>
            <a:r>
              <a:rPr lang="ru-RU" dirty="0" err="1"/>
              <a:t>прути</a:t>
            </a:r>
            <a:r>
              <a:rPr lang="ru-RU" dirty="0"/>
              <a:t> дерев та </a:t>
            </a:r>
            <a:r>
              <a:rPr lang="ru-RU" dirty="0" err="1"/>
              <a:t>кущів</a:t>
            </a:r>
            <a:r>
              <a:rPr lang="ru-RU" dirty="0"/>
              <a:t>, </a:t>
            </a:r>
            <a:r>
              <a:rPr lang="ru-RU" dirty="0" err="1"/>
              <a:t>їх</a:t>
            </a:r>
            <a:r>
              <a:rPr lang="ru-RU" dirty="0"/>
              <a:t> </a:t>
            </a:r>
            <a:r>
              <a:rPr lang="ru-RU" dirty="0" err="1"/>
              <a:t>коріння</a:t>
            </a:r>
            <a:r>
              <a:rPr lang="ru-RU" dirty="0"/>
              <a:t> та </a:t>
            </a:r>
            <a:r>
              <a:rPr lang="ru-RU" dirty="0" err="1"/>
              <a:t>інші</a:t>
            </a:r>
            <a:r>
              <a:rPr lang="ru-RU" dirty="0"/>
              <a:t> </a:t>
            </a:r>
            <a:r>
              <a:rPr lang="ru-RU" dirty="0" err="1"/>
              <a:t>матеріали</a:t>
            </a:r>
            <a:r>
              <a:rPr lang="ru-RU" dirty="0"/>
              <a:t>. Тому тут особливо </a:t>
            </a:r>
            <a:r>
              <a:rPr lang="ru-RU" dirty="0" err="1"/>
              <a:t>поширилася</a:t>
            </a:r>
            <a:r>
              <a:rPr lang="ru-RU" dirty="0"/>
              <a:t> </a:t>
            </a:r>
            <a:r>
              <a:rPr lang="ru-RU" dirty="0" err="1"/>
              <a:t>каркасна</a:t>
            </a:r>
            <a:r>
              <a:rPr lang="ru-RU" dirty="0"/>
              <a:t> </a:t>
            </a:r>
            <a:r>
              <a:rPr lang="ru-RU" dirty="0" err="1"/>
              <a:t>техніка</a:t>
            </a:r>
            <a:r>
              <a:rPr lang="ru-RU" dirty="0"/>
              <a:t> </a:t>
            </a:r>
            <a:r>
              <a:rPr lang="ru-RU" dirty="0" err="1"/>
              <a:t>плетіння</a:t>
            </a:r>
            <a:r>
              <a:rPr lang="ru-RU" dirty="0"/>
              <a:t> а </a:t>
            </a:r>
            <a:r>
              <a:rPr lang="ru-RU" dirty="0" err="1"/>
              <a:t>кошики</a:t>
            </a:r>
            <a:r>
              <a:rPr lang="ru-RU" dirty="0"/>
              <a:t> </a:t>
            </a:r>
            <a:r>
              <a:rPr lang="ru-RU" dirty="0" err="1"/>
              <a:t>різноманітного</a:t>
            </a:r>
            <a:r>
              <a:rPr lang="ru-RU" dirty="0"/>
              <a:t> </a:t>
            </a:r>
            <a:r>
              <a:rPr lang="ru-RU" dirty="0" err="1"/>
              <a:t>призначення</a:t>
            </a:r>
            <a:r>
              <a:rPr lang="ru-RU" dirty="0"/>
              <a:t> і </a:t>
            </a:r>
            <a:r>
              <a:rPr lang="ru-RU" dirty="0" err="1"/>
              <a:t>форми</a:t>
            </a:r>
            <a:r>
              <a:rPr lang="ru-RU" dirty="0"/>
              <a:t> стали </a:t>
            </a:r>
            <a:r>
              <a:rPr lang="ru-RU" dirty="0" err="1"/>
              <a:t>основними</a:t>
            </a:r>
            <a:r>
              <a:rPr lang="ru-RU" dirty="0"/>
              <a:t> </a:t>
            </a:r>
            <a:r>
              <a:rPr lang="ru-RU" dirty="0" err="1"/>
              <a:t>типологічними</a:t>
            </a:r>
            <a:r>
              <a:rPr lang="ru-RU" dirty="0"/>
              <a:t> </a:t>
            </a:r>
            <a:r>
              <a:rPr lang="ru-RU" dirty="0" err="1"/>
              <a:t>напрямами</a:t>
            </a:r>
            <a:r>
              <a:rPr lang="ru-RU" dirty="0"/>
              <a:t> плетеного </a:t>
            </a:r>
            <a:r>
              <a:rPr lang="ru-RU" dirty="0" err="1"/>
              <a:t>виробництва</a:t>
            </a:r>
            <a:r>
              <a:rPr lang="ru-RU" dirty="0"/>
              <a:t>.</a:t>
            </a:r>
          </a:p>
        </p:txBody>
      </p:sp>
    </p:spTree>
    <p:extLst>
      <p:ext uri="{BB962C8B-B14F-4D97-AF65-F5344CB8AC3E}">
        <p14:creationId xmlns="" xmlns:p14="http://schemas.microsoft.com/office/powerpoint/2010/main" val="108258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buNone/>
            </a:pPr>
            <a:r>
              <a:rPr lang="ru-RU" dirty="0" smtClean="0"/>
              <a:t>	</a:t>
            </a:r>
            <a:r>
              <a:rPr lang="ru-RU" dirty="0" err="1" smtClean="0"/>
              <a:t>Деякі</a:t>
            </a:r>
            <a:r>
              <a:rPr lang="ru-RU" dirty="0" smtClean="0"/>
              <a:t> </a:t>
            </a:r>
            <a:r>
              <a:rPr lang="ru-RU" dirty="0" err="1"/>
              <a:t>предмети</a:t>
            </a:r>
            <a:r>
              <a:rPr lang="ru-RU" dirty="0"/>
              <a:t> з </a:t>
            </a:r>
            <a:r>
              <a:rPr lang="ru-RU" dirty="0" err="1"/>
              <a:t>лози</a:t>
            </a:r>
            <a:r>
              <a:rPr lang="ru-RU" dirty="0"/>
              <a:t> </a:t>
            </a:r>
            <a:r>
              <a:rPr lang="ru-RU" dirty="0" err="1"/>
              <a:t>Античних</a:t>
            </a:r>
            <a:r>
              <a:rPr lang="ru-RU" dirty="0"/>
              <a:t> </a:t>
            </a:r>
            <a:r>
              <a:rPr lang="ru-RU" dirty="0" err="1"/>
              <a:t>міст</a:t>
            </a:r>
            <a:r>
              <a:rPr lang="ru-RU" dirty="0"/>
              <a:t> </a:t>
            </a:r>
            <a:r>
              <a:rPr lang="ru-RU" dirty="0" err="1"/>
              <a:t>Північного</a:t>
            </a:r>
            <a:r>
              <a:rPr lang="ru-RU" dirty="0"/>
              <a:t> </a:t>
            </a:r>
            <a:r>
              <a:rPr lang="ru-RU" dirty="0" err="1"/>
              <a:t>Причорномор`я</a:t>
            </a:r>
            <a:r>
              <a:rPr lang="ru-RU" dirty="0"/>
              <a:t> за </a:t>
            </a:r>
            <a:r>
              <a:rPr lang="ru-RU" dirty="0" err="1"/>
              <a:t>археологічними</a:t>
            </a:r>
            <a:r>
              <a:rPr lang="ru-RU" dirty="0"/>
              <a:t> </a:t>
            </a:r>
            <a:r>
              <a:rPr lang="ru-RU" dirty="0" err="1"/>
              <a:t>даними</a:t>
            </a:r>
            <a:r>
              <a:rPr lang="ru-RU" dirty="0"/>
              <a:t> </a:t>
            </a:r>
            <a:r>
              <a:rPr lang="ru-RU" dirty="0" err="1"/>
              <a:t>близькі</a:t>
            </a:r>
            <a:r>
              <a:rPr lang="ru-RU" dirty="0"/>
              <a:t> формою і </a:t>
            </a:r>
            <a:r>
              <a:rPr lang="ru-RU" dirty="0" err="1"/>
              <a:t>технікою</a:t>
            </a:r>
            <a:r>
              <a:rPr lang="ru-RU" dirty="0"/>
              <a:t> </a:t>
            </a:r>
            <a:r>
              <a:rPr lang="ru-RU" dirty="0" err="1"/>
              <a:t>виготовлення</a:t>
            </a:r>
            <a:r>
              <a:rPr lang="ru-RU" dirty="0"/>
              <a:t> до </a:t>
            </a:r>
            <a:r>
              <a:rPr lang="ru-RU" dirty="0" err="1"/>
              <a:t>виробів</a:t>
            </a:r>
            <a:r>
              <a:rPr lang="ru-RU" dirty="0"/>
              <a:t> </a:t>
            </a:r>
            <a:r>
              <a:rPr lang="ru-RU" dirty="0" err="1"/>
              <a:t>українського</a:t>
            </a:r>
            <a:r>
              <a:rPr lang="ru-RU" dirty="0"/>
              <a:t> </a:t>
            </a:r>
            <a:r>
              <a:rPr lang="ru-RU" dirty="0" err="1"/>
              <a:t>лозоплетіння</a:t>
            </a:r>
            <a:r>
              <a:rPr lang="ru-RU" dirty="0"/>
              <a:t> Х</a:t>
            </a:r>
            <a:r>
              <a:rPr lang="en-US" dirty="0"/>
              <a:t>VIII –</a:t>
            </a:r>
            <a:r>
              <a:rPr lang="ru-RU" dirty="0" err="1"/>
              <a:t>поч</a:t>
            </a:r>
            <a:r>
              <a:rPr lang="ru-RU" dirty="0"/>
              <a:t>. ХХ </a:t>
            </a:r>
            <a:r>
              <a:rPr lang="ru-RU" dirty="0" err="1"/>
              <a:t>ст</a:t>
            </a:r>
            <a:r>
              <a:rPr lang="ru-RU" dirty="0"/>
              <a:t>; </a:t>
            </a:r>
            <a:r>
              <a:rPr lang="ru-RU" dirty="0" err="1"/>
              <a:t>що</a:t>
            </a:r>
            <a:r>
              <a:rPr lang="ru-RU" dirty="0"/>
              <a:t> </a:t>
            </a:r>
            <a:r>
              <a:rPr lang="ru-RU" dirty="0" err="1"/>
              <a:t>засвідчує</a:t>
            </a:r>
            <a:r>
              <a:rPr lang="ru-RU" dirty="0"/>
              <a:t> </a:t>
            </a:r>
            <a:r>
              <a:rPr lang="ru-RU" dirty="0" err="1"/>
              <a:t>традиційність</a:t>
            </a:r>
            <a:r>
              <a:rPr lang="ru-RU" dirty="0"/>
              <a:t> ремесла і </a:t>
            </a:r>
            <a:r>
              <a:rPr lang="ru-RU" dirty="0" err="1"/>
              <a:t>вікову</a:t>
            </a:r>
            <a:r>
              <a:rPr lang="ru-RU" dirty="0"/>
              <a:t> </a:t>
            </a:r>
            <a:r>
              <a:rPr lang="ru-RU" dirty="0" err="1"/>
              <a:t>спадкоємність</a:t>
            </a:r>
            <a:r>
              <a:rPr lang="ru-RU" dirty="0"/>
              <a:t> </a:t>
            </a:r>
            <a:r>
              <a:rPr lang="ru-RU" dirty="0" err="1"/>
              <a:t>культури</a:t>
            </a:r>
            <a:r>
              <a:rPr lang="ru-RU" dirty="0"/>
              <a:t>.</a:t>
            </a:r>
          </a:p>
        </p:txBody>
      </p:sp>
    </p:spTree>
    <p:extLst>
      <p:ext uri="{BB962C8B-B14F-4D97-AF65-F5344CB8AC3E}">
        <p14:creationId xmlns="" xmlns:p14="http://schemas.microsoft.com/office/powerpoint/2010/main" val="3803306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buNone/>
            </a:pPr>
            <a:r>
              <a:rPr lang="ru-RU" dirty="0" smtClean="0"/>
              <a:t>	</a:t>
            </a:r>
            <a:r>
              <a:rPr lang="ru-RU" dirty="0" err="1" smtClean="0"/>
              <a:t>Плетення</a:t>
            </a:r>
            <a:r>
              <a:rPr lang="ru-RU" dirty="0" smtClean="0"/>
              <a:t> </a:t>
            </a:r>
            <a:r>
              <a:rPr lang="ru-RU" dirty="0" err="1"/>
              <a:t>продовжувалось</a:t>
            </a:r>
            <a:r>
              <a:rPr lang="ru-RU" dirty="0"/>
              <a:t> </a:t>
            </a:r>
            <a:r>
              <a:rPr lang="ru-RU" dirty="0" err="1"/>
              <a:t>розвиватись</a:t>
            </a:r>
            <a:r>
              <a:rPr lang="ru-RU" dirty="0"/>
              <a:t> у </a:t>
            </a:r>
            <a:r>
              <a:rPr lang="ru-RU" dirty="0" err="1"/>
              <a:t>колишніх</a:t>
            </a:r>
            <a:r>
              <a:rPr lang="ru-RU" dirty="0"/>
              <a:t> ремеслах </a:t>
            </a:r>
            <a:r>
              <a:rPr lang="ru-RU" dirty="0" err="1"/>
              <a:t>колоніях</a:t>
            </a:r>
            <a:r>
              <a:rPr lang="ru-RU" dirty="0"/>
              <a:t>. </a:t>
            </a:r>
            <a:r>
              <a:rPr lang="ru-RU" dirty="0" err="1"/>
              <a:t>Плетені</a:t>
            </a:r>
            <a:r>
              <a:rPr lang="ru-RU" dirty="0"/>
              <a:t> </a:t>
            </a:r>
            <a:r>
              <a:rPr lang="ru-RU" dirty="0" err="1"/>
              <a:t>вироби</a:t>
            </a:r>
            <a:r>
              <a:rPr lang="ru-RU" dirty="0"/>
              <a:t> </a:t>
            </a:r>
            <a:r>
              <a:rPr lang="ru-RU" dirty="0" err="1"/>
              <a:t>відносились</a:t>
            </a:r>
            <a:r>
              <a:rPr lang="ru-RU" dirty="0"/>
              <a:t> до </a:t>
            </a:r>
            <a:r>
              <a:rPr lang="ru-RU" dirty="0" err="1"/>
              <a:t>предметів</a:t>
            </a:r>
            <a:r>
              <a:rPr lang="ru-RU" dirty="0"/>
              <a:t> </a:t>
            </a:r>
            <a:r>
              <a:rPr lang="ru-RU" dirty="0" err="1"/>
              <a:t>першої</a:t>
            </a:r>
            <a:r>
              <a:rPr lang="ru-RU" dirty="0"/>
              <a:t> </a:t>
            </a:r>
            <a:r>
              <a:rPr lang="ru-RU" dirty="0" err="1"/>
              <a:t>необхідності</a:t>
            </a:r>
            <a:r>
              <a:rPr lang="ru-RU" dirty="0"/>
              <a:t> і </a:t>
            </a:r>
            <a:r>
              <a:rPr lang="ru-RU" dirty="0" err="1"/>
              <a:t>виготовляли</a:t>
            </a:r>
            <a:r>
              <a:rPr lang="ru-RU" dirty="0"/>
              <a:t> </a:t>
            </a:r>
            <a:r>
              <a:rPr lang="ru-RU" dirty="0" err="1"/>
              <a:t>їх</a:t>
            </a:r>
            <a:r>
              <a:rPr lang="ru-RU" dirty="0"/>
              <a:t> </a:t>
            </a:r>
            <a:r>
              <a:rPr lang="ru-RU" dirty="0" err="1"/>
              <a:t>спеціальні</a:t>
            </a:r>
            <a:r>
              <a:rPr lang="ru-RU" dirty="0"/>
              <a:t> </a:t>
            </a:r>
            <a:r>
              <a:rPr lang="ru-RU" dirty="0" err="1"/>
              <a:t>майстри</a:t>
            </a:r>
            <a:r>
              <a:rPr lang="ru-RU" dirty="0"/>
              <a:t> </a:t>
            </a:r>
            <a:r>
              <a:rPr lang="ru-RU" dirty="0" err="1"/>
              <a:t>кошикарі</a:t>
            </a:r>
            <a:r>
              <a:rPr lang="ru-RU" dirty="0"/>
              <a:t>, </a:t>
            </a:r>
            <a:r>
              <a:rPr lang="ru-RU" dirty="0" err="1"/>
              <a:t>плетільники</a:t>
            </a:r>
            <a:r>
              <a:rPr lang="ru-RU" dirty="0"/>
              <a:t> </a:t>
            </a:r>
            <a:r>
              <a:rPr lang="ru-RU" dirty="0" err="1"/>
              <a:t>рибальських</a:t>
            </a:r>
            <a:r>
              <a:rPr lang="ru-RU" dirty="0"/>
              <a:t> </a:t>
            </a:r>
            <a:r>
              <a:rPr lang="ru-RU" dirty="0" err="1"/>
              <a:t>споряджень</a:t>
            </a:r>
            <a:r>
              <a:rPr lang="ru-RU" dirty="0"/>
              <a:t> та </a:t>
            </a:r>
            <a:r>
              <a:rPr lang="ru-RU" dirty="0" err="1"/>
              <a:t>інші</a:t>
            </a:r>
            <a:r>
              <a:rPr lang="ru-RU" dirty="0"/>
              <a:t>.</a:t>
            </a:r>
          </a:p>
        </p:txBody>
      </p:sp>
    </p:spTree>
    <p:extLst>
      <p:ext uri="{BB962C8B-B14F-4D97-AF65-F5344CB8AC3E}">
        <p14:creationId xmlns="" xmlns:p14="http://schemas.microsoft.com/office/powerpoint/2010/main" val="2548389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1411" y="2996952"/>
            <a:ext cx="8686800" cy="838200"/>
          </a:xfrm>
        </p:spPr>
        <p:txBody>
          <a:bodyPr/>
          <a:lstStyle/>
          <a:p>
            <a:r>
              <a:rPr lang="ru-RU" dirty="0" err="1" smtClean="0"/>
              <a:t>Організаційно-підготовчий</a:t>
            </a:r>
            <a:r>
              <a:rPr lang="ru-RU" dirty="0" smtClean="0"/>
              <a:t> </a:t>
            </a:r>
            <a:r>
              <a:rPr lang="ru-RU" dirty="0" err="1" smtClean="0"/>
              <a:t>етап</a:t>
            </a:r>
            <a:endParaRPr lang="ru-RU" dirty="0"/>
          </a:p>
        </p:txBody>
      </p:sp>
      <p:sp>
        <p:nvSpPr>
          <p:cNvPr id="3" name="Объект 2"/>
          <p:cNvSpPr>
            <a:spLocks noGrp="1"/>
          </p:cNvSpPr>
          <p:nvPr>
            <p:ph idx="1"/>
          </p:nvPr>
        </p:nvSpPr>
        <p:spPr>
          <a:xfrm>
            <a:off x="539552" y="1554162"/>
            <a:ext cx="8452048" cy="4525963"/>
          </a:xfrm>
        </p:spPr>
        <p:txBody>
          <a:bodyPr/>
          <a:lstStyle/>
          <a:p>
            <a:pPr marL="0" indent="0">
              <a:buNone/>
            </a:pPr>
            <a:r>
              <a:rPr lang="uk-UA" dirty="0" smtClean="0"/>
              <a:t>   </a:t>
            </a:r>
            <a:endParaRPr lang="ru-RU" dirty="0"/>
          </a:p>
        </p:txBody>
      </p:sp>
    </p:spTree>
    <p:extLst>
      <p:ext uri="{BB962C8B-B14F-4D97-AF65-F5344CB8AC3E}">
        <p14:creationId xmlns="" xmlns:p14="http://schemas.microsoft.com/office/powerpoint/2010/main" val="11313729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buNone/>
            </a:pPr>
            <a:r>
              <a:rPr lang="ru-RU" dirty="0" smtClean="0"/>
              <a:t>	З </a:t>
            </a:r>
            <a:r>
              <a:rPr lang="ru-RU" dirty="0" err="1"/>
              <a:t>вербової</a:t>
            </a:r>
            <a:r>
              <a:rPr lang="ru-RU" dirty="0"/>
              <a:t> </a:t>
            </a:r>
            <a:r>
              <a:rPr lang="ru-RU" dirty="0" err="1"/>
              <a:t>лози</a:t>
            </a:r>
            <a:r>
              <a:rPr lang="ru-RU" dirty="0"/>
              <a:t> плели </a:t>
            </a:r>
            <a:r>
              <a:rPr lang="ru-RU" dirty="0" err="1"/>
              <a:t>кошики</a:t>
            </a:r>
            <a:r>
              <a:rPr lang="ru-RU" dirty="0"/>
              <a:t> і </a:t>
            </a:r>
            <a:r>
              <a:rPr lang="ru-RU" dirty="0" err="1"/>
              <a:t>дитячі</a:t>
            </a:r>
            <a:r>
              <a:rPr lang="ru-RU" dirty="0"/>
              <a:t> </a:t>
            </a:r>
            <a:r>
              <a:rPr lang="ru-RU" dirty="0" err="1"/>
              <a:t>колиски</a:t>
            </a:r>
            <a:r>
              <a:rPr lang="ru-RU" dirty="0"/>
              <a:t>, </a:t>
            </a:r>
            <a:r>
              <a:rPr lang="ru-RU" dirty="0" err="1"/>
              <a:t>клітки</a:t>
            </a:r>
            <a:r>
              <a:rPr lang="ru-RU" dirty="0"/>
              <a:t> для </a:t>
            </a:r>
            <a:r>
              <a:rPr lang="ru-RU" dirty="0" err="1"/>
              <a:t>птахів</a:t>
            </a:r>
            <a:r>
              <a:rPr lang="ru-RU" dirty="0"/>
              <a:t> і </a:t>
            </a:r>
            <a:r>
              <a:rPr lang="ru-RU" dirty="0" err="1"/>
              <a:t>вулики</a:t>
            </a:r>
            <a:endParaRPr lang="ru-RU" dirty="0"/>
          </a:p>
        </p:txBody>
      </p:sp>
      <p:pic>
        <p:nvPicPr>
          <p:cNvPr id="4"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350849" y="2636912"/>
            <a:ext cx="4438650" cy="3752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962939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buNone/>
            </a:pPr>
            <a:r>
              <a:rPr lang="ru-RU" dirty="0" smtClean="0"/>
              <a:t>	</a:t>
            </a:r>
            <a:r>
              <a:rPr lang="ru-RU" dirty="0" err="1" smtClean="0"/>
              <a:t>Плетені</a:t>
            </a:r>
            <a:r>
              <a:rPr lang="ru-RU" dirty="0" smtClean="0"/>
              <a:t> </a:t>
            </a:r>
            <a:r>
              <a:rPr lang="ru-RU" dirty="0" err="1"/>
              <a:t>вироби</a:t>
            </a:r>
            <a:r>
              <a:rPr lang="ru-RU" dirty="0"/>
              <a:t> </a:t>
            </a:r>
            <a:r>
              <a:rPr lang="ru-RU" dirty="0" err="1"/>
              <a:t>багатьох</a:t>
            </a:r>
            <a:r>
              <a:rPr lang="ru-RU" dirty="0"/>
              <a:t> </a:t>
            </a:r>
            <a:r>
              <a:rPr lang="ru-RU" dirty="0" err="1"/>
              <a:t>народів</a:t>
            </a:r>
            <a:r>
              <a:rPr lang="ru-RU" dirty="0"/>
              <a:t> </a:t>
            </a:r>
            <a:r>
              <a:rPr lang="ru-RU" dirty="0" err="1"/>
              <a:t>позначені</a:t>
            </a:r>
            <a:r>
              <a:rPr lang="ru-RU" dirty="0"/>
              <a:t> </a:t>
            </a:r>
            <a:r>
              <a:rPr lang="ru-RU" dirty="0" err="1"/>
              <a:t>національною</a:t>
            </a:r>
            <a:r>
              <a:rPr lang="ru-RU" dirty="0"/>
              <a:t> </a:t>
            </a:r>
            <a:r>
              <a:rPr lang="ru-RU" dirty="0" err="1"/>
              <a:t>своєрідністю</a:t>
            </a:r>
            <a:r>
              <a:rPr lang="ru-RU" dirty="0"/>
              <a:t>, </a:t>
            </a:r>
            <a:r>
              <a:rPr lang="ru-RU" dirty="0" err="1"/>
              <a:t>використання</a:t>
            </a:r>
            <a:r>
              <a:rPr lang="ru-RU" dirty="0"/>
              <a:t> </a:t>
            </a:r>
            <a:r>
              <a:rPr lang="ru-RU" dirty="0" err="1"/>
              <a:t>місцевих</a:t>
            </a:r>
            <a:r>
              <a:rPr lang="ru-RU" dirty="0"/>
              <a:t> </a:t>
            </a:r>
            <a:r>
              <a:rPr lang="ru-RU" dirty="0" err="1"/>
              <a:t>матеріалів</a:t>
            </a:r>
            <a:r>
              <a:rPr lang="ru-RU" dirty="0"/>
              <a:t>, </a:t>
            </a:r>
            <a:r>
              <a:rPr lang="ru-RU" dirty="0" err="1"/>
              <a:t>улюблених</a:t>
            </a:r>
            <a:r>
              <a:rPr lang="ru-RU" dirty="0"/>
              <a:t> </a:t>
            </a:r>
            <a:r>
              <a:rPr lang="ru-RU" dirty="0" err="1"/>
              <a:t>технік</a:t>
            </a:r>
            <a:r>
              <a:rPr lang="ru-RU" dirty="0"/>
              <a:t> </a:t>
            </a:r>
            <a:r>
              <a:rPr lang="ru-RU" dirty="0" err="1"/>
              <a:t>плетіння</a:t>
            </a:r>
            <a:r>
              <a:rPr lang="ru-RU" dirty="0"/>
              <a:t>, </a:t>
            </a:r>
            <a:r>
              <a:rPr lang="ru-RU" dirty="0" err="1"/>
              <a:t>виготовлення</a:t>
            </a:r>
            <a:r>
              <a:rPr lang="ru-RU" dirty="0"/>
              <a:t> </a:t>
            </a:r>
            <a:r>
              <a:rPr lang="ru-RU" dirty="0" err="1"/>
              <a:t>відповідних</a:t>
            </a:r>
            <a:r>
              <a:rPr lang="ru-RU" dirty="0"/>
              <a:t> </a:t>
            </a:r>
            <a:r>
              <a:rPr lang="ru-RU" dirty="0" err="1"/>
              <a:t>типів</a:t>
            </a:r>
            <a:r>
              <a:rPr lang="ru-RU" dirty="0"/>
              <a:t> речей. </a:t>
            </a:r>
            <a:r>
              <a:rPr lang="ru-RU" dirty="0" err="1"/>
              <a:t>Однак</a:t>
            </a:r>
            <a:r>
              <a:rPr lang="ru-RU" dirty="0"/>
              <a:t> через </a:t>
            </a:r>
            <a:r>
              <a:rPr lang="ru-RU" dirty="0" err="1"/>
              <a:t>слабку</a:t>
            </a:r>
            <a:r>
              <a:rPr lang="ru-RU" dirty="0"/>
              <a:t> </a:t>
            </a:r>
            <a:r>
              <a:rPr lang="ru-RU" dirty="0" err="1"/>
              <a:t>тривкість</a:t>
            </a:r>
            <a:r>
              <a:rPr lang="ru-RU" dirty="0"/>
              <a:t> </a:t>
            </a:r>
            <a:r>
              <a:rPr lang="ru-RU" dirty="0" err="1"/>
              <a:t>природних</a:t>
            </a:r>
            <a:r>
              <a:rPr lang="ru-RU" dirty="0"/>
              <a:t> </a:t>
            </a:r>
            <a:r>
              <a:rPr lang="ru-RU" dirty="0" err="1"/>
              <a:t>матеріалів</a:t>
            </a:r>
            <a:r>
              <a:rPr lang="ru-RU" dirty="0"/>
              <a:t> </a:t>
            </a:r>
            <a:r>
              <a:rPr lang="ru-RU" dirty="0" err="1"/>
              <a:t>плетені</a:t>
            </a:r>
            <a:r>
              <a:rPr lang="ru-RU" dirty="0"/>
              <a:t> </a:t>
            </a:r>
            <a:r>
              <a:rPr lang="ru-RU" dirty="0" err="1"/>
              <a:t>предмети</a:t>
            </a:r>
            <a:r>
              <a:rPr lang="ru-RU" dirty="0"/>
              <a:t> з </a:t>
            </a:r>
            <a:r>
              <a:rPr lang="ru-RU" dirty="0" err="1"/>
              <a:t>цих</a:t>
            </a:r>
            <a:r>
              <a:rPr lang="ru-RU" dirty="0"/>
              <a:t> </a:t>
            </a:r>
            <a:r>
              <a:rPr lang="ru-RU" dirty="0" err="1"/>
              <a:t>віддалених</a:t>
            </a:r>
            <a:r>
              <a:rPr lang="ru-RU" dirty="0"/>
              <a:t> </a:t>
            </a:r>
            <a:r>
              <a:rPr lang="ru-RU" dirty="0" err="1"/>
              <a:t>часів</a:t>
            </a:r>
            <a:r>
              <a:rPr lang="ru-RU" dirty="0"/>
              <a:t> до нас не </a:t>
            </a:r>
            <a:r>
              <a:rPr lang="ru-RU" dirty="0" err="1"/>
              <a:t>дійшли</a:t>
            </a:r>
            <a:r>
              <a:rPr lang="ru-RU" dirty="0"/>
              <a:t>. </a:t>
            </a:r>
          </a:p>
        </p:txBody>
      </p:sp>
    </p:spTree>
    <p:extLst>
      <p:ext uri="{BB962C8B-B14F-4D97-AF65-F5344CB8AC3E}">
        <p14:creationId xmlns="" xmlns:p14="http://schemas.microsoft.com/office/powerpoint/2010/main" val="1694186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03648" y="1556792"/>
            <a:ext cx="6106649" cy="45799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9097887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883701" y="1556792"/>
            <a:ext cx="6010639" cy="450797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5878686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91680" y="1556792"/>
            <a:ext cx="6010639" cy="450797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9045041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512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27584" y="2217084"/>
            <a:ext cx="7285916" cy="39219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5570671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buNone/>
            </a:pPr>
            <a:r>
              <a:rPr lang="ru-RU" dirty="0" smtClean="0"/>
              <a:t>	 </a:t>
            </a:r>
            <a:r>
              <a:rPr lang="ru-RU" dirty="0" err="1"/>
              <a:t>Існують</a:t>
            </a:r>
            <a:r>
              <a:rPr lang="ru-RU" dirty="0"/>
              <a:t> </a:t>
            </a:r>
            <a:r>
              <a:rPr lang="ru-RU" dirty="0" err="1"/>
              <a:t>лише</a:t>
            </a:r>
            <a:r>
              <a:rPr lang="ru-RU" dirty="0"/>
              <a:t> </a:t>
            </a:r>
            <a:r>
              <a:rPr lang="ru-RU" dirty="0" err="1"/>
              <a:t>різні</a:t>
            </a:r>
            <a:r>
              <a:rPr lang="ru-RU" dirty="0"/>
              <a:t> </a:t>
            </a:r>
            <a:r>
              <a:rPr lang="ru-RU" dirty="0" err="1"/>
              <a:t>опосередкові</a:t>
            </a:r>
            <a:r>
              <a:rPr lang="ru-RU" dirty="0"/>
              <a:t> </a:t>
            </a:r>
            <a:r>
              <a:rPr lang="ru-RU" dirty="0" err="1"/>
              <a:t>свідчення</a:t>
            </a:r>
            <a:r>
              <a:rPr lang="ru-RU" dirty="0"/>
              <a:t> </a:t>
            </a:r>
            <a:r>
              <a:rPr lang="ru-RU" dirty="0" err="1"/>
              <a:t>їх</a:t>
            </a:r>
            <a:r>
              <a:rPr lang="ru-RU" dirty="0"/>
              <a:t> широкого </a:t>
            </a:r>
            <a:r>
              <a:rPr lang="ru-RU" dirty="0" err="1"/>
              <a:t>застосування</a:t>
            </a:r>
            <a:r>
              <a:rPr lang="ru-RU" dirty="0"/>
              <a:t>. </a:t>
            </a:r>
          </a:p>
          <a:p>
            <a:endParaRPr lang="ru-RU" dirty="0"/>
          </a:p>
          <a:p>
            <a:pPr marL="0" indent="0">
              <a:buNone/>
            </a:pPr>
            <a:r>
              <a:rPr lang="ru-RU" dirty="0" smtClean="0"/>
              <a:t>	Мода </a:t>
            </a:r>
            <a:r>
              <a:rPr lang="ru-RU" dirty="0"/>
              <a:t>на </a:t>
            </a:r>
            <a:r>
              <a:rPr lang="ru-RU" dirty="0" err="1"/>
              <a:t>плетені</a:t>
            </a:r>
            <a:r>
              <a:rPr lang="ru-RU" dirty="0"/>
              <a:t> </a:t>
            </a:r>
            <a:r>
              <a:rPr lang="ru-RU" dirty="0" err="1"/>
              <a:t>вироби</a:t>
            </a:r>
            <a:r>
              <a:rPr lang="ru-RU" dirty="0"/>
              <a:t> </a:t>
            </a:r>
            <a:r>
              <a:rPr lang="ru-RU" dirty="0" err="1"/>
              <a:t>збереглася</a:t>
            </a:r>
            <a:r>
              <a:rPr lang="ru-RU" dirty="0"/>
              <a:t> у </a:t>
            </a:r>
            <a:r>
              <a:rPr lang="ru-RU" dirty="0" err="1"/>
              <a:t>продовж</a:t>
            </a:r>
            <a:r>
              <a:rPr lang="ru-RU" dirty="0"/>
              <a:t> </a:t>
            </a:r>
            <a:r>
              <a:rPr lang="ru-RU" dirty="0" err="1"/>
              <a:t>всього</a:t>
            </a:r>
            <a:r>
              <a:rPr lang="ru-RU" dirty="0"/>
              <a:t> </a:t>
            </a:r>
            <a:r>
              <a:rPr lang="ru-RU" dirty="0" err="1"/>
              <a:t>середньовіччя</a:t>
            </a:r>
            <a:r>
              <a:rPr lang="ru-RU" dirty="0"/>
              <a:t>.</a:t>
            </a:r>
          </a:p>
        </p:txBody>
      </p:sp>
    </p:spTree>
    <p:extLst>
      <p:ext uri="{BB962C8B-B14F-4D97-AF65-F5344CB8AC3E}">
        <p14:creationId xmlns="" xmlns:p14="http://schemas.microsoft.com/office/powerpoint/2010/main" val="8876652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dirty="0">
                <a:effectLst/>
              </a:rPr>
              <a:t>Вербовий прут: етапи  заготівлі, обробка</a:t>
            </a:r>
            <a:r>
              <a:rPr lang="ru-RU" dirty="0">
                <a:effectLst/>
              </a:rPr>
              <a:t/>
            </a:r>
            <a:br>
              <a:rPr lang="ru-RU" dirty="0">
                <a:effectLst/>
              </a:rPr>
            </a:br>
            <a:endParaRPr lang="ru-RU" dirty="0"/>
          </a:p>
        </p:txBody>
      </p:sp>
      <p:sp>
        <p:nvSpPr>
          <p:cNvPr id="3" name="Объект 2"/>
          <p:cNvSpPr>
            <a:spLocks noGrp="1"/>
          </p:cNvSpPr>
          <p:nvPr>
            <p:ph idx="1"/>
          </p:nvPr>
        </p:nvSpPr>
        <p:spPr/>
        <p:txBody>
          <a:bodyPr/>
          <a:lstStyle/>
          <a:p>
            <a:pPr marL="0" indent="0">
              <a:buNone/>
            </a:pPr>
            <a:r>
              <a:rPr lang="uk-UA" dirty="0" smtClean="0"/>
              <a:t>	Перевагу </a:t>
            </a:r>
            <a:r>
              <a:rPr lang="uk-UA" dirty="0"/>
              <a:t>варто надавати прутам, які ростуть окремими кущами уздовж піщаних берегів. Краще заготовляти вербовий прут у суху сонячну погоду</a:t>
            </a:r>
            <a:r>
              <a:rPr lang="uk-UA" dirty="0" smtClean="0"/>
              <a:t>.</a:t>
            </a:r>
          </a:p>
          <a:p>
            <a:pPr marL="0" indent="0">
              <a:buNone/>
            </a:pPr>
            <a:r>
              <a:rPr lang="uk-UA" dirty="0" smtClean="0"/>
              <a:t>	Заготівлю вербового прута можна робити практично в усі пори року (окрім травня, червня, липня). </a:t>
            </a:r>
            <a:endParaRPr lang="ru-RU" dirty="0"/>
          </a:p>
        </p:txBody>
      </p:sp>
    </p:spTree>
    <p:extLst>
      <p:ext uri="{BB962C8B-B14F-4D97-AF65-F5344CB8AC3E}">
        <p14:creationId xmlns="" xmlns:p14="http://schemas.microsoft.com/office/powerpoint/2010/main" val="7480716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buNone/>
            </a:pPr>
            <a:r>
              <a:rPr lang="uk-UA" dirty="0" smtClean="0"/>
              <a:t>	Якщо </a:t>
            </a:r>
            <a:r>
              <a:rPr lang="uk-UA" dirty="0"/>
              <a:t>зрізати прути в </a:t>
            </a:r>
            <a:r>
              <a:rPr lang="uk-UA" dirty="0" err="1"/>
              <a:t>травні—</a:t>
            </a:r>
            <a:r>
              <a:rPr lang="uk-UA" dirty="0"/>
              <a:t> липні, це завдає серйозної шкоди вербовим кущам, бо рослина, об­різана в цей час, губить велику кількість соку, слабшає і легко підда­ється різним </a:t>
            </a:r>
            <a:r>
              <a:rPr lang="uk-UA" dirty="0" smtClean="0"/>
              <a:t>хворобам.</a:t>
            </a:r>
            <a:endParaRPr lang="ru-RU" dirty="0"/>
          </a:p>
        </p:txBody>
      </p:sp>
    </p:spTree>
    <p:extLst>
      <p:ext uri="{BB962C8B-B14F-4D97-AF65-F5344CB8AC3E}">
        <p14:creationId xmlns="" xmlns:p14="http://schemas.microsoft.com/office/powerpoint/2010/main" val="21462305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buNone/>
            </a:pPr>
            <a:r>
              <a:rPr lang="uk-UA" dirty="0" smtClean="0"/>
              <a:t>	 </a:t>
            </a:r>
            <a:r>
              <a:rPr lang="uk-UA" dirty="0"/>
              <a:t>Прутики, заготовлені в період інтенсивного росту вербового куща, трав'янисті, легко ламаються при висиханні і для плетіння майже непридатні. </a:t>
            </a:r>
            <a:endParaRPr lang="ru-RU" dirty="0"/>
          </a:p>
          <a:p>
            <a:endParaRPr lang="ru-RU" dirty="0"/>
          </a:p>
        </p:txBody>
      </p:sp>
    </p:spTree>
    <p:extLst>
      <p:ext uri="{BB962C8B-B14F-4D97-AF65-F5344CB8AC3E}">
        <p14:creationId xmlns="" xmlns:p14="http://schemas.microsoft.com/office/powerpoint/2010/main" val="3330717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           </a:t>
            </a:r>
            <a:r>
              <a:rPr lang="uk-UA" dirty="0" err="1" smtClean="0"/>
              <a:t>Обгрутування</a:t>
            </a:r>
            <a:r>
              <a:rPr lang="uk-UA" dirty="0" smtClean="0"/>
              <a:t> проекту</a:t>
            </a:r>
            <a:endParaRPr lang="ru-RU" dirty="0"/>
          </a:p>
        </p:txBody>
      </p:sp>
      <p:sp>
        <p:nvSpPr>
          <p:cNvPr id="3" name="Объект 2"/>
          <p:cNvSpPr>
            <a:spLocks noGrp="1"/>
          </p:cNvSpPr>
          <p:nvPr>
            <p:ph idx="1"/>
          </p:nvPr>
        </p:nvSpPr>
        <p:spPr/>
        <p:txBody>
          <a:bodyPr>
            <a:normAutofit/>
          </a:bodyPr>
          <a:lstStyle/>
          <a:p>
            <a:pPr marL="0" indent="0">
              <a:buNone/>
            </a:pPr>
            <a:r>
              <a:rPr lang="ru-RU" dirty="0" smtClean="0"/>
              <a:t>	</a:t>
            </a:r>
            <a:r>
              <a:rPr lang="ru-RU" dirty="0" err="1" smtClean="0"/>
              <a:t>Плетені</a:t>
            </a:r>
            <a:r>
              <a:rPr lang="ru-RU" dirty="0" smtClean="0"/>
              <a:t> </a:t>
            </a:r>
            <a:r>
              <a:rPr lang="ru-RU" dirty="0" err="1"/>
              <a:t>вироби</a:t>
            </a:r>
            <a:r>
              <a:rPr lang="ru-RU" dirty="0"/>
              <a:t> з </a:t>
            </a:r>
            <a:r>
              <a:rPr lang="ru-RU" dirty="0" err="1"/>
              <a:t>рослинної</a:t>
            </a:r>
            <a:r>
              <a:rPr lang="ru-RU" dirty="0"/>
              <a:t> </a:t>
            </a:r>
            <a:r>
              <a:rPr lang="ru-RU" dirty="0" err="1"/>
              <a:t>сировини</a:t>
            </a:r>
            <a:r>
              <a:rPr lang="ru-RU" dirty="0"/>
              <a:t> — </a:t>
            </a:r>
            <a:r>
              <a:rPr lang="ru-RU" dirty="0" err="1"/>
              <a:t>нерозлучні</a:t>
            </a:r>
            <a:r>
              <a:rPr lang="ru-RU" dirty="0"/>
              <a:t> </a:t>
            </a:r>
            <a:r>
              <a:rPr lang="ru-RU" dirty="0" err="1"/>
              <a:t>супутники</a:t>
            </a:r>
            <a:r>
              <a:rPr lang="ru-RU" dirty="0"/>
              <a:t> </a:t>
            </a:r>
            <a:r>
              <a:rPr lang="ru-RU" dirty="0" err="1"/>
              <a:t>людини</a:t>
            </a:r>
            <a:r>
              <a:rPr lang="ru-RU" dirty="0"/>
              <a:t> з </a:t>
            </a:r>
            <a:r>
              <a:rPr lang="ru-RU" dirty="0" err="1"/>
              <a:t>давніх</a:t>
            </a:r>
            <a:r>
              <a:rPr lang="ru-RU" dirty="0"/>
              <a:t> </a:t>
            </a:r>
            <a:r>
              <a:rPr lang="ru-RU" dirty="0" err="1"/>
              <a:t>часів</a:t>
            </a:r>
            <a:r>
              <a:rPr lang="ru-RU" dirty="0"/>
              <a:t>. </a:t>
            </a:r>
            <a:r>
              <a:rPr lang="ru-RU" dirty="0" err="1"/>
              <a:t>Багато</a:t>
            </a:r>
            <a:r>
              <a:rPr lang="ru-RU" dirty="0"/>
              <a:t> </a:t>
            </a:r>
            <a:r>
              <a:rPr lang="ru-RU" dirty="0" err="1"/>
              <a:t>народних</a:t>
            </a:r>
            <a:r>
              <a:rPr lang="ru-RU" dirty="0"/>
              <a:t> </a:t>
            </a:r>
            <a:r>
              <a:rPr lang="ru-RU" dirty="0" err="1"/>
              <a:t>промислів</a:t>
            </a:r>
            <a:r>
              <a:rPr lang="ru-RU" dirty="0"/>
              <a:t>, </a:t>
            </a:r>
            <a:r>
              <a:rPr lang="ru-RU" dirty="0" err="1"/>
              <a:t>які</a:t>
            </a:r>
            <a:r>
              <a:rPr lang="ru-RU" dirty="0"/>
              <a:t> зараз </a:t>
            </a:r>
            <a:r>
              <a:rPr lang="ru-RU" dirty="0" err="1"/>
              <a:t>відомі</a:t>
            </a:r>
            <a:r>
              <a:rPr lang="ru-RU" dirty="0"/>
              <a:t> на весь </a:t>
            </a:r>
            <a:r>
              <a:rPr lang="ru-RU" dirty="0" err="1"/>
              <a:t>світ</a:t>
            </a:r>
            <a:r>
              <a:rPr lang="ru-RU" dirty="0"/>
              <a:t> красою та </a:t>
            </a:r>
            <a:r>
              <a:rPr lang="ru-RU" dirty="0" err="1"/>
              <a:t>сміливістю</a:t>
            </a:r>
            <a:r>
              <a:rPr lang="ru-RU" dirty="0"/>
              <a:t> </a:t>
            </a:r>
            <a:r>
              <a:rPr lang="ru-RU" dirty="0" err="1"/>
              <a:t>неповторних</a:t>
            </a:r>
            <a:r>
              <a:rPr lang="ru-RU" dirty="0"/>
              <a:t> </a:t>
            </a:r>
            <a:r>
              <a:rPr lang="ru-RU" dirty="0" err="1"/>
              <a:t>виробів</a:t>
            </a:r>
            <a:r>
              <a:rPr lang="ru-RU" dirty="0"/>
              <a:t>, </a:t>
            </a:r>
            <a:r>
              <a:rPr lang="ru-RU" dirty="0" err="1"/>
              <a:t>зобов'язані</a:t>
            </a:r>
            <a:r>
              <a:rPr lang="ru-RU" dirty="0"/>
              <a:t> </a:t>
            </a:r>
            <a:r>
              <a:rPr lang="ru-RU" dirty="0" err="1"/>
              <a:t>своїм</a:t>
            </a:r>
            <a:r>
              <a:rPr lang="ru-RU" dirty="0"/>
              <a:t> </a:t>
            </a:r>
            <a:r>
              <a:rPr lang="ru-RU" dirty="0" err="1"/>
              <a:t>відродженням</a:t>
            </a:r>
            <a:r>
              <a:rPr lang="ru-RU" dirty="0"/>
              <a:t> </a:t>
            </a:r>
            <a:r>
              <a:rPr lang="ru-RU" dirty="0" err="1"/>
              <a:t>надзвичайним</a:t>
            </a:r>
            <a:r>
              <a:rPr lang="ru-RU" dirty="0"/>
              <a:t> людям, </a:t>
            </a:r>
            <a:r>
              <a:rPr lang="ru-RU" dirty="0" err="1"/>
              <a:t>тим</a:t>
            </a:r>
            <a:r>
              <a:rPr lang="ru-RU" dirty="0"/>
              <a:t>, </a:t>
            </a:r>
            <a:r>
              <a:rPr lang="ru-RU" dirty="0" smtClean="0"/>
              <a:t> </a:t>
            </a:r>
            <a:endParaRPr lang="ru-RU" dirty="0"/>
          </a:p>
        </p:txBody>
      </p:sp>
    </p:spTree>
    <p:extLst>
      <p:ext uri="{BB962C8B-B14F-4D97-AF65-F5344CB8AC3E}">
        <p14:creationId xmlns="" xmlns:p14="http://schemas.microsoft.com/office/powerpoint/2010/main" val="319188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buNone/>
            </a:pPr>
            <a:r>
              <a:rPr lang="uk-UA" dirty="0" smtClean="0"/>
              <a:t>	Щоб </a:t>
            </a:r>
            <a:r>
              <a:rPr lang="uk-UA" dirty="0"/>
              <a:t>запобігти плутанині у поняттях, наведемо вікові категорії верби:</a:t>
            </a:r>
            <a:endParaRPr lang="ru-RU" dirty="0"/>
          </a:p>
          <a:p>
            <a:pPr marL="0" lvl="0" indent="0">
              <a:buNone/>
            </a:pPr>
            <a:r>
              <a:rPr lang="uk-UA" i="1" dirty="0" smtClean="0"/>
              <a:t>	верба-лоза </a:t>
            </a:r>
            <a:r>
              <a:rPr lang="uk-UA" dirty="0"/>
              <a:t>— від одного до п'яти років;</a:t>
            </a:r>
            <a:endParaRPr lang="ru-RU" dirty="0"/>
          </a:p>
          <a:p>
            <a:pPr marL="0" lvl="0" indent="0">
              <a:buNone/>
            </a:pPr>
            <a:r>
              <a:rPr lang="uk-UA" i="1" dirty="0" smtClean="0"/>
              <a:t>	</a:t>
            </a:r>
            <a:r>
              <a:rPr lang="uk-UA" i="1" dirty="0" err="1" smtClean="0"/>
              <a:t>верба-</a:t>
            </a:r>
            <a:r>
              <a:rPr lang="uk-UA" i="1" dirty="0" err="1"/>
              <a:t>«котики</a:t>
            </a:r>
            <a:r>
              <a:rPr lang="uk-UA" i="1" dirty="0"/>
              <a:t>» </a:t>
            </a:r>
            <a:r>
              <a:rPr lang="uk-UA" dirty="0"/>
              <a:t>— від п'яти до десяти років;</a:t>
            </a:r>
            <a:endParaRPr lang="ru-RU" dirty="0"/>
          </a:p>
          <a:p>
            <a:pPr marL="0" lvl="0" indent="0">
              <a:buNone/>
            </a:pPr>
            <a:r>
              <a:rPr lang="uk-UA" i="1" dirty="0" smtClean="0"/>
              <a:t>	</a:t>
            </a:r>
            <a:r>
              <a:rPr lang="uk-UA" i="1" dirty="0" err="1" smtClean="0"/>
              <a:t>верба-</a:t>
            </a:r>
            <a:r>
              <a:rPr lang="uk-UA" i="1" dirty="0" err="1"/>
              <a:t>«вербочка</a:t>
            </a:r>
            <a:r>
              <a:rPr lang="uk-UA" i="1" dirty="0"/>
              <a:t> зелена, що над річкою схилилася» </a:t>
            </a:r>
            <a:r>
              <a:rPr lang="uk-UA" dirty="0"/>
              <a:t>— від де­сяти до п'ятнадцяти років і більше.</a:t>
            </a:r>
            <a:endParaRPr lang="ru-RU" dirty="0"/>
          </a:p>
          <a:p>
            <a:endParaRPr lang="ru-RU" dirty="0"/>
          </a:p>
        </p:txBody>
      </p:sp>
    </p:spTree>
    <p:extLst>
      <p:ext uri="{BB962C8B-B14F-4D97-AF65-F5344CB8AC3E}">
        <p14:creationId xmlns="" xmlns:p14="http://schemas.microsoft.com/office/powerpoint/2010/main" val="1803195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buNone/>
            </a:pPr>
            <a:r>
              <a:rPr lang="uk-UA" dirty="0" smtClean="0"/>
              <a:t>	Як </a:t>
            </a:r>
            <a:r>
              <a:rPr lang="uk-UA" dirty="0"/>
              <a:t>бачимо, слово «лоза» вказує на те, що перед нами матеріал першого сорту, тонкий, довгий, який добре гнеться. Такий прут використовується для вишуканих робіт при виготовленні виробів повсякденного вжитку. Верба віком від п'яти до десяти років використовується пере­важно в меблевому виробництві.</a:t>
            </a:r>
            <a:endParaRPr lang="ru-RU" dirty="0"/>
          </a:p>
          <a:p>
            <a:endParaRPr lang="ru-RU" dirty="0"/>
          </a:p>
        </p:txBody>
      </p:sp>
    </p:spTree>
    <p:extLst>
      <p:ext uri="{BB962C8B-B14F-4D97-AF65-F5344CB8AC3E}">
        <p14:creationId xmlns="" xmlns:p14="http://schemas.microsoft.com/office/powerpoint/2010/main" val="14543564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lnSpcReduction="10000"/>
          </a:bodyPr>
          <a:lstStyle/>
          <a:p>
            <a:pPr marL="0" indent="0">
              <a:buNone/>
            </a:pPr>
            <a:r>
              <a:rPr lang="uk-UA" dirty="0" smtClean="0"/>
              <a:t>	Коли </a:t>
            </a:r>
            <a:r>
              <a:rPr lang="uk-UA" dirty="0"/>
              <a:t>верба стає «вербочкою зеленою», її вже не використо­вують для виготовлення виробів. У цьому поважному віці верба прикрашає своєю зеленню алеї парків, садів, береги річок. Але ця краса нетривка, оскільки серцевина стовбура трухлявіє і дерево вже не виконує своїх функцій зі зміцнення ґрунту. Тому верба не повинна старіти, особливо по берегах річок, а для цього її тре­ба правильно зрізувати — це «вдихає» в неї нове життя.</a:t>
            </a:r>
            <a:endParaRPr lang="ru-RU" dirty="0"/>
          </a:p>
          <a:p>
            <a:endParaRPr lang="ru-RU" dirty="0"/>
          </a:p>
        </p:txBody>
      </p:sp>
    </p:spTree>
    <p:extLst>
      <p:ext uri="{BB962C8B-B14F-4D97-AF65-F5344CB8AC3E}">
        <p14:creationId xmlns="" xmlns:p14="http://schemas.microsoft.com/office/powerpoint/2010/main" val="3026328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i="1" dirty="0" smtClean="0">
                <a:effectLst/>
              </a:rPr>
              <a:t>Зрізування</a:t>
            </a:r>
            <a:endParaRPr lang="ru-RU" dirty="0"/>
          </a:p>
        </p:txBody>
      </p:sp>
      <p:sp>
        <p:nvSpPr>
          <p:cNvPr id="3" name="Объект 2"/>
          <p:cNvSpPr>
            <a:spLocks noGrp="1"/>
          </p:cNvSpPr>
          <p:nvPr>
            <p:ph idx="1"/>
          </p:nvPr>
        </p:nvSpPr>
        <p:spPr/>
        <p:txBody>
          <a:bodyPr/>
          <a:lstStyle/>
          <a:p>
            <a:pPr marL="0" indent="0">
              <a:buNone/>
            </a:pPr>
            <a:r>
              <a:rPr lang="uk-UA" dirty="0" smtClean="0"/>
              <a:t>	Прути </a:t>
            </a:r>
            <a:r>
              <a:rPr lang="uk-UA" dirty="0"/>
              <a:t>зрізують секатором або ножем із добре на­точеним лезом. Пеньки після зрізання повинні мати рівний глад­кий похилий зріз без розколів та </a:t>
            </a:r>
            <a:r>
              <a:rPr lang="uk-UA" dirty="0" err="1"/>
              <a:t>задирання</a:t>
            </a:r>
            <a:r>
              <a:rPr lang="uk-UA" dirty="0"/>
              <a:t> кори, бо на гладкому зрізі не затримується дощова вода і пеньок не загниває.</a:t>
            </a:r>
            <a:r>
              <a:rPr lang="ru-RU" dirty="0"/>
              <a:t> </a:t>
            </a:r>
          </a:p>
        </p:txBody>
      </p:sp>
    </p:spTree>
    <p:extLst>
      <p:ext uri="{BB962C8B-B14F-4D97-AF65-F5344CB8AC3E}">
        <p14:creationId xmlns="" xmlns:p14="http://schemas.microsoft.com/office/powerpoint/2010/main" val="7489176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buNone/>
            </a:pPr>
            <a:r>
              <a:rPr lang="uk-UA" dirty="0" smtClean="0"/>
              <a:t>	Зрізати </a:t>
            </a:r>
            <a:r>
              <a:rPr lang="uk-UA" dirty="0"/>
              <a:t>необхідно всі прути, що є в кущі, здорові та пошко­джені, інакше наступного року кущ розвиватиме надземну части­ну за рахунок тих прутів, що залишилися, а не за рахунок утво­рення нових здорових паростків. Висота пеньків, що залишилися, повинна бути 3—5 см.</a:t>
            </a:r>
            <a:endParaRPr lang="ru-RU" dirty="0"/>
          </a:p>
        </p:txBody>
      </p:sp>
    </p:spTree>
    <p:extLst>
      <p:ext uri="{BB962C8B-B14F-4D97-AF65-F5344CB8AC3E}">
        <p14:creationId xmlns="" xmlns:p14="http://schemas.microsoft.com/office/powerpoint/2010/main" val="20300397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buNone/>
            </a:pPr>
            <a:r>
              <a:rPr lang="uk-UA" dirty="0" smtClean="0"/>
              <a:t>	</a:t>
            </a:r>
            <a:r>
              <a:rPr lang="uk-UA" dirty="0" err="1" smtClean="0"/>
              <a:t>Підсічка</a:t>
            </a:r>
            <a:r>
              <a:rPr lang="uk-UA" dirty="0" smtClean="0"/>
              <a:t> </a:t>
            </a:r>
            <a:r>
              <a:rPr lang="uk-UA" dirty="0"/>
              <a:t>застарілих кущів стимулює ріст довгих нульових пагонів, що підвищує довговічність та врожай­ність кожного куща, а вирубка старих, гнилих пеньків охороняє рослину від поширення на молоді паростки гнилі та хвороб. Це природний наслідок обрізування рослин (наприклад, чим більше обрізувати кущ бузку, тим пишніше і довше він квітне і розви­вається). </a:t>
            </a:r>
            <a:endParaRPr lang="ru-RU" dirty="0"/>
          </a:p>
        </p:txBody>
      </p:sp>
    </p:spTree>
    <p:extLst>
      <p:ext uri="{BB962C8B-B14F-4D97-AF65-F5344CB8AC3E}">
        <p14:creationId xmlns="" xmlns:p14="http://schemas.microsoft.com/office/powerpoint/2010/main" val="6365899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buNone/>
            </a:pPr>
            <a:r>
              <a:rPr lang="uk-UA" dirty="0" smtClean="0"/>
              <a:t>	До </a:t>
            </a:r>
            <a:r>
              <a:rPr lang="uk-UA" dirty="0"/>
              <a:t>такого ж ефекту призводить і заготівля вербового прута за умови вмілого вибору часу і прийомів зрізування. Там, де </a:t>
            </a:r>
            <a:r>
              <a:rPr lang="uk-UA" dirty="0" err="1"/>
              <a:t>зрізають</a:t>
            </a:r>
            <a:r>
              <a:rPr lang="uk-UA" dirty="0"/>
              <a:t> увесь прут, наступного року кущі знову дають повно­цінний урожай нових пагонів.</a:t>
            </a:r>
            <a:endParaRPr lang="ru-RU" dirty="0"/>
          </a:p>
          <a:p>
            <a:endParaRPr lang="ru-RU" dirty="0"/>
          </a:p>
        </p:txBody>
      </p:sp>
    </p:spTree>
    <p:extLst>
      <p:ext uri="{BB962C8B-B14F-4D97-AF65-F5344CB8AC3E}">
        <p14:creationId xmlns="" xmlns:p14="http://schemas.microsoft.com/office/powerpoint/2010/main" val="14591360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i="1" dirty="0">
                <a:effectLst/>
              </a:rPr>
              <a:t>Осіння заготівля </a:t>
            </a:r>
            <a:r>
              <a:rPr lang="uk-UA" dirty="0">
                <a:effectLst/>
              </a:rPr>
              <a:t>(вересень — жовтень)</a:t>
            </a:r>
            <a:endParaRPr lang="ru-RU" dirty="0"/>
          </a:p>
        </p:txBody>
      </p:sp>
      <p:sp>
        <p:nvSpPr>
          <p:cNvPr id="3" name="Объект 2"/>
          <p:cNvSpPr>
            <a:spLocks noGrp="1"/>
          </p:cNvSpPr>
          <p:nvPr>
            <p:ph idx="1"/>
          </p:nvPr>
        </p:nvSpPr>
        <p:spPr/>
        <p:txBody>
          <a:bodyPr/>
          <a:lstStyle/>
          <a:p>
            <a:pPr marL="0" indent="0">
              <a:buNone/>
            </a:pPr>
            <a:r>
              <a:rPr lang="uk-UA" dirty="0" smtClean="0"/>
              <a:t>	Таку </a:t>
            </a:r>
            <a:r>
              <a:rPr lang="uk-UA" dirty="0"/>
              <a:t>лозу теж не заго­товляють на майбутнє. Для роботи використовують матеріал без зняття кори. Прути в цей час ще повні соку. Кора з них погано знімається. Якщо все це проварити, одержимо ламкий матеріал. </a:t>
            </a:r>
            <a:endParaRPr lang="ru-RU" dirty="0"/>
          </a:p>
        </p:txBody>
      </p:sp>
    </p:spTree>
    <p:extLst>
      <p:ext uri="{BB962C8B-B14F-4D97-AF65-F5344CB8AC3E}">
        <p14:creationId xmlns="" xmlns:p14="http://schemas.microsoft.com/office/powerpoint/2010/main" val="36946345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buNone/>
            </a:pPr>
            <a:r>
              <a:rPr lang="uk-UA" dirty="0" smtClean="0"/>
              <a:t>	Тому </a:t>
            </a:r>
            <a:r>
              <a:rPr lang="uk-UA" dirty="0"/>
              <a:t>в цю пору року для того, щоб зняти кору без пошкодження зовнішнього шару деревини, використовують обробку прутів </a:t>
            </a:r>
            <a:r>
              <a:rPr lang="uk-UA" i="1" dirty="0"/>
              <a:t>оживленням</a:t>
            </a:r>
            <a:r>
              <a:rPr lang="uk-UA" dirty="0"/>
              <a:t>.</a:t>
            </a:r>
            <a:endParaRPr lang="ru-RU" dirty="0"/>
          </a:p>
          <a:p>
            <a:pPr marL="0" indent="0">
              <a:buNone/>
            </a:pPr>
            <a:r>
              <a:rPr lang="en-US" i="1" dirty="0"/>
              <a:t> </a:t>
            </a:r>
            <a:endParaRPr lang="ru-RU" dirty="0"/>
          </a:p>
          <a:p>
            <a:endParaRPr lang="ru-RU" dirty="0"/>
          </a:p>
        </p:txBody>
      </p:sp>
    </p:spTree>
    <p:extLst>
      <p:ext uri="{BB962C8B-B14F-4D97-AF65-F5344CB8AC3E}">
        <p14:creationId xmlns="" xmlns:p14="http://schemas.microsoft.com/office/powerpoint/2010/main" val="28125179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i="1" dirty="0">
                <a:effectLst/>
              </a:rPr>
              <a:t>Зимова заготівля </a:t>
            </a:r>
            <a:r>
              <a:rPr lang="uk-UA" dirty="0">
                <a:effectLst/>
              </a:rPr>
              <a:t>(листопад — лютий</a:t>
            </a:r>
            <a:r>
              <a:rPr lang="uk-UA" dirty="0" smtClean="0">
                <a:effectLst/>
              </a:rPr>
              <a:t>)</a:t>
            </a:r>
            <a:endParaRPr lang="ru-RU" dirty="0"/>
          </a:p>
        </p:txBody>
      </p:sp>
      <p:sp>
        <p:nvSpPr>
          <p:cNvPr id="3" name="Объект 2"/>
          <p:cNvSpPr>
            <a:spLocks noGrp="1"/>
          </p:cNvSpPr>
          <p:nvPr>
            <p:ph idx="1"/>
          </p:nvPr>
        </p:nvSpPr>
        <p:spPr/>
        <p:txBody>
          <a:bodyPr/>
          <a:lstStyle/>
          <a:p>
            <a:pPr marL="0" indent="0">
              <a:buNone/>
            </a:pPr>
            <a:r>
              <a:rPr lang="uk-UA" dirty="0" smtClean="0"/>
              <a:t>	У </a:t>
            </a:r>
            <a:r>
              <a:rPr lang="uk-UA" dirty="0"/>
              <a:t>цей час матеріал за­готовляють про запас. </a:t>
            </a:r>
            <a:endParaRPr lang="ru-RU" dirty="0"/>
          </a:p>
          <a:p>
            <a:pPr marL="0" indent="0">
              <a:buNone/>
            </a:pPr>
            <a:r>
              <a:rPr lang="uk-UA" dirty="0" smtClean="0"/>
              <a:t>	Заготовлені </a:t>
            </a:r>
            <a:r>
              <a:rPr lang="uk-UA" dirty="0"/>
              <a:t>в зимовий період прути без проварювання від кори не відокремлюють. Сніжної зими вер­бовий кущ легко визначити по 2—4 листках на верхівці. </a:t>
            </a:r>
            <a:endParaRPr lang="ru-RU" dirty="0"/>
          </a:p>
        </p:txBody>
      </p:sp>
    </p:spTree>
    <p:extLst>
      <p:ext uri="{BB962C8B-B14F-4D97-AF65-F5344CB8AC3E}">
        <p14:creationId xmlns="" xmlns:p14="http://schemas.microsoft.com/office/powerpoint/2010/main" val="478526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buNone/>
            </a:pPr>
            <a:r>
              <a:rPr lang="ru-RU" dirty="0" err="1" smtClean="0"/>
              <a:t>хто</a:t>
            </a:r>
            <a:r>
              <a:rPr lang="ru-RU" dirty="0" smtClean="0"/>
              <a:t> в </a:t>
            </a:r>
            <a:r>
              <a:rPr lang="ru-RU" dirty="0" err="1" smtClean="0"/>
              <a:t>найважчі</a:t>
            </a:r>
            <a:r>
              <a:rPr lang="ru-RU" dirty="0" smtClean="0"/>
              <a:t> </a:t>
            </a:r>
            <a:r>
              <a:rPr lang="ru-RU" dirty="0" err="1"/>
              <a:t>холодні</a:t>
            </a:r>
            <a:r>
              <a:rPr lang="ru-RU" dirty="0"/>
              <a:t> і </a:t>
            </a:r>
            <a:r>
              <a:rPr lang="ru-RU" dirty="0" err="1"/>
              <a:t>голодні</a:t>
            </a:r>
            <a:r>
              <a:rPr lang="ru-RU" dirty="0"/>
              <a:t> </a:t>
            </a:r>
            <a:r>
              <a:rPr lang="ru-RU" dirty="0" err="1"/>
              <a:t>часи</a:t>
            </a:r>
            <a:r>
              <a:rPr lang="ru-RU" dirty="0"/>
              <a:t> </a:t>
            </a:r>
            <a:r>
              <a:rPr lang="ru-RU" dirty="0" err="1"/>
              <a:t>наполегливо</a:t>
            </a:r>
            <a:r>
              <a:rPr lang="ru-RU" dirty="0"/>
              <a:t> </a:t>
            </a:r>
            <a:r>
              <a:rPr lang="ru-RU" dirty="0" err="1"/>
              <a:t>вірив</a:t>
            </a:r>
            <a:r>
              <a:rPr lang="ru-RU" dirty="0"/>
              <a:t> у </a:t>
            </a:r>
            <a:r>
              <a:rPr lang="ru-RU" dirty="0" err="1"/>
              <a:t>необхідність</a:t>
            </a:r>
            <a:r>
              <a:rPr lang="ru-RU" dirty="0"/>
              <a:t> </a:t>
            </a:r>
            <a:r>
              <a:rPr lang="ru-RU" dirty="0" err="1"/>
              <a:t>краси</a:t>
            </a:r>
            <a:r>
              <a:rPr lang="ru-RU" dirty="0"/>
              <a:t>, </a:t>
            </a:r>
            <a:r>
              <a:rPr lang="ru-RU" dirty="0" err="1"/>
              <a:t>що</a:t>
            </a:r>
            <a:r>
              <a:rPr lang="ru-RU" dirty="0"/>
              <a:t> </a:t>
            </a:r>
            <a:r>
              <a:rPr lang="ru-RU" dirty="0" err="1"/>
              <a:t>несе</a:t>
            </a:r>
            <a:r>
              <a:rPr lang="ru-RU" dirty="0"/>
              <a:t> </a:t>
            </a:r>
            <a:r>
              <a:rPr lang="ru-RU" dirty="0" err="1"/>
              <a:t>тепер</a:t>
            </a:r>
            <a:r>
              <a:rPr lang="ru-RU" dirty="0"/>
              <a:t> </a:t>
            </a:r>
            <a:r>
              <a:rPr lang="ru-RU" dirty="0" err="1"/>
              <a:t>пам'ять</a:t>
            </a:r>
            <a:r>
              <a:rPr lang="ru-RU" dirty="0"/>
              <a:t> про </a:t>
            </a:r>
            <a:r>
              <a:rPr lang="ru-RU" dirty="0" err="1"/>
              <a:t>народних</a:t>
            </a:r>
            <a:r>
              <a:rPr lang="ru-RU" dirty="0"/>
              <a:t> </a:t>
            </a:r>
            <a:r>
              <a:rPr lang="ru-RU" dirty="0" err="1"/>
              <a:t>майстрів</a:t>
            </a:r>
            <a:r>
              <a:rPr lang="ru-RU" dirty="0"/>
              <a:t>, </a:t>
            </a:r>
            <a:r>
              <a:rPr lang="ru-RU" dirty="0" err="1"/>
              <a:t>які</a:t>
            </a:r>
            <a:r>
              <a:rPr lang="ru-RU" dirty="0"/>
              <a:t> </a:t>
            </a:r>
            <a:r>
              <a:rPr lang="ru-RU" dirty="0" err="1"/>
              <a:t>дбайливо</a:t>
            </a:r>
            <a:r>
              <a:rPr lang="ru-RU" dirty="0"/>
              <a:t> </a:t>
            </a:r>
            <a:r>
              <a:rPr lang="ru-RU" dirty="0" err="1"/>
              <a:t>зберігали</a:t>
            </a:r>
            <a:r>
              <a:rPr lang="ru-RU" dirty="0"/>
              <a:t> </a:t>
            </a:r>
            <a:r>
              <a:rPr lang="ru-RU" dirty="0" err="1"/>
              <a:t>образи</a:t>
            </a:r>
            <a:r>
              <a:rPr lang="ru-RU" dirty="0"/>
              <a:t>, </a:t>
            </a:r>
            <a:r>
              <a:rPr lang="ru-RU" dirty="0" err="1"/>
              <a:t>символи</a:t>
            </a:r>
            <a:r>
              <a:rPr lang="ru-RU" dirty="0"/>
              <a:t>, «добру </a:t>
            </a:r>
            <a:r>
              <a:rPr lang="ru-RU" dirty="0" err="1"/>
              <a:t>магію</a:t>
            </a:r>
            <a:r>
              <a:rPr lang="ru-RU" dirty="0"/>
              <a:t>» народного </a:t>
            </a:r>
            <a:r>
              <a:rPr lang="ru-RU" dirty="0" err="1"/>
              <a:t>мистецтва</a:t>
            </a:r>
            <a:r>
              <a:rPr lang="ru-RU" dirty="0"/>
              <a:t> для </a:t>
            </a:r>
            <a:r>
              <a:rPr lang="ru-RU" dirty="0" err="1"/>
              <a:t>дітей</a:t>
            </a:r>
            <a:r>
              <a:rPr lang="ru-RU" dirty="0"/>
              <a:t> та </a:t>
            </a:r>
            <a:r>
              <a:rPr lang="ru-RU" dirty="0" err="1"/>
              <a:t>онуків</a:t>
            </a:r>
            <a:r>
              <a:rPr lang="ru-RU" dirty="0"/>
              <a:t>, для </a:t>
            </a:r>
            <a:r>
              <a:rPr lang="ru-RU" dirty="0" err="1"/>
              <a:t>нащадків</a:t>
            </a:r>
            <a:r>
              <a:rPr lang="ru-RU" dirty="0"/>
              <a:t>.</a:t>
            </a:r>
          </a:p>
          <a:p>
            <a:endParaRPr lang="ru-RU" dirty="0"/>
          </a:p>
        </p:txBody>
      </p:sp>
    </p:spTree>
    <p:extLst>
      <p:ext uri="{BB962C8B-B14F-4D97-AF65-F5344CB8AC3E}">
        <p14:creationId xmlns="" xmlns:p14="http://schemas.microsoft.com/office/powerpoint/2010/main" val="17401210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buNone/>
            </a:pPr>
            <a:r>
              <a:rPr lang="uk-UA" dirty="0" smtClean="0"/>
              <a:t>	Вони</a:t>
            </a:r>
            <a:r>
              <a:rPr lang="uk-UA" dirty="0"/>
              <a:t>, ніби «бантики», прикрашають голий кущ усю зиму, не зважаючи ні на вітер, ні на мороз. Зрізаний прут повинен легко згинатися в кільце.</a:t>
            </a:r>
            <a:endParaRPr lang="ru-RU" dirty="0"/>
          </a:p>
        </p:txBody>
      </p:sp>
    </p:spTree>
    <p:extLst>
      <p:ext uri="{BB962C8B-B14F-4D97-AF65-F5344CB8AC3E}">
        <p14:creationId xmlns="" xmlns:p14="http://schemas.microsoft.com/office/powerpoint/2010/main" val="32363240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i="1" dirty="0">
                <a:effectLst/>
              </a:rPr>
              <a:t>Весняна заготівля </a:t>
            </a:r>
            <a:r>
              <a:rPr lang="uk-UA" dirty="0">
                <a:effectLst/>
              </a:rPr>
              <a:t>(березень — квітень)</a:t>
            </a:r>
            <a:endParaRPr lang="ru-RU" dirty="0"/>
          </a:p>
        </p:txBody>
      </p:sp>
      <p:sp>
        <p:nvSpPr>
          <p:cNvPr id="3" name="Объект 2"/>
          <p:cNvSpPr>
            <a:spLocks noGrp="1"/>
          </p:cNvSpPr>
          <p:nvPr>
            <p:ph idx="1"/>
          </p:nvPr>
        </p:nvSpPr>
        <p:spPr/>
        <p:txBody>
          <a:bodyPr/>
          <a:lstStyle/>
          <a:p>
            <a:pPr marL="0" indent="0">
              <a:buNone/>
            </a:pPr>
            <a:r>
              <a:rPr lang="uk-UA" dirty="0" smtClean="0"/>
              <a:t>	Матеріал </a:t>
            </a:r>
            <a:r>
              <a:rPr lang="uk-UA" dirty="0"/>
              <a:t>заготовля­ють про запас. Найкраще зрізання прутів — ранньої весни, перед початком весняного сокоруху, перед появою бруньок і зеленої стрілки від верхівки. </a:t>
            </a:r>
            <a:endParaRPr lang="ru-RU" dirty="0"/>
          </a:p>
        </p:txBody>
      </p:sp>
    </p:spTree>
    <p:extLst>
      <p:ext uri="{BB962C8B-B14F-4D97-AF65-F5344CB8AC3E}">
        <p14:creationId xmlns="" xmlns:p14="http://schemas.microsoft.com/office/powerpoint/2010/main" val="5376937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buNone/>
            </a:pPr>
            <a:r>
              <a:rPr lang="uk-UA" dirty="0" smtClean="0"/>
              <a:t>	На </a:t>
            </a:r>
            <a:r>
              <a:rPr lang="uk-UA" dirty="0"/>
              <a:t>цей час прут уже добре визрів, зміцнів за зиму, він гнучкий та еластичний у роботі. Для зняття кори в домашніх умовах вико­ристовують обробку прутів оживленням або пропарюванням.</a:t>
            </a:r>
            <a:endParaRPr lang="ru-RU" dirty="0"/>
          </a:p>
          <a:p>
            <a:endParaRPr lang="ru-RU" dirty="0"/>
          </a:p>
        </p:txBody>
      </p:sp>
    </p:spTree>
    <p:extLst>
      <p:ext uri="{BB962C8B-B14F-4D97-AF65-F5344CB8AC3E}">
        <p14:creationId xmlns="" xmlns:p14="http://schemas.microsoft.com/office/powerpoint/2010/main" val="10715283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i="1" dirty="0">
                <a:effectLst/>
              </a:rPr>
              <a:t>Обробка.</a:t>
            </a:r>
            <a:endParaRPr lang="ru-RU" dirty="0"/>
          </a:p>
        </p:txBody>
      </p:sp>
      <p:sp>
        <p:nvSpPr>
          <p:cNvPr id="3" name="Объект 2"/>
          <p:cNvSpPr>
            <a:spLocks noGrp="1"/>
          </p:cNvSpPr>
          <p:nvPr>
            <p:ph idx="1"/>
          </p:nvPr>
        </p:nvSpPr>
        <p:spPr/>
        <p:txBody>
          <a:bodyPr/>
          <a:lstStyle/>
          <a:p>
            <a:pPr marL="0" indent="0">
              <a:buNone/>
            </a:pPr>
            <a:r>
              <a:rPr lang="uk-UA" dirty="0" smtClean="0"/>
              <a:t>	Є </a:t>
            </a:r>
            <a:r>
              <a:rPr lang="uk-UA" dirty="0"/>
              <a:t>два способи обробки вербових прутів, заготовле­них в осінній, зимовий, весняний періоди, що забезпечують знят­тя кори без пошкодження зовнішнього шару деревини: оживлен­ня і теплова обробка (проварювання чи пропарювання).</a:t>
            </a:r>
            <a:endParaRPr lang="ru-RU" dirty="0"/>
          </a:p>
        </p:txBody>
      </p:sp>
    </p:spTree>
    <p:extLst>
      <p:ext uri="{BB962C8B-B14F-4D97-AF65-F5344CB8AC3E}">
        <p14:creationId xmlns="" xmlns:p14="http://schemas.microsoft.com/office/powerpoint/2010/main" val="12187957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i="1" dirty="0">
                <a:effectLst/>
              </a:rPr>
              <a:t>Оживлення</a:t>
            </a:r>
            <a:endParaRPr lang="ru-RU" dirty="0"/>
          </a:p>
        </p:txBody>
      </p:sp>
      <p:sp>
        <p:nvSpPr>
          <p:cNvPr id="3" name="Объект 2"/>
          <p:cNvSpPr>
            <a:spLocks noGrp="1"/>
          </p:cNvSpPr>
          <p:nvPr>
            <p:ph idx="1"/>
          </p:nvPr>
        </p:nvSpPr>
        <p:spPr/>
        <p:txBody>
          <a:bodyPr/>
          <a:lstStyle/>
          <a:p>
            <a:pPr marL="0" indent="0">
              <a:buNone/>
            </a:pPr>
            <a:r>
              <a:rPr lang="uk-UA" dirty="0" smtClean="0"/>
              <a:t>	Спосіб </a:t>
            </a:r>
            <a:r>
              <a:rPr lang="uk-UA" dirty="0"/>
              <a:t>полягає в штучному оживленні прутів до появи в них сокоруху. Для цього прути на 2—3 тижні вміщують </a:t>
            </a:r>
            <a:r>
              <a:rPr lang="uk-UA" dirty="0" err="1"/>
              <a:t>комлем</a:t>
            </a:r>
            <a:r>
              <a:rPr lang="uk-UA" dirty="0"/>
              <a:t> у посудину з водою кімнатної температури на глибину 15—20 см. Перед зануренням у воду комлеві кінці, які можуть бути пересохлими або мати механічні пошкодження, обрізують.</a:t>
            </a:r>
            <a:endParaRPr lang="ru-RU" dirty="0"/>
          </a:p>
        </p:txBody>
      </p:sp>
    </p:spTree>
    <p:extLst>
      <p:ext uri="{BB962C8B-B14F-4D97-AF65-F5344CB8AC3E}">
        <p14:creationId xmlns="" xmlns:p14="http://schemas.microsoft.com/office/powerpoint/2010/main" val="38616131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buNone/>
            </a:pPr>
            <a:r>
              <a:rPr lang="uk-UA" dirty="0" smtClean="0"/>
              <a:t>	Воду </a:t>
            </a:r>
            <a:r>
              <a:rPr lang="uk-UA" dirty="0"/>
              <a:t>слід часто міняти. Ознаками оживлення прутів є розпус­кання бруньок і поява перших листочків (це свідчить про те, що з прутів можна знімати кору). Цей спосіб обробки є зручним у тих випадках, коли використовувати теплову обробку немає можли­вості.</a:t>
            </a:r>
            <a:endParaRPr lang="ru-RU" dirty="0"/>
          </a:p>
          <a:p>
            <a:endParaRPr lang="ru-RU" dirty="0"/>
          </a:p>
        </p:txBody>
      </p:sp>
    </p:spTree>
    <p:extLst>
      <p:ext uri="{BB962C8B-B14F-4D97-AF65-F5344CB8AC3E}">
        <p14:creationId xmlns="" xmlns:p14="http://schemas.microsoft.com/office/powerpoint/2010/main" val="30621675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i="1" dirty="0"/>
              <a:t>Проварювання</a:t>
            </a:r>
            <a:r>
              <a:rPr lang="ru-RU" dirty="0"/>
              <a:t/>
            </a:r>
            <a:br>
              <a:rPr lang="ru-RU" dirty="0"/>
            </a:br>
            <a:endParaRPr lang="ru-RU" dirty="0"/>
          </a:p>
        </p:txBody>
      </p:sp>
      <p:sp>
        <p:nvSpPr>
          <p:cNvPr id="3" name="Объект 2"/>
          <p:cNvSpPr>
            <a:spLocks noGrp="1"/>
          </p:cNvSpPr>
          <p:nvPr>
            <p:ph idx="1"/>
          </p:nvPr>
        </p:nvSpPr>
        <p:spPr/>
        <p:txBody>
          <a:bodyPr/>
          <a:lstStyle/>
          <a:p>
            <a:pPr marL="0" indent="0">
              <a:buNone/>
            </a:pPr>
            <a:r>
              <a:rPr lang="uk-UA" dirty="0" smtClean="0"/>
              <a:t>	Цей </a:t>
            </a:r>
            <a:r>
              <a:rPr lang="uk-UA" dirty="0"/>
              <a:t>спосіб теплової обробки вербового прута найбільш поширений у домашніх умовах. Середній і дрібний пру­ти, згорнувши у невеличкі купки або кільця, вкладають у порож­ню металеву посудину (виварка, відро, бак), заливають окропом та проварюють 1—3 год. Метою проварювання є забезпечення легкого відставання кори від деревини прута.</a:t>
            </a:r>
            <a:endParaRPr lang="ru-RU" dirty="0"/>
          </a:p>
          <a:p>
            <a:endParaRPr lang="ru-RU" dirty="0"/>
          </a:p>
        </p:txBody>
      </p:sp>
    </p:spTree>
    <p:extLst>
      <p:ext uri="{BB962C8B-B14F-4D97-AF65-F5344CB8AC3E}">
        <p14:creationId xmlns="" xmlns:p14="http://schemas.microsoft.com/office/powerpoint/2010/main" val="40632359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i="1" dirty="0">
                <a:effectLst/>
              </a:rPr>
              <a:t>Зняття кори</a:t>
            </a:r>
            <a:endParaRPr lang="ru-RU" dirty="0"/>
          </a:p>
        </p:txBody>
      </p:sp>
      <p:sp>
        <p:nvSpPr>
          <p:cNvPr id="3" name="Объект 2"/>
          <p:cNvSpPr>
            <a:spLocks noGrp="1"/>
          </p:cNvSpPr>
          <p:nvPr>
            <p:ph idx="1"/>
          </p:nvPr>
        </p:nvSpPr>
        <p:spPr/>
        <p:txBody>
          <a:bodyPr/>
          <a:lstStyle/>
          <a:p>
            <a:pPr marL="0" indent="0">
              <a:buNone/>
            </a:pPr>
            <a:r>
              <a:rPr lang="uk-UA" dirty="0" smtClean="0"/>
              <a:t>	Готовність </a:t>
            </a:r>
            <a:r>
              <a:rPr lang="uk-UA" dirty="0"/>
              <a:t>прутів до зняття кори визначають шляхом експертних оцінок (пробним протягуванням прутів через стискач) (див. мал. 1 на с. 46). Технологічні вимоги передбачають збереження цілісності поверхневого глянцевого шару прутів, що створює певні труднощі при знятті кори.</a:t>
            </a:r>
            <a:endParaRPr lang="ru-RU" dirty="0"/>
          </a:p>
          <a:p>
            <a:pPr marL="0" indent="0">
              <a:buNone/>
            </a:pPr>
            <a:r>
              <a:rPr lang="en-US" i="1" dirty="0"/>
              <a:t> </a:t>
            </a:r>
            <a:endParaRPr lang="ru-RU" dirty="0"/>
          </a:p>
          <a:p>
            <a:endParaRPr lang="ru-RU" dirty="0"/>
          </a:p>
        </p:txBody>
      </p:sp>
    </p:spTree>
    <p:extLst>
      <p:ext uri="{BB962C8B-B14F-4D97-AF65-F5344CB8AC3E}">
        <p14:creationId xmlns="" xmlns:p14="http://schemas.microsoft.com/office/powerpoint/2010/main" val="30545483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i="1" dirty="0">
                <a:effectLst/>
              </a:rPr>
              <a:t>Сушіння. </a:t>
            </a:r>
            <a:endParaRPr lang="ru-RU" dirty="0"/>
          </a:p>
        </p:txBody>
      </p:sp>
      <p:sp>
        <p:nvSpPr>
          <p:cNvPr id="3" name="Объект 2"/>
          <p:cNvSpPr>
            <a:spLocks noGrp="1"/>
          </p:cNvSpPr>
          <p:nvPr>
            <p:ph idx="1"/>
          </p:nvPr>
        </p:nvSpPr>
        <p:spPr/>
        <p:txBody>
          <a:bodyPr/>
          <a:lstStyle/>
          <a:p>
            <a:pPr marL="0" indent="0">
              <a:buNone/>
            </a:pPr>
            <a:r>
              <a:rPr lang="uk-UA" dirty="0" smtClean="0"/>
              <a:t>	Після </a:t>
            </a:r>
            <a:r>
              <a:rPr lang="uk-UA" dirty="0"/>
              <a:t>зняття кори (восени, взимку і навесні) в до­машніх умовах вербовий прут розкладають тонким шаром для природного просушування чи ставлять вертикально в зручних для цього місцях. Влітку просушування вербового прута робить­ся на сонці. </a:t>
            </a:r>
            <a:endParaRPr lang="ru-RU" dirty="0"/>
          </a:p>
        </p:txBody>
      </p:sp>
    </p:spTree>
    <p:extLst>
      <p:ext uri="{BB962C8B-B14F-4D97-AF65-F5344CB8AC3E}">
        <p14:creationId xmlns="" xmlns:p14="http://schemas.microsoft.com/office/powerpoint/2010/main" val="42898740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buNone/>
            </a:pPr>
            <a:r>
              <a:rPr lang="uk-UA" dirty="0" smtClean="0"/>
              <a:t>	Найчастіше </a:t>
            </a:r>
            <a:r>
              <a:rPr lang="uk-UA" dirty="0"/>
              <a:t>сушіння вербового прута продовжується не більше трьох діб. Однак прут, оброблений способом оживлен­ня, сохне значно довше. Після тривалого зберігання прут необхідно висушити до повітряно-сухого стану. Після тижневого терміну сушіння в до­машніх умовах вербові прути сортують.</a:t>
            </a:r>
            <a:endParaRPr lang="ru-RU" dirty="0"/>
          </a:p>
        </p:txBody>
      </p:sp>
    </p:spTree>
    <p:extLst>
      <p:ext uri="{BB962C8B-B14F-4D97-AF65-F5344CB8AC3E}">
        <p14:creationId xmlns="" xmlns:p14="http://schemas.microsoft.com/office/powerpoint/2010/main" val="4167743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buNone/>
            </a:pPr>
            <a:r>
              <a:rPr lang="ru-RU" dirty="0" smtClean="0"/>
              <a:t>	Верба </a:t>
            </a:r>
            <a:r>
              <a:rPr lang="ru-RU" dirty="0"/>
              <a:t>— символ </a:t>
            </a:r>
            <a:r>
              <a:rPr lang="ru-RU" dirty="0" err="1"/>
              <a:t>віри</a:t>
            </a:r>
            <a:r>
              <a:rPr lang="ru-RU" dirty="0"/>
              <a:t>, символ </a:t>
            </a:r>
            <a:r>
              <a:rPr lang="ru-RU" dirty="0" err="1"/>
              <a:t>пам'яті</a:t>
            </a:r>
            <a:r>
              <a:rPr lang="ru-RU" dirty="0"/>
              <a:t> про </a:t>
            </a:r>
            <a:r>
              <a:rPr lang="ru-RU" dirty="0" err="1"/>
              <a:t>покійних</a:t>
            </a:r>
            <a:r>
              <a:rPr lang="ru-RU" dirty="0"/>
              <a:t>. За </a:t>
            </a:r>
            <a:r>
              <a:rPr lang="ru-RU" dirty="0" err="1"/>
              <a:t>давнім</a:t>
            </a:r>
            <a:r>
              <a:rPr lang="ru-RU" dirty="0"/>
              <a:t> </a:t>
            </a:r>
            <a:r>
              <a:rPr lang="ru-RU" dirty="0" err="1"/>
              <a:t>звичаєм</a:t>
            </a:r>
            <a:r>
              <a:rPr lang="ru-RU" dirty="0"/>
              <a:t> </a:t>
            </a:r>
            <a:r>
              <a:rPr lang="ru-RU" dirty="0" err="1"/>
              <a:t>її</a:t>
            </a:r>
            <a:r>
              <a:rPr lang="ru-RU" dirty="0"/>
              <a:t> </a:t>
            </a:r>
            <a:r>
              <a:rPr lang="ru-RU" dirty="0" err="1"/>
              <a:t>зрізали</a:t>
            </a:r>
            <a:r>
              <a:rPr lang="ru-RU" dirty="0"/>
              <a:t> </a:t>
            </a:r>
            <a:r>
              <a:rPr lang="ru-RU" dirty="0" err="1"/>
              <a:t>під</a:t>
            </a:r>
            <a:r>
              <a:rPr lang="ru-RU" dirty="0"/>
              <a:t> час </a:t>
            </a:r>
            <a:r>
              <a:rPr lang="ru-RU" dirty="0" err="1"/>
              <a:t>цвітіння</a:t>
            </a:r>
            <a:r>
              <a:rPr lang="ru-RU" dirty="0"/>
              <a:t>, у </a:t>
            </a:r>
            <a:r>
              <a:rPr lang="ru-RU" dirty="0" err="1"/>
              <a:t>вербну</a:t>
            </a:r>
            <a:r>
              <a:rPr lang="ru-RU" dirty="0"/>
              <a:t> </a:t>
            </a:r>
            <a:r>
              <a:rPr lang="ru-RU" dirty="0" err="1"/>
              <a:t>неділю</a:t>
            </a:r>
            <a:r>
              <a:rPr lang="ru-RU" dirty="0"/>
              <a:t>, і ставили в </a:t>
            </a:r>
            <a:r>
              <a:rPr lang="ru-RU" dirty="0" err="1"/>
              <a:t>домі</a:t>
            </a:r>
            <a:r>
              <a:rPr lang="ru-RU" dirty="0"/>
              <a:t> на </a:t>
            </a:r>
            <a:r>
              <a:rPr lang="ru-RU" dirty="0" err="1"/>
              <a:t>покуті</a:t>
            </a:r>
            <a:r>
              <a:rPr lang="ru-RU" dirty="0"/>
              <a:t> — </a:t>
            </a:r>
            <a:r>
              <a:rPr lang="ru-RU" dirty="0" err="1"/>
              <a:t>шана</a:t>
            </a:r>
            <a:r>
              <a:rPr lang="ru-RU" dirty="0"/>
              <a:t>, </a:t>
            </a:r>
            <a:r>
              <a:rPr lang="ru-RU" dirty="0" err="1"/>
              <a:t>виявлена</a:t>
            </a:r>
            <a:r>
              <a:rPr lang="ru-RU" dirty="0"/>
              <a:t> </a:t>
            </a:r>
            <a:r>
              <a:rPr lang="ru-RU" dirty="0" err="1"/>
              <a:t>небагатьом</a:t>
            </a:r>
            <a:r>
              <a:rPr lang="ru-RU" dirty="0"/>
              <a:t> </a:t>
            </a:r>
            <a:r>
              <a:rPr lang="ru-RU" dirty="0" err="1"/>
              <a:t>рослинам</a:t>
            </a:r>
            <a:r>
              <a:rPr lang="ru-RU" dirty="0"/>
              <a:t>.</a:t>
            </a:r>
          </a:p>
          <a:p>
            <a:endParaRPr lang="ru-RU" dirty="0"/>
          </a:p>
        </p:txBody>
      </p:sp>
    </p:spTree>
    <p:extLst>
      <p:ext uri="{BB962C8B-B14F-4D97-AF65-F5344CB8AC3E}">
        <p14:creationId xmlns="" xmlns:p14="http://schemas.microsoft.com/office/powerpoint/2010/main" val="27971738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i="1" dirty="0">
                <a:effectLst/>
              </a:rPr>
              <a:t>Сортування, зберігання</a:t>
            </a:r>
            <a:endParaRPr lang="ru-RU" dirty="0"/>
          </a:p>
        </p:txBody>
      </p:sp>
      <p:sp>
        <p:nvSpPr>
          <p:cNvPr id="3" name="Объект 2"/>
          <p:cNvSpPr>
            <a:spLocks noGrp="1"/>
          </p:cNvSpPr>
          <p:nvPr>
            <p:ph idx="1"/>
          </p:nvPr>
        </p:nvSpPr>
        <p:spPr/>
        <p:txBody>
          <a:bodyPr/>
          <a:lstStyle/>
          <a:p>
            <a:pPr marL="0" indent="0">
              <a:buNone/>
            </a:pPr>
            <a:r>
              <a:rPr lang="uk-UA" dirty="0" smtClean="0"/>
              <a:t>	Сортування </a:t>
            </a:r>
            <a:r>
              <a:rPr lang="uk-UA" dirty="0"/>
              <a:t>передбачає розподіл прутів за розміром і якістю. Готові, відсортовані і добре висушені прути зв'язують у жмутки і зберігають у сухих приміщеннях, які добре провітрюються. При правильному зберіганні прут не втрачає своїх властивостей і придатний для плетіння упродовж 4—5 років. </a:t>
            </a:r>
            <a:endParaRPr lang="ru-RU" dirty="0"/>
          </a:p>
        </p:txBody>
      </p:sp>
    </p:spTree>
    <p:extLst>
      <p:ext uri="{BB962C8B-B14F-4D97-AF65-F5344CB8AC3E}">
        <p14:creationId xmlns="" xmlns:p14="http://schemas.microsoft.com/office/powerpoint/2010/main" val="24492271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buNone/>
            </a:pPr>
            <a:r>
              <a:rPr lang="uk-UA" dirty="0" smtClean="0"/>
              <a:t>	Умови </a:t>
            </a:r>
            <a:r>
              <a:rPr lang="uk-UA" dirty="0"/>
              <a:t>зберігання повинні не допускати утворення на прутах плям плісня­ви, слідів загнивання, нерівномірного потемніння через збільшення вологості. Але якщо це все-таки сталося, потемнілі чи вкриті пляма­ми вербові прути іноді фарбують у темний колір.</a:t>
            </a:r>
            <a:endParaRPr lang="ru-RU" dirty="0"/>
          </a:p>
          <a:p>
            <a:endParaRPr lang="ru-RU" dirty="0"/>
          </a:p>
        </p:txBody>
      </p:sp>
    </p:spTree>
    <p:extLst>
      <p:ext uri="{BB962C8B-B14F-4D97-AF65-F5344CB8AC3E}">
        <p14:creationId xmlns="" xmlns:p14="http://schemas.microsoft.com/office/powerpoint/2010/main" val="17567472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p:cNvPicPr>
          <p:nvPr>
            <p:ph idx="1"/>
          </p:nvPr>
        </p:nvPicPr>
        <p:blipFill>
          <a:blip r:embed="rId2" cstate="print">
            <a:lum contrast="48000"/>
            <a:extLst>
              <a:ext uri="{28A0092B-C50C-407E-A947-70E740481C1C}">
                <a14:useLocalDpi xmlns="" xmlns:a14="http://schemas.microsoft.com/office/drawing/2010/main" val="0"/>
              </a:ext>
            </a:extLst>
          </a:blip>
          <a:srcRect/>
          <a:stretch>
            <a:fillRect/>
          </a:stretch>
        </p:blipFill>
        <p:spPr bwMode="auto">
          <a:xfrm>
            <a:off x="1259632" y="1556792"/>
            <a:ext cx="7056784" cy="3240360"/>
          </a:xfrm>
          <a:prstGeom prst="rect">
            <a:avLst/>
          </a:prstGeom>
          <a:noFill/>
          <a:ln>
            <a:noFill/>
          </a:ln>
        </p:spPr>
      </p:pic>
      <p:sp>
        <p:nvSpPr>
          <p:cNvPr id="5" name="Прямоугольник 4"/>
          <p:cNvSpPr/>
          <p:nvPr/>
        </p:nvSpPr>
        <p:spPr>
          <a:xfrm>
            <a:off x="1157954" y="5370868"/>
            <a:ext cx="7346241" cy="646331"/>
          </a:xfrm>
          <a:prstGeom prst="rect">
            <a:avLst/>
          </a:prstGeom>
        </p:spPr>
        <p:txBody>
          <a:bodyPr wrap="square">
            <a:spAutoFit/>
          </a:bodyPr>
          <a:lstStyle/>
          <a:p>
            <a:r>
              <a:rPr lang="uk-UA" dirty="0"/>
              <a:t>Стискач для зняття кори: </a:t>
            </a:r>
            <a:r>
              <a:rPr lang="uk-UA" i="1" dirty="0"/>
              <a:t>а </a:t>
            </a:r>
            <a:r>
              <a:rPr lang="uk-UA" dirty="0"/>
              <a:t>— </a:t>
            </a:r>
            <a:r>
              <a:rPr lang="uk-UA" i="1" dirty="0"/>
              <a:t>металевий; б </a:t>
            </a:r>
            <a:r>
              <a:rPr lang="uk-UA" dirty="0"/>
              <a:t>— </a:t>
            </a:r>
            <a:r>
              <a:rPr lang="uk-UA" i="1" dirty="0"/>
              <a:t>дерев </a:t>
            </a:r>
            <a:r>
              <a:rPr lang="uk-UA" i="1" dirty="0" err="1"/>
              <a:t>'яний</a:t>
            </a:r>
            <a:r>
              <a:rPr lang="uk-UA" i="1" dirty="0"/>
              <a:t>; в </a:t>
            </a:r>
            <a:r>
              <a:rPr lang="uk-UA" dirty="0"/>
              <a:t>— </a:t>
            </a:r>
            <a:r>
              <a:rPr lang="uk-UA" i="1" dirty="0"/>
              <a:t>підставка з </a:t>
            </a:r>
            <a:r>
              <a:rPr lang="uk-UA" i="1" dirty="0" err="1"/>
              <a:t>рогулин</a:t>
            </a:r>
            <a:r>
              <a:rPr lang="uk-UA" i="1" dirty="0"/>
              <a:t> та жердин для сушіння оголеного прута</a:t>
            </a:r>
            <a:endParaRPr lang="ru-RU" dirty="0"/>
          </a:p>
        </p:txBody>
      </p:sp>
    </p:spTree>
    <p:extLst>
      <p:ext uri="{BB962C8B-B14F-4D97-AF65-F5344CB8AC3E}">
        <p14:creationId xmlns="" xmlns:p14="http://schemas.microsoft.com/office/powerpoint/2010/main" val="20034236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i="1" dirty="0">
                <a:effectLst/>
              </a:rPr>
              <a:t>Фарбування. </a:t>
            </a:r>
            <a:endParaRPr lang="ru-RU" dirty="0"/>
          </a:p>
        </p:txBody>
      </p:sp>
      <p:sp>
        <p:nvSpPr>
          <p:cNvPr id="3" name="Объект 2"/>
          <p:cNvSpPr>
            <a:spLocks noGrp="1"/>
          </p:cNvSpPr>
          <p:nvPr>
            <p:ph idx="1"/>
          </p:nvPr>
        </p:nvSpPr>
        <p:spPr/>
        <p:txBody>
          <a:bodyPr/>
          <a:lstStyle/>
          <a:p>
            <a:pPr marL="0" indent="0">
              <a:buNone/>
            </a:pPr>
            <a:r>
              <a:rPr lang="uk-UA" dirty="0" smtClean="0"/>
              <a:t>	Для </a:t>
            </a:r>
            <a:r>
              <a:rPr lang="uk-UA" dirty="0"/>
              <a:t>роботи в домашніх умовах підходить проварю­вання у розчині соди (одна столова ложка на 1 л води). Прути фарбу­ють від темно-сірого кольору до антрацитового чи чорного. Для цього в киплячу воду сиплють соду, перемішують до повного розчинення і доводять до кипіння</a:t>
            </a:r>
            <a:endParaRPr lang="ru-RU" dirty="0"/>
          </a:p>
        </p:txBody>
      </p:sp>
    </p:spTree>
    <p:extLst>
      <p:ext uri="{BB962C8B-B14F-4D97-AF65-F5344CB8AC3E}">
        <p14:creationId xmlns="" xmlns:p14="http://schemas.microsoft.com/office/powerpoint/2010/main" val="25930343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buNone/>
            </a:pPr>
            <a:r>
              <a:rPr lang="uk-UA" dirty="0" smtClean="0"/>
              <a:t>	В </a:t>
            </a:r>
            <a:r>
              <a:rPr lang="uk-UA" dirty="0"/>
              <a:t>киплячий розчин занурюють прути і прова­рюють 15—20 хв. Ступінь зафарбування визначається візуально. Чим довше кип'ятити прути, тим темнішими вони будуть.</a:t>
            </a:r>
            <a:endParaRPr lang="ru-RU" dirty="0"/>
          </a:p>
          <a:p>
            <a:endParaRPr lang="ru-RU" dirty="0"/>
          </a:p>
        </p:txBody>
      </p:sp>
    </p:spTree>
    <p:extLst>
      <p:ext uri="{BB962C8B-B14F-4D97-AF65-F5344CB8AC3E}">
        <p14:creationId xmlns="" xmlns:p14="http://schemas.microsoft.com/office/powerpoint/2010/main" val="7614186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i="1" dirty="0">
                <a:effectLst/>
              </a:rPr>
              <a:t>Розщеплення прута</a:t>
            </a:r>
            <a:endParaRPr lang="ru-RU" dirty="0"/>
          </a:p>
        </p:txBody>
      </p:sp>
      <p:sp>
        <p:nvSpPr>
          <p:cNvPr id="3" name="Объект 2"/>
          <p:cNvSpPr>
            <a:spLocks noGrp="1"/>
          </p:cNvSpPr>
          <p:nvPr>
            <p:ph idx="1"/>
          </p:nvPr>
        </p:nvSpPr>
        <p:spPr/>
        <p:txBody>
          <a:bodyPr/>
          <a:lstStyle/>
          <a:p>
            <a:pPr marL="0" indent="0">
              <a:buNone/>
            </a:pPr>
            <a:r>
              <a:rPr lang="uk-UA" dirty="0" smtClean="0"/>
              <a:t>	При </a:t>
            </a:r>
            <a:r>
              <a:rPr lang="uk-UA" dirty="0"/>
              <a:t>плетінні багатьох виробів часто необхід­но використати якийсь стрічковий матеріал. Для виготовлення стріч­кового матеріалу з вербового прута знадобиться ніж, </a:t>
            </a:r>
            <a:r>
              <a:rPr lang="uk-UA" dirty="0" err="1"/>
              <a:t>колунок</a:t>
            </a:r>
            <a:r>
              <a:rPr lang="uk-UA" dirty="0"/>
              <a:t>, </a:t>
            </a:r>
            <a:r>
              <a:rPr lang="uk-UA" dirty="0" err="1"/>
              <a:t>шоф</a:t>
            </a:r>
            <a:r>
              <a:rPr lang="uk-UA" dirty="0"/>
              <a:t>, </a:t>
            </a:r>
            <a:r>
              <a:rPr lang="uk-UA" dirty="0" err="1"/>
              <a:t>шмол</a:t>
            </a:r>
            <a:r>
              <a:rPr lang="uk-UA" dirty="0"/>
              <a:t> (мал. </a:t>
            </a:r>
            <a:r>
              <a:rPr lang="uk-UA" i="1" dirty="0"/>
              <a:t>2а, б).</a:t>
            </a:r>
            <a:endParaRPr lang="ru-RU" dirty="0"/>
          </a:p>
        </p:txBody>
      </p:sp>
    </p:spTree>
    <p:extLst>
      <p:ext uri="{BB962C8B-B14F-4D97-AF65-F5344CB8AC3E}">
        <p14:creationId xmlns="" xmlns:p14="http://schemas.microsoft.com/office/powerpoint/2010/main" val="26044357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p:cNvPicPr>
          <p:nvPr>
            <p:ph idx="1"/>
          </p:nvPr>
        </p:nvPicPr>
        <p:blipFill>
          <a:blip r:embed="rId2" cstate="print">
            <a:lum contrast="54000"/>
            <a:extLst>
              <a:ext uri="{28A0092B-C50C-407E-A947-70E740481C1C}">
                <a14:useLocalDpi xmlns="" xmlns:a14="http://schemas.microsoft.com/office/drawing/2010/main" val="0"/>
              </a:ext>
            </a:extLst>
          </a:blip>
          <a:srcRect/>
          <a:stretch>
            <a:fillRect/>
          </a:stretch>
        </p:blipFill>
        <p:spPr bwMode="auto">
          <a:xfrm>
            <a:off x="1115616" y="1556792"/>
            <a:ext cx="7272808" cy="3240360"/>
          </a:xfrm>
          <a:prstGeom prst="rect">
            <a:avLst/>
          </a:prstGeom>
          <a:noFill/>
          <a:ln>
            <a:noFill/>
          </a:ln>
        </p:spPr>
      </p:pic>
      <p:sp>
        <p:nvSpPr>
          <p:cNvPr id="5" name="Прямоугольник 4"/>
          <p:cNvSpPr/>
          <p:nvPr/>
        </p:nvSpPr>
        <p:spPr>
          <a:xfrm>
            <a:off x="899592" y="4941168"/>
            <a:ext cx="7488832" cy="1200329"/>
          </a:xfrm>
          <a:prstGeom prst="rect">
            <a:avLst/>
          </a:prstGeom>
        </p:spPr>
        <p:txBody>
          <a:bodyPr wrap="square">
            <a:spAutoFit/>
          </a:bodyPr>
          <a:lstStyle/>
          <a:p>
            <a:r>
              <a:rPr lang="uk-UA" dirty="0"/>
              <a:t>Виготовлення стрічкового матеріалу: </a:t>
            </a:r>
            <a:r>
              <a:rPr lang="uk-UA" i="1" dirty="0"/>
              <a:t>а </a:t>
            </a:r>
            <a:r>
              <a:rPr lang="uk-UA" dirty="0"/>
              <a:t>— </a:t>
            </a:r>
            <a:r>
              <a:rPr lang="uk-UA" i="1" dirty="0" err="1"/>
              <a:t>колунки</a:t>
            </a:r>
            <a:r>
              <a:rPr lang="uk-UA" i="1" dirty="0"/>
              <a:t>; б </a:t>
            </a:r>
            <a:r>
              <a:rPr lang="uk-UA" dirty="0" err="1"/>
              <a:t>—</a:t>
            </a:r>
            <a:r>
              <a:rPr lang="uk-UA" i="1" dirty="0" err="1"/>
              <a:t>розщеплення</a:t>
            </a:r>
            <a:r>
              <a:rPr lang="uk-UA" i="1" dirty="0"/>
              <a:t> прута ножем на три-чотири частини; в </a:t>
            </a:r>
            <a:r>
              <a:rPr lang="uk-UA" dirty="0"/>
              <a:t>— </a:t>
            </a:r>
            <a:r>
              <a:rPr lang="uk-UA" i="1" dirty="0"/>
              <a:t>виготовлення шинки </a:t>
            </a:r>
            <a:r>
              <a:rPr lang="uk-UA" i="1" dirty="0" err="1"/>
              <a:t>колунком</a:t>
            </a:r>
            <a:r>
              <a:rPr lang="uk-UA" i="1" dirty="0"/>
              <a:t>; г </a:t>
            </a:r>
            <a:r>
              <a:rPr lang="uk-UA" dirty="0"/>
              <a:t>— </a:t>
            </a:r>
            <a:r>
              <a:rPr lang="uk-UA" i="1" dirty="0" err="1"/>
              <a:t>шоф</a:t>
            </a:r>
            <a:r>
              <a:rPr lang="uk-UA" i="1" dirty="0"/>
              <a:t> для виготовлення вербової стріч­ки; х</a:t>
            </a:r>
            <a:r>
              <a:rPr lang="uk-UA" dirty="0"/>
              <a:t>— </a:t>
            </a:r>
            <a:r>
              <a:rPr lang="uk-UA" i="1" dirty="0" err="1"/>
              <a:t>шмол</a:t>
            </a:r>
            <a:r>
              <a:rPr lang="uk-UA" i="1" dirty="0"/>
              <a:t> для стругання вербової шинки чи стрічки по ширині</a:t>
            </a:r>
            <a:endParaRPr lang="ru-RU" dirty="0"/>
          </a:p>
        </p:txBody>
      </p:sp>
    </p:spTree>
    <p:extLst>
      <p:ext uri="{BB962C8B-B14F-4D97-AF65-F5344CB8AC3E}">
        <p14:creationId xmlns="" xmlns:p14="http://schemas.microsoft.com/office/powerpoint/2010/main" val="26255274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buNone/>
            </a:pPr>
            <a:r>
              <a:rPr lang="uk-UA" dirty="0" smtClean="0"/>
              <a:t>	Прути</a:t>
            </a:r>
            <a:r>
              <a:rPr lang="uk-UA" dirty="0"/>
              <a:t>, призначені для розщеплення і виготовлення шинки чи стрічки, не повинні мати гілочок, кривизни, зімкнутих тріщин, ядро­вої гнилизни, відщепів, </a:t>
            </a:r>
            <a:r>
              <a:rPr lang="uk-UA" dirty="0" err="1"/>
              <a:t>задирань</a:t>
            </a:r>
            <a:r>
              <a:rPr lang="uk-UA" dirty="0"/>
              <a:t>. Для виготовлення шинки чи стрічок використовують попередньо зволожені, рівні прути. </a:t>
            </a:r>
            <a:endParaRPr lang="ru-RU" dirty="0"/>
          </a:p>
        </p:txBody>
      </p:sp>
    </p:spTree>
    <p:extLst>
      <p:ext uri="{BB962C8B-B14F-4D97-AF65-F5344CB8AC3E}">
        <p14:creationId xmlns="" xmlns:p14="http://schemas.microsoft.com/office/powerpoint/2010/main" val="35321057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buNone/>
            </a:pPr>
            <a:r>
              <a:rPr lang="uk-UA" dirty="0" smtClean="0"/>
              <a:t>	При </a:t>
            </a:r>
            <a:r>
              <a:rPr lang="uk-UA" dirty="0"/>
              <a:t>розщепленні на стрічки вершинні кінці прутів довжиною 10—25 см </a:t>
            </a:r>
            <a:r>
              <a:rPr lang="uk-UA" dirty="0" err="1"/>
              <a:t>зрізають</a:t>
            </a:r>
            <a:r>
              <a:rPr lang="uk-UA" dirty="0"/>
              <a:t>, місце зрізу розщеплюють ножем на три чи чотири частини та встромлюють відповідний </a:t>
            </a:r>
            <a:r>
              <a:rPr lang="uk-UA" dirty="0" err="1"/>
              <a:t>колунок</a:t>
            </a:r>
            <a:r>
              <a:rPr lang="uk-UA" dirty="0"/>
              <a:t>. Потім прут беруть у ліву руку, а правою натис­кають на </a:t>
            </a:r>
            <a:r>
              <a:rPr lang="uk-UA" dirty="0" err="1"/>
              <a:t>колунок</a:t>
            </a:r>
            <a:r>
              <a:rPr lang="uk-UA" dirty="0"/>
              <a:t> і рівно ведуть його донизу. Якщо </a:t>
            </a:r>
            <a:r>
              <a:rPr lang="uk-UA" dirty="0" err="1"/>
              <a:t>колунок</a:t>
            </a:r>
            <a:r>
              <a:rPr lang="uk-UA" dirty="0"/>
              <a:t> відхиля­ється, його вирівнюють. </a:t>
            </a:r>
            <a:endParaRPr lang="ru-RU" dirty="0"/>
          </a:p>
        </p:txBody>
      </p:sp>
    </p:spTree>
    <p:extLst>
      <p:ext uri="{BB962C8B-B14F-4D97-AF65-F5344CB8AC3E}">
        <p14:creationId xmlns="" xmlns:p14="http://schemas.microsoft.com/office/powerpoint/2010/main" val="26373205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pPr marL="0" indent="0">
              <a:buNone/>
            </a:pPr>
            <a:r>
              <a:rPr lang="uk-UA" i="1" dirty="0" smtClean="0"/>
              <a:t>	Шинкою </a:t>
            </a:r>
            <a:r>
              <a:rPr lang="uk-UA" dirty="0"/>
              <a:t>називають сектор прута, якого розколото на три-чотири части­ни </a:t>
            </a:r>
            <a:r>
              <a:rPr lang="uk-UA" dirty="0" err="1"/>
              <a:t>колунком</a:t>
            </a:r>
            <a:r>
              <a:rPr lang="uk-UA" dirty="0"/>
              <a:t>. Шинка є напівфабрикатом, із якого виготовляють стругані вер­бові стрічки. Без використання вербових стрічок важко уявити собі художнє лозоплетіння. </a:t>
            </a:r>
            <a:endParaRPr lang="ru-RU" dirty="0"/>
          </a:p>
        </p:txBody>
      </p:sp>
    </p:spTree>
    <p:extLst>
      <p:ext uri="{BB962C8B-B14F-4D97-AF65-F5344CB8AC3E}">
        <p14:creationId xmlns="" xmlns:p14="http://schemas.microsoft.com/office/powerpoint/2010/main" val="849508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buNone/>
            </a:pPr>
            <a:r>
              <a:rPr lang="ru-RU" dirty="0" smtClean="0"/>
              <a:t>	Верба </a:t>
            </a:r>
            <a:r>
              <a:rPr lang="ru-RU" dirty="0"/>
              <a:t>любить </a:t>
            </a:r>
            <a:r>
              <a:rPr lang="ru-RU" dirty="0" err="1"/>
              <a:t>світло</a:t>
            </a:r>
            <a:r>
              <a:rPr lang="ru-RU" dirty="0"/>
              <a:t> та </a:t>
            </a:r>
            <a:r>
              <a:rPr lang="ru-RU" dirty="0" err="1"/>
              <a:t>сонце</a:t>
            </a:r>
            <a:r>
              <a:rPr lang="ru-RU" dirty="0"/>
              <a:t>, </a:t>
            </a:r>
            <a:r>
              <a:rPr lang="ru-RU" dirty="0" err="1"/>
              <a:t>вологість</a:t>
            </a:r>
            <a:r>
              <a:rPr lang="ru-RU" dirty="0"/>
              <a:t> і </a:t>
            </a:r>
            <a:r>
              <a:rPr lang="ru-RU" dirty="0" err="1"/>
              <a:t>чисте</a:t>
            </a:r>
            <a:r>
              <a:rPr lang="ru-RU" dirty="0"/>
              <a:t> </a:t>
            </a:r>
            <a:r>
              <a:rPr lang="ru-RU" dirty="0" err="1"/>
              <a:t>повітря</a:t>
            </a:r>
            <a:r>
              <a:rPr lang="ru-RU" dirty="0"/>
              <a:t>, </a:t>
            </a:r>
            <a:r>
              <a:rPr lang="ru-RU" dirty="0" err="1"/>
              <a:t>людське</a:t>
            </a:r>
            <a:r>
              <a:rPr lang="ru-RU" dirty="0"/>
              <a:t> </a:t>
            </a:r>
            <a:r>
              <a:rPr lang="ru-RU" dirty="0" err="1"/>
              <a:t>піклування</a:t>
            </a:r>
            <a:r>
              <a:rPr lang="ru-RU" dirty="0"/>
              <a:t>. Вона </a:t>
            </a:r>
            <a:r>
              <a:rPr lang="ru-RU" dirty="0" err="1"/>
              <a:t>починає</a:t>
            </a:r>
            <a:r>
              <a:rPr lang="ru-RU" dirty="0"/>
              <a:t> </a:t>
            </a:r>
            <a:r>
              <a:rPr lang="ru-RU" dirty="0" err="1"/>
              <a:t>цвісти</a:t>
            </a:r>
            <a:r>
              <a:rPr lang="ru-RU" dirty="0"/>
              <a:t> </a:t>
            </a:r>
            <a:r>
              <a:rPr lang="ru-RU" dirty="0" err="1"/>
              <a:t>найперша</a:t>
            </a:r>
            <a:r>
              <a:rPr lang="ru-RU" dirty="0"/>
              <a:t>, </a:t>
            </a:r>
            <a:r>
              <a:rPr lang="ru-RU" dirty="0" err="1"/>
              <a:t>даруючи</a:t>
            </a:r>
            <a:r>
              <a:rPr lang="ru-RU" dirty="0"/>
              <a:t> тонкий аромат </a:t>
            </a:r>
            <a:r>
              <a:rPr lang="ru-RU" dirty="0" err="1"/>
              <a:t>своїх</a:t>
            </a:r>
            <a:r>
              <a:rPr lang="ru-RU" dirty="0"/>
              <a:t> </a:t>
            </a:r>
            <a:r>
              <a:rPr lang="ru-RU" dirty="0" err="1"/>
              <a:t>суцвіть</a:t>
            </a:r>
            <a:r>
              <a:rPr lang="ru-RU" dirty="0"/>
              <a:t>, </a:t>
            </a:r>
            <a:r>
              <a:rPr lang="ru-RU" dirty="0" err="1"/>
              <a:t>привертаючи</a:t>
            </a:r>
            <a:r>
              <a:rPr lang="ru-RU" dirty="0"/>
              <a:t> до себе перших </a:t>
            </a:r>
            <a:r>
              <a:rPr lang="ru-RU" dirty="0" err="1"/>
              <a:t>бджіл</a:t>
            </a:r>
            <a:r>
              <a:rPr lang="ru-RU" dirty="0"/>
              <a:t>. </a:t>
            </a:r>
            <a:r>
              <a:rPr lang="ru-RU" dirty="0" err="1"/>
              <a:t>Ранньої</a:t>
            </a:r>
            <a:r>
              <a:rPr lang="ru-RU" dirty="0"/>
              <a:t> </a:t>
            </a:r>
            <a:r>
              <a:rPr lang="ru-RU" dirty="0" err="1"/>
              <a:t>весни</a:t>
            </a:r>
            <a:r>
              <a:rPr lang="ru-RU" dirty="0"/>
              <a:t> </a:t>
            </a:r>
            <a:r>
              <a:rPr lang="ru-RU" dirty="0" err="1"/>
              <a:t>бджолярі</a:t>
            </a:r>
            <a:r>
              <a:rPr lang="ru-RU" dirty="0"/>
              <a:t> </a:t>
            </a:r>
            <a:r>
              <a:rPr lang="ru-RU" dirty="0" err="1"/>
              <a:t>вивозять</a:t>
            </a:r>
            <a:r>
              <a:rPr lang="ru-RU" dirty="0"/>
              <a:t> </a:t>
            </a:r>
            <a:r>
              <a:rPr lang="ru-RU" dirty="0" err="1"/>
              <a:t>свої</a:t>
            </a:r>
            <a:r>
              <a:rPr lang="ru-RU" dirty="0"/>
              <a:t> </a:t>
            </a:r>
            <a:r>
              <a:rPr lang="ru-RU" dirty="0" err="1"/>
              <a:t>пасіки</a:t>
            </a:r>
            <a:r>
              <a:rPr lang="ru-RU" dirty="0"/>
              <a:t> </a:t>
            </a:r>
            <a:r>
              <a:rPr lang="ru-RU" dirty="0" err="1"/>
              <a:t>якомога</a:t>
            </a:r>
            <a:r>
              <a:rPr lang="ru-RU" dirty="0"/>
              <a:t> </a:t>
            </a:r>
            <a:r>
              <a:rPr lang="ru-RU" dirty="0" err="1"/>
              <a:t>ближче</a:t>
            </a:r>
            <a:r>
              <a:rPr lang="ru-RU" dirty="0"/>
              <a:t> до </a:t>
            </a:r>
            <a:r>
              <a:rPr lang="ru-RU" dirty="0" err="1"/>
              <a:t>заростей</a:t>
            </a:r>
            <a:r>
              <a:rPr lang="ru-RU" dirty="0"/>
              <a:t> </a:t>
            </a:r>
            <a:r>
              <a:rPr lang="ru-RU" dirty="0" err="1"/>
              <a:t>квітучої</a:t>
            </a:r>
            <a:r>
              <a:rPr lang="ru-RU" dirty="0"/>
              <a:t> </a:t>
            </a:r>
            <a:r>
              <a:rPr lang="ru-RU" dirty="0" err="1"/>
              <a:t>верби</a:t>
            </a:r>
            <a:r>
              <a:rPr lang="ru-RU" dirty="0"/>
              <a:t>, </a:t>
            </a:r>
            <a:r>
              <a:rPr lang="ru-RU" dirty="0" err="1"/>
              <a:t>адже</a:t>
            </a:r>
            <a:r>
              <a:rPr lang="ru-RU" dirty="0"/>
              <a:t> вона — </a:t>
            </a:r>
            <a:r>
              <a:rPr lang="ru-RU" dirty="0" err="1"/>
              <a:t>ранній</a:t>
            </a:r>
            <a:r>
              <a:rPr lang="ru-RU" dirty="0"/>
              <a:t> медонос.</a:t>
            </a:r>
          </a:p>
          <a:p>
            <a:endParaRPr lang="ru-RU" dirty="0"/>
          </a:p>
        </p:txBody>
      </p:sp>
    </p:spTree>
    <p:extLst>
      <p:ext uri="{BB962C8B-B14F-4D97-AF65-F5344CB8AC3E}">
        <p14:creationId xmlns="" xmlns:p14="http://schemas.microsoft.com/office/powerpoint/2010/main" val="36959519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buNone/>
            </a:pPr>
            <a:r>
              <a:rPr lang="uk-UA" dirty="0" smtClean="0"/>
              <a:t>	Стругану </a:t>
            </a:r>
            <a:r>
              <a:rPr lang="uk-UA" dirty="0"/>
              <a:t>вербову стрічку отримують </a:t>
            </a:r>
            <a:r>
              <a:rPr lang="ru-RU" dirty="0"/>
              <a:t> </a:t>
            </a:r>
            <a:r>
              <a:rPr lang="uk-UA" dirty="0"/>
              <a:t>шляхом стругання шин­ки при зніманні з незначної частини внутрішньої деревини з серцевиною, і стругання шинки чи стрічки по ширині.</a:t>
            </a:r>
            <a:endParaRPr lang="ru-RU" dirty="0"/>
          </a:p>
          <a:p>
            <a:endParaRPr lang="ru-RU" dirty="0"/>
          </a:p>
        </p:txBody>
      </p:sp>
    </p:spTree>
    <p:extLst>
      <p:ext uri="{BB962C8B-B14F-4D97-AF65-F5344CB8AC3E}">
        <p14:creationId xmlns="" xmlns:p14="http://schemas.microsoft.com/office/powerpoint/2010/main" val="37281797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996952"/>
            <a:ext cx="8686800" cy="838200"/>
          </a:xfrm>
        </p:spPr>
        <p:txBody>
          <a:bodyPr>
            <a:normAutofit fontScale="90000"/>
          </a:bodyPr>
          <a:lstStyle/>
          <a:p>
            <a:r>
              <a:rPr lang="uk-UA" b="1" dirty="0">
                <a:effectLst/>
              </a:rPr>
              <a:t>Інструменти, пристрої та матеріали для роботи</a:t>
            </a:r>
            <a:endParaRPr lang="ru-RU" dirty="0"/>
          </a:p>
        </p:txBody>
      </p:sp>
      <p:sp>
        <p:nvSpPr>
          <p:cNvPr id="3" name="Объект 2"/>
          <p:cNvSpPr>
            <a:spLocks noGrp="1"/>
          </p:cNvSpPr>
          <p:nvPr>
            <p:ph idx="1"/>
          </p:nvPr>
        </p:nvSpPr>
        <p:spPr/>
        <p:txBody>
          <a:bodyPr/>
          <a:lstStyle/>
          <a:p>
            <a:endParaRPr lang="ru-RU" dirty="0"/>
          </a:p>
        </p:txBody>
      </p:sp>
    </p:spTree>
    <p:extLst>
      <p:ext uri="{BB962C8B-B14F-4D97-AF65-F5344CB8AC3E}">
        <p14:creationId xmlns="" xmlns:p14="http://schemas.microsoft.com/office/powerpoint/2010/main" val="8415950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pPr marL="0" indent="0">
              <a:buNone/>
            </a:pPr>
            <a:r>
              <a:rPr lang="uk-UA" dirty="0" smtClean="0"/>
              <a:t>	Для </a:t>
            </a:r>
            <a:r>
              <a:rPr lang="uk-UA" dirty="0"/>
              <a:t>виготовлення виробів з вербового прута необхідний певний набір інструментів та пристроїв. </a:t>
            </a:r>
            <a:endParaRPr lang="ru-RU" dirty="0"/>
          </a:p>
          <a:p>
            <a:pPr marL="0" indent="0">
              <a:buNone/>
            </a:pPr>
            <a:r>
              <a:rPr lang="uk-UA" dirty="0" smtClean="0"/>
              <a:t>	Отже</a:t>
            </a:r>
            <a:r>
              <a:rPr lang="uk-UA" dirty="0"/>
              <a:t>, </a:t>
            </a:r>
            <a:r>
              <a:rPr lang="uk-UA" i="1" dirty="0"/>
              <a:t>перша вимога </a:t>
            </a:r>
            <a:r>
              <a:rPr lang="uk-UA" dirty="0"/>
              <a:t>— інструмент повинен бути придатним для виконання всіх операцій, легким, зручним і, як кажуть майстри, «до руки» власника.</a:t>
            </a:r>
            <a:endParaRPr lang="ru-RU" dirty="0"/>
          </a:p>
          <a:p>
            <a:endParaRPr lang="ru-RU" dirty="0"/>
          </a:p>
        </p:txBody>
      </p:sp>
    </p:spTree>
    <p:extLst>
      <p:ext uri="{BB962C8B-B14F-4D97-AF65-F5344CB8AC3E}">
        <p14:creationId xmlns="" xmlns:p14="http://schemas.microsoft.com/office/powerpoint/2010/main" val="22674213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buNone/>
            </a:pPr>
            <a:r>
              <a:rPr lang="uk-UA" i="1" dirty="0" smtClean="0"/>
              <a:t>	Друга </a:t>
            </a:r>
            <a:r>
              <a:rPr lang="uk-UA" i="1" dirty="0"/>
              <a:t>вимога </a:t>
            </a:r>
            <a:r>
              <a:rPr lang="uk-UA" dirty="0"/>
              <a:t>— інструмент повинен бути добре наточеним. Тупий інструмент кришить деревину.</a:t>
            </a:r>
            <a:endParaRPr lang="ru-RU" dirty="0"/>
          </a:p>
          <a:p>
            <a:endParaRPr lang="ru-RU" dirty="0"/>
          </a:p>
        </p:txBody>
      </p:sp>
    </p:spTree>
    <p:extLst>
      <p:ext uri="{BB962C8B-B14F-4D97-AF65-F5344CB8AC3E}">
        <p14:creationId xmlns="" xmlns:p14="http://schemas.microsoft.com/office/powerpoint/2010/main" val="10363083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buNone/>
            </a:pPr>
            <a:r>
              <a:rPr lang="uk-UA" i="1" dirty="0" smtClean="0"/>
              <a:t>	Третя </a:t>
            </a:r>
            <a:r>
              <a:rPr lang="uk-UA" i="1" dirty="0"/>
              <a:t>вимога </a:t>
            </a:r>
            <a:r>
              <a:rPr lang="uk-UA" dirty="0"/>
              <a:t>— кожна річ у наборі інструментів повинна мати одне, раз і назавжди визначене для неї місце, щоб не ускладнювати роботу пошуками.</a:t>
            </a:r>
            <a:endParaRPr lang="ru-RU" dirty="0"/>
          </a:p>
          <a:p>
            <a:endParaRPr lang="ru-RU" dirty="0"/>
          </a:p>
        </p:txBody>
      </p:sp>
    </p:spTree>
    <p:extLst>
      <p:ext uri="{BB962C8B-B14F-4D97-AF65-F5344CB8AC3E}">
        <p14:creationId xmlns="" xmlns:p14="http://schemas.microsoft.com/office/powerpoint/2010/main" val="38439605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pPr marL="0" indent="0">
              <a:buNone/>
            </a:pPr>
            <a:r>
              <a:rPr lang="uk-UA" i="1" dirty="0" smtClean="0"/>
              <a:t>	Четверта </a:t>
            </a:r>
            <a:r>
              <a:rPr lang="uk-UA" i="1" dirty="0"/>
              <a:t>вимога </a:t>
            </a:r>
            <a:r>
              <a:rPr lang="uk-UA" dirty="0"/>
              <a:t>— треба визначити для себе постійне робоче місце, щоб зручно почуватися і нікому не заважати.</a:t>
            </a:r>
            <a:endParaRPr lang="ru-RU" dirty="0"/>
          </a:p>
          <a:p>
            <a:endParaRPr lang="ru-RU" dirty="0"/>
          </a:p>
        </p:txBody>
      </p:sp>
    </p:spTree>
    <p:extLst>
      <p:ext uri="{BB962C8B-B14F-4D97-AF65-F5344CB8AC3E}">
        <p14:creationId xmlns="" xmlns:p14="http://schemas.microsoft.com/office/powerpoint/2010/main" val="35203124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buNone/>
            </a:pPr>
            <a:r>
              <a:rPr lang="uk-UA" dirty="0" smtClean="0"/>
              <a:t>	Добре</a:t>
            </a:r>
            <a:r>
              <a:rPr lang="uk-UA" dirty="0"/>
              <a:t>, коли для цієї мети є спеціальний стіл, стілець, шафа чи по­лиця для зберігання запасів прута, плетених виробів, інструментів та можливих пристроїв.</a:t>
            </a:r>
            <a:endParaRPr lang="ru-RU" dirty="0"/>
          </a:p>
          <a:p>
            <a:pPr marL="0" indent="0">
              <a:buNone/>
            </a:pPr>
            <a:endParaRPr lang="ru-RU" dirty="0"/>
          </a:p>
          <a:p>
            <a:pPr marL="0" indent="0">
              <a:buNone/>
            </a:pPr>
            <a:endParaRPr lang="ru-RU" dirty="0"/>
          </a:p>
        </p:txBody>
      </p:sp>
    </p:spTree>
    <p:extLst>
      <p:ext uri="{BB962C8B-B14F-4D97-AF65-F5344CB8AC3E}">
        <p14:creationId xmlns="" xmlns:p14="http://schemas.microsoft.com/office/powerpoint/2010/main" val="266218542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buNone/>
            </a:pPr>
            <a:r>
              <a:rPr lang="uk-UA" dirty="0" smtClean="0"/>
              <a:t>	Найкращий </a:t>
            </a:r>
            <a:r>
              <a:rPr lang="uk-UA" dirty="0"/>
              <a:t>варіант — низький стіл висотою до 65 см, довжиною 75 та шириною 55 см і стілець з висотою сидіння 42—45 см</a:t>
            </a:r>
            <a:endParaRPr lang="ru-RU" dirty="0"/>
          </a:p>
        </p:txBody>
      </p:sp>
    </p:spTree>
    <p:extLst>
      <p:ext uri="{BB962C8B-B14F-4D97-AF65-F5344CB8AC3E}">
        <p14:creationId xmlns="" xmlns:p14="http://schemas.microsoft.com/office/powerpoint/2010/main" val="69111786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pPr marL="0" indent="0">
              <a:buNone/>
            </a:pPr>
            <a:r>
              <a:rPr lang="uk-UA" i="1" dirty="0" smtClean="0"/>
              <a:t>	П'ята </a:t>
            </a:r>
            <a:r>
              <a:rPr lang="uk-UA" i="1" dirty="0"/>
              <a:t>вимога </a:t>
            </a:r>
            <a:r>
              <a:rPr lang="uk-UA" dirty="0"/>
              <a:t>— при роботі з гострим інструментом слід дотриму­ватися обережності та техніки безпеки. У кожного плетільника повинна бути аптечка з розчином йоду, ватою, бинтом, </a:t>
            </a:r>
            <a:r>
              <a:rPr lang="uk-UA" dirty="0" err="1"/>
              <a:t>лейкопластирем</a:t>
            </a:r>
            <a:r>
              <a:rPr lang="uk-UA" dirty="0"/>
              <a:t> чи гумо­вими </a:t>
            </a:r>
            <a:r>
              <a:rPr lang="uk-UA" dirty="0" err="1"/>
              <a:t>напалечниками</a:t>
            </a:r>
            <a:r>
              <a:rPr lang="uk-UA" dirty="0"/>
              <a:t>. </a:t>
            </a:r>
            <a:endParaRPr lang="ru-RU" dirty="0"/>
          </a:p>
          <a:p>
            <a:pPr marL="0" indent="0">
              <a:buNone/>
            </a:pPr>
            <a:r>
              <a:rPr lang="uk-UA" b="1" i="1" dirty="0" smtClean="0"/>
              <a:t>	</a:t>
            </a:r>
            <a:r>
              <a:rPr lang="uk-UA" b="1" i="1" dirty="0"/>
              <a:t> </a:t>
            </a:r>
            <a:endParaRPr lang="ru-RU" dirty="0"/>
          </a:p>
          <a:p>
            <a:endParaRPr lang="ru-RU" dirty="0"/>
          </a:p>
        </p:txBody>
      </p:sp>
    </p:spTree>
    <p:extLst>
      <p:ext uri="{BB962C8B-B14F-4D97-AF65-F5344CB8AC3E}">
        <p14:creationId xmlns="" xmlns:p14="http://schemas.microsoft.com/office/powerpoint/2010/main" val="100488665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buNone/>
            </a:pPr>
            <a:r>
              <a:rPr lang="uk-UA" i="1" dirty="0" smtClean="0"/>
              <a:t>	Шоста </a:t>
            </a:r>
            <a:r>
              <a:rPr lang="uk-UA" i="1" dirty="0"/>
              <a:t>вимога </a:t>
            </a:r>
            <a:r>
              <a:rPr lang="uk-UA" dirty="0"/>
              <a:t>— робоче місце завжди має бути чистим, адже від цього залежить якість роботи, що виконується</a:t>
            </a:r>
            <a:r>
              <a:rPr lang="uk-UA" b="1" i="1" dirty="0"/>
              <a:t> </a:t>
            </a:r>
            <a:endParaRPr lang="ru-RU" dirty="0"/>
          </a:p>
          <a:p>
            <a:endParaRPr lang="ru-RU" dirty="0"/>
          </a:p>
        </p:txBody>
      </p:sp>
    </p:spTree>
    <p:extLst>
      <p:ext uri="{BB962C8B-B14F-4D97-AF65-F5344CB8AC3E}">
        <p14:creationId xmlns="" xmlns:p14="http://schemas.microsoft.com/office/powerpoint/2010/main" val="805520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pPr marL="0" indent="0">
              <a:buNone/>
            </a:pPr>
            <a:r>
              <a:rPr lang="uk-UA" dirty="0" smtClean="0"/>
              <a:t>	Можливо</a:t>
            </a:r>
            <a:r>
              <a:rPr lang="uk-UA" dirty="0"/>
              <a:t>, особлива чарівність вербових виробів полягає в їх невибагливості: вони, так би мовити, і не підозрюють, що нале­жать до виробів справжнього мистецтва, адже у більшості </a:t>
            </a:r>
            <a:r>
              <a:rPr lang="uk-UA" dirty="0" err="1"/>
              <a:t>лозоплетільників</a:t>
            </a:r>
            <a:r>
              <a:rPr lang="uk-UA" dirty="0"/>
              <a:t> в душі горить справжній дух художників. </a:t>
            </a:r>
            <a:endParaRPr lang="ru-RU" dirty="0"/>
          </a:p>
        </p:txBody>
      </p:sp>
    </p:spTree>
    <p:extLst>
      <p:ext uri="{BB962C8B-B14F-4D97-AF65-F5344CB8AC3E}">
        <p14:creationId xmlns="" xmlns:p14="http://schemas.microsoft.com/office/powerpoint/2010/main" val="248516192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i="1" dirty="0">
                <a:effectLst/>
              </a:rPr>
              <a:t>Отже, для роботи необхідно мати:</a:t>
            </a:r>
            <a:r>
              <a:rPr lang="ru-RU" dirty="0">
                <a:effectLst/>
              </a:rPr>
              <a:t/>
            </a:r>
            <a:br>
              <a:rPr lang="ru-RU" dirty="0">
                <a:effectLst/>
              </a:rPr>
            </a:br>
            <a:endParaRPr lang="ru-RU" dirty="0"/>
          </a:p>
        </p:txBody>
      </p:sp>
      <p:sp>
        <p:nvSpPr>
          <p:cNvPr id="3" name="Объект 2"/>
          <p:cNvSpPr>
            <a:spLocks noGrp="1"/>
          </p:cNvSpPr>
          <p:nvPr>
            <p:ph idx="1"/>
          </p:nvPr>
        </p:nvSpPr>
        <p:spPr/>
        <p:txBody>
          <a:bodyPr/>
          <a:lstStyle/>
          <a:p>
            <a:pPr marL="0" indent="0">
              <a:buNone/>
            </a:pPr>
            <a:r>
              <a:rPr lang="uk-UA" b="1" dirty="0" smtClean="0"/>
              <a:t>	Ножі </a:t>
            </a:r>
            <a:r>
              <a:rPr lang="uk-UA" dirty="0"/>
              <a:t>— різного розміру та форми, але обов'язково з хорошої сталі з тонким лезом (</a:t>
            </a:r>
            <a:r>
              <a:rPr lang="uk-UA" dirty="0" err="1"/>
              <a:t>мал..а</a:t>
            </a:r>
            <a:r>
              <a:rPr lang="uk-UA" dirty="0"/>
              <a:t>,б,в) </a:t>
            </a:r>
            <a:endParaRPr lang="ru-RU" dirty="0"/>
          </a:p>
          <a:p>
            <a:pPr marL="0" indent="0">
              <a:buNone/>
            </a:pPr>
            <a:r>
              <a:rPr lang="uk-UA" b="1" dirty="0" smtClean="0"/>
              <a:t>	Секатор </a:t>
            </a:r>
            <a:r>
              <a:rPr lang="uk-UA" dirty="0"/>
              <a:t>— для заготівлі вербового прута поздовжнього зрізання та торцювання (</a:t>
            </a:r>
            <a:r>
              <a:rPr lang="uk-UA" dirty="0" err="1"/>
              <a:t>мал.г</a:t>
            </a:r>
            <a:r>
              <a:rPr lang="uk-UA" dirty="0"/>
              <a:t>).</a:t>
            </a:r>
            <a:endParaRPr lang="ru-RU" dirty="0"/>
          </a:p>
          <a:p>
            <a:endParaRPr lang="ru-RU" dirty="0"/>
          </a:p>
        </p:txBody>
      </p:sp>
    </p:spTree>
    <p:extLst>
      <p:ext uri="{BB962C8B-B14F-4D97-AF65-F5344CB8AC3E}">
        <p14:creationId xmlns="" xmlns:p14="http://schemas.microsoft.com/office/powerpoint/2010/main" val="408108327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buNone/>
            </a:pPr>
            <a:r>
              <a:rPr lang="uk-UA" b="1" dirty="0" smtClean="0"/>
              <a:t>	Шила </a:t>
            </a:r>
            <a:r>
              <a:rPr lang="uk-UA" dirty="0"/>
              <a:t>— різних </a:t>
            </a:r>
            <a:r>
              <a:rPr lang="uk-UA" dirty="0" err="1"/>
              <a:t>товщин</a:t>
            </a:r>
            <a:r>
              <a:rPr lang="uk-UA" dirty="0"/>
              <a:t> із прямим </a:t>
            </a:r>
            <a:r>
              <a:rPr lang="uk-UA" dirty="0" err="1"/>
              <a:t>стеряшем</a:t>
            </a:r>
            <a:r>
              <a:rPr lang="uk-UA" dirty="0"/>
              <a:t> та загнутим під ку­том 100—120° щодо ручки (це робиться для зручності в роботі). Кінець у шила повинен бути затупленим, щоб не псувати прути. Призначення шила — розсунення прутів для введення допоміжних стійок. (мал. г).</a:t>
            </a:r>
            <a:endParaRPr lang="ru-RU" dirty="0"/>
          </a:p>
          <a:p>
            <a:endParaRPr lang="ru-RU" dirty="0"/>
          </a:p>
        </p:txBody>
      </p:sp>
    </p:spTree>
    <p:extLst>
      <p:ext uri="{BB962C8B-B14F-4D97-AF65-F5344CB8AC3E}">
        <p14:creationId xmlns="" xmlns:p14="http://schemas.microsoft.com/office/powerpoint/2010/main" val="24345997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p:cNvPicPr>
          <p:nvPr>
            <p:ph idx="1"/>
          </p:nvPr>
        </p:nvPicPr>
        <p:blipFill>
          <a:blip r:embed="rId2" cstate="print">
            <a:lum contrast="54000"/>
            <a:extLst>
              <a:ext uri="{28A0092B-C50C-407E-A947-70E740481C1C}">
                <a14:useLocalDpi xmlns="" xmlns:a14="http://schemas.microsoft.com/office/drawing/2010/main" val="0"/>
              </a:ext>
            </a:extLst>
          </a:blip>
          <a:srcRect/>
          <a:stretch>
            <a:fillRect/>
          </a:stretch>
        </p:blipFill>
        <p:spPr bwMode="auto">
          <a:xfrm>
            <a:off x="1068288" y="1556792"/>
            <a:ext cx="7032103" cy="3364034"/>
          </a:xfrm>
          <a:prstGeom prst="rect">
            <a:avLst/>
          </a:prstGeom>
          <a:noFill/>
          <a:ln>
            <a:noFill/>
          </a:ln>
        </p:spPr>
      </p:pic>
      <p:sp>
        <p:nvSpPr>
          <p:cNvPr id="5" name="Прямоугольник 4"/>
          <p:cNvSpPr/>
          <p:nvPr/>
        </p:nvSpPr>
        <p:spPr>
          <a:xfrm>
            <a:off x="1068288" y="4920826"/>
            <a:ext cx="7320135" cy="646331"/>
          </a:xfrm>
          <a:prstGeom prst="rect">
            <a:avLst/>
          </a:prstGeom>
        </p:spPr>
        <p:txBody>
          <a:bodyPr wrap="square">
            <a:spAutoFit/>
          </a:bodyPr>
          <a:lstStyle/>
          <a:p>
            <a:r>
              <a:rPr lang="uk-UA" dirty="0"/>
              <a:t>Інструменти для роботи: </a:t>
            </a:r>
            <a:r>
              <a:rPr lang="uk-UA" i="1" dirty="0"/>
              <a:t>а </a:t>
            </a:r>
            <a:r>
              <a:rPr lang="uk-UA" dirty="0"/>
              <a:t>— </a:t>
            </a:r>
            <a:r>
              <a:rPr lang="uk-UA" i="1" dirty="0"/>
              <a:t>ніж  прямий; б </a:t>
            </a:r>
            <a:r>
              <a:rPr lang="uk-UA" dirty="0"/>
              <a:t>— </a:t>
            </a:r>
            <a:r>
              <a:rPr lang="uk-UA" i="1" dirty="0"/>
              <a:t>ніж-горбач; в </a:t>
            </a:r>
            <a:r>
              <a:rPr lang="uk-UA" dirty="0"/>
              <a:t>— </a:t>
            </a:r>
            <a:r>
              <a:rPr lang="uk-UA" i="1" dirty="0"/>
              <a:t>ніж  садовий; г </a:t>
            </a:r>
            <a:r>
              <a:rPr lang="uk-UA" dirty="0"/>
              <a:t>— </a:t>
            </a:r>
            <a:r>
              <a:rPr lang="uk-UA" i="1" dirty="0"/>
              <a:t>секатор; </a:t>
            </a:r>
            <a:r>
              <a:rPr lang="uk-UA" dirty="0"/>
              <a:t>г— </a:t>
            </a:r>
            <a:r>
              <a:rPr lang="uk-UA" i="1" dirty="0"/>
              <a:t>шила різних довжин.</a:t>
            </a:r>
            <a:endParaRPr lang="ru-RU" dirty="0"/>
          </a:p>
        </p:txBody>
      </p:sp>
    </p:spTree>
    <p:extLst>
      <p:ext uri="{BB962C8B-B14F-4D97-AF65-F5344CB8AC3E}">
        <p14:creationId xmlns="" xmlns:p14="http://schemas.microsoft.com/office/powerpoint/2010/main" val="253492010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buNone/>
            </a:pPr>
            <a:r>
              <a:rPr lang="uk-UA" b="1" dirty="0" smtClean="0"/>
              <a:t>	Круглогубці </a:t>
            </a:r>
            <a:r>
              <a:rPr lang="uk-UA" dirty="0"/>
              <a:t>— для зняття прутів у місцях згину, щоб попередити раптове </a:t>
            </a:r>
            <a:r>
              <a:rPr lang="uk-UA" dirty="0" err="1"/>
              <a:t>переламування</a:t>
            </a:r>
            <a:r>
              <a:rPr lang="uk-UA" dirty="0"/>
              <a:t> прута.</a:t>
            </a:r>
            <a:endParaRPr lang="ru-RU" dirty="0"/>
          </a:p>
          <a:p>
            <a:pPr marL="0" indent="0">
              <a:buNone/>
            </a:pPr>
            <a:r>
              <a:rPr lang="uk-UA" b="1" dirty="0" smtClean="0"/>
              <a:t>	Плоскогубці </a:t>
            </a:r>
            <a:r>
              <a:rPr lang="uk-UA" dirty="0"/>
              <a:t>— для протягування кінців прутів у важкодоступних місцях у потрібному напрямі.                                                                                                       </a:t>
            </a:r>
            <a:endParaRPr lang="ru-RU" dirty="0"/>
          </a:p>
          <a:p>
            <a:endParaRPr lang="ru-RU" dirty="0"/>
          </a:p>
        </p:txBody>
      </p:sp>
    </p:spTree>
    <p:extLst>
      <p:ext uri="{BB962C8B-B14F-4D97-AF65-F5344CB8AC3E}">
        <p14:creationId xmlns="" xmlns:p14="http://schemas.microsoft.com/office/powerpoint/2010/main" val="236440828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buNone/>
            </a:pPr>
            <a:r>
              <a:rPr lang="uk-UA" b="1" dirty="0" smtClean="0"/>
              <a:t>	</a:t>
            </a:r>
            <a:r>
              <a:rPr lang="uk-UA" b="1" dirty="0" err="1" smtClean="0"/>
              <a:t>Бокорізи</a:t>
            </a:r>
            <a:r>
              <a:rPr lang="uk-UA" b="1" dirty="0"/>
              <a:t>, </a:t>
            </a:r>
            <a:r>
              <a:rPr lang="uk-UA" dirty="0"/>
              <a:t>чи </a:t>
            </a:r>
            <a:r>
              <a:rPr lang="uk-UA" b="1" dirty="0"/>
              <a:t>гострозубці </a:t>
            </a:r>
            <a:r>
              <a:rPr lang="uk-UA" dirty="0"/>
              <a:t>на зразок жіночих манікюрних щип­чиків, але значно більших розмірів, призначені для обрізання кінців прутів у важкодоступних місцях плетеного виробу без пошкодження сусідніх прутів.</a:t>
            </a:r>
            <a:endParaRPr lang="ru-RU" dirty="0"/>
          </a:p>
          <a:p>
            <a:endParaRPr lang="ru-RU" dirty="0"/>
          </a:p>
        </p:txBody>
      </p:sp>
    </p:spTree>
    <p:extLst>
      <p:ext uri="{BB962C8B-B14F-4D97-AF65-F5344CB8AC3E}">
        <p14:creationId xmlns="" xmlns:p14="http://schemas.microsoft.com/office/powerpoint/2010/main" val="95664740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pPr marL="0" indent="0">
              <a:buNone/>
            </a:pPr>
            <a:r>
              <a:rPr lang="uk-UA" b="1" dirty="0" smtClean="0"/>
              <a:t>	Стискач </a:t>
            </a:r>
            <a:r>
              <a:rPr lang="uk-UA" dirty="0"/>
              <a:t>— для зняття кори вербових прутів. Його не треба стискати дуже сильно, бо він може розламати прут чи зробити на ньому надрізи, подряпини. Такий пристрій легко виготовити </a:t>
            </a:r>
            <a:r>
              <a:rPr lang="uk-UA" b="1" dirty="0"/>
              <a:t>з </a:t>
            </a:r>
            <a:r>
              <a:rPr lang="uk-UA" dirty="0"/>
              <a:t>вербової палки діаметром 25—ЗО мм та довжиною 500 мм. </a:t>
            </a:r>
            <a:endParaRPr lang="ru-RU" dirty="0"/>
          </a:p>
        </p:txBody>
      </p:sp>
    </p:spTree>
    <p:extLst>
      <p:ext uri="{BB962C8B-B14F-4D97-AF65-F5344CB8AC3E}">
        <p14:creationId xmlns="" xmlns:p14="http://schemas.microsoft.com/office/powerpoint/2010/main" val="395352953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buNone/>
            </a:pPr>
            <a:r>
              <a:rPr lang="uk-UA" dirty="0" smtClean="0"/>
              <a:t>	Пал­ку </a:t>
            </a:r>
            <a:r>
              <a:rPr lang="uk-UA" dirty="0"/>
              <a:t>розколюють з одного кінця по серцевині на глибину 120—150 мм. Кінець розщеплення зв'язують м'яким дротом, щоб не при­пустити наступного розколювання. Другий кінець закріплюють для стійкості стискача та зручності роботи при очистці прута </a:t>
            </a:r>
            <a:endParaRPr lang="ru-RU" dirty="0"/>
          </a:p>
          <a:p>
            <a:endParaRPr lang="ru-RU" dirty="0"/>
          </a:p>
        </p:txBody>
      </p:sp>
    </p:spTree>
    <p:extLst>
      <p:ext uri="{BB962C8B-B14F-4D97-AF65-F5344CB8AC3E}">
        <p14:creationId xmlns="" xmlns:p14="http://schemas.microsoft.com/office/powerpoint/2010/main" val="44034873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buNone/>
            </a:pPr>
            <a:r>
              <a:rPr lang="uk-UA" b="1" dirty="0" smtClean="0"/>
              <a:t>	</a:t>
            </a:r>
            <a:r>
              <a:rPr lang="uk-UA" b="1" dirty="0" err="1" smtClean="0"/>
              <a:t>Колунок</a:t>
            </a:r>
            <a:r>
              <a:rPr lang="uk-UA" b="1" dirty="0" smtClean="0"/>
              <a:t> </a:t>
            </a:r>
            <a:r>
              <a:rPr lang="uk-UA" dirty="0"/>
              <a:t>— для розколювання прутів. Його виготовляють, як пра­вило, із твердих порід. Він має довжину 70—90 мм і товщину 20—30 мм. Довжина бокової вибірки деревини при формуванні трикутника чи хрестовини на робочій частині </a:t>
            </a:r>
            <a:r>
              <a:rPr lang="uk-UA" dirty="0" err="1"/>
              <a:t>колунка</a:t>
            </a:r>
            <a:r>
              <a:rPr lang="uk-UA" dirty="0"/>
              <a:t> становить близько однієї тре­тини його довжини </a:t>
            </a:r>
            <a:endParaRPr lang="ru-RU" dirty="0"/>
          </a:p>
          <a:p>
            <a:endParaRPr lang="ru-RU" dirty="0"/>
          </a:p>
        </p:txBody>
      </p:sp>
    </p:spTree>
    <p:extLst>
      <p:ext uri="{BB962C8B-B14F-4D97-AF65-F5344CB8AC3E}">
        <p14:creationId xmlns="" xmlns:p14="http://schemas.microsoft.com/office/powerpoint/2010/main" val="193541033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pPr marL="0" indent="0">
              <a:buNone/>
            </a:pPr>
            <a:r>
              <a:rPr lang="uk-UA" b="1" dirty="0" smtClean="0"/>
              <a:t>	</a:t>
            </a:r>
            <a:r>
              <a:rPr lang="uk-UA" b="1" dirty="0" err="1" smtClean="0"/>
              <a:t>Шоф</a:t>
            </a:r>
            <a:r>
              <a:rPr lang="uk-UA" b="1" dirty="0" smtClean="0"/>
              <a:t> </a:t>
            </a:r>
            <a:r>
              <a:rPr lang="uk-UA" dirty="0"/>
              <a:t>— стругальний інструмент для купчастої стружки прутяних шин та стрічок </a:t>
            </a:r>
            <a:endParaRPr lang="ru-RU" dirty="0"/>
          </a:p>
          <a:p>
            <a:pPr marL="0" indent="0">
              <a:buNone/>
            </a:pPr>
            <a:r>
              <a:rPr lang="uk-UA" b="1" dirty="0" smtClean="0"/>
              <a:t>	</a:t>
            </a:r>
            <a:r>
              <a:rPr lang="en-US" b="1" dirty="0"/>
              <a:t> </a:t>
            </a:r>
            <a:endParaRPr lang="ru-RU" dirty="0"/>
          </a:p>
          <a:p>
            <a:pPr marL="0" indent="0">
              <a:buNone/>
            </a:pPr>
            <a:r>
              <a:rPr lang="uk-UA" b="1" dirty="0" smtClean="0"/>
              <a:t>	</a:t>
            </a:r>
            <a:r>
              <a:rPr lang="uk-UA" b="1" dirty="0" err="1" smtClean="0"/>
              <a:t>Шмол</a:t>
            </a:r>
            <a:r>
              <a:rPr lang="uk-UA" b="1" dirty="0" smtClean="0"/>
              <a:t> </a:t>
            </a:r>
            <a:r>
              <a:rPr lang="uk-UA" dirty="0"/>
              <a:t>— використовується для стругання пруткових шинок чи стрі­чок по ширині </a:t>
            </a:r>
            <a:endParaRPr lang="ru-RU" dirty="0"/>
          </a:p>
          <a:p>
            <a:pPr marL="0" indent="0">
              <a:buNone/>
            </a:pPr>
            <a:r>
              <a:rPr lang="en-US" b="1" dirty="0"/>
              <a:t> </a:t>
            </a:r>
            <a:endParaRPr lang="ru-RU" dirty="0"/>
          </a:p>
          <a:p>
            <a:pPr marL="0" indent="0">
              <a:buNone/>
            </a:pPr>
            <a:r>
              <a:rPr lang="en-US" b="1" dirty="0"/>
              <a:t> </a:t>
            </a:r>
            <a:endParaRPr lang="ru-RU" dirty="0"/>
          </a:p>
          <a:p>
            <a:endParaRPr lang="ru-RU" dirty="0"/>
          </a:p>
        </p:txBody>
      </p:sp>
    </p:spTree>
    <p:extLst>
      <p:ext uri="{BB962C8B-B14F-4D97-AF65-F5344CB8AC3E}">
        <p14:creationId xmlns="" xmlns:p14="http://schemas.microsoft.com/office/powerpoint/2010/main" val="350397156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buNone/>
            </a:pPr>
            <a:r>
              <a:rPr lang="uk-UA" b="1" dirty="0" smtClean="0"/>
              <a:t>	Жерстяний </a:t>
            </a:r>
            <a:r>
              <a:rPr lang="uk-UA" b="1" dirty="0"/>
              <a:t>бак (відро, виварка) </a:t>
            </a:r>
            <a:r>
              <a:rPr lang="uk-UA" dirty="0"/>
              <a:t>— для проварювання прутів в осінньо-зимовий період.</a:t>
            </a:r>
            <a:endParaRPr lang="ru-RU" dirty="0"/>
          </a:p>
          <a:p>
            <a:pPr marL="0" indent="0">
              <a:buNone/>
            </a:pPr>
            <a:r>
              <a:rPr lang="uk-UA" dirty="0" smtClean="0"/>
              <a:t>	Ємкість—для </a:t>
            </a:r>
            <a:r>
              <a:rPr lang="uk-UA" dirty="0"/>
              <a:t>вимочування вербових прутів перед початком виготов­лення виробів.</a:t>
            </a:r>
            <a:endParaRPr lang="ru-RU" dirty="0"/>
          </a:p>
          <a:p>
            <a:pPr marL="0" indent="0">
              <a:buNone/>
            </a:pPr>
            <a:endParaRPr lang="ru-RU" dirty="0"/>
          </a:p>
        </p:txBody>
      </p:sp>
    </p:spTree>
    <p:extLst>
      <p:ext uri="{BB962C8B-B14F-4D97-AF65-F5344CB8AC3E}">
        <p14:creationId xmlns="" xmlns:p14="http://schemas.microsoft.com/office/powerpoint/2010/main" val="3784215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buNone/>
            </a:pPr>
            <a:r>
              <a:rPr lang="uk-UA" dirty="0" smtClean="0"/>
              <a:t>	Це </a:t>
            </a:r>
            <a:r>
              <a:rPr lang="uk-UA" dirty="0"/>
              <a:t>вони створили дзвінкі, насичені життям форми, які репрезентують сміливі закони композиції і разом з тим радують лаконічною до­вершеністю, передаючи саму суть речей.</a:t>
            </a:r>
            <a:endParaRPr lang="ru-RU" dirty="0"/>
          </a:p>
          <a:p>
            <a:endParaRPr lang="ru-RU" dirty="0"/>
          </a:p>
        </p:txBody>
      </p:sp>
    </p:spTree>
    <p:extLst>
      <p:ext uri="{BB962C8B-B14F-4D97-AF65-F5344CB8AC3E}">
        <p14:creationId xmlns="" xmlns:p14="http://schemas.microsoft.com/office/powerpoint/2010/main" val="156674404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92500" lnSpcReduction="20000"/>
          </a:bodyPr>
          <a:lstStyle/>
          <a:p>
            <a:pPr marL="0" indent="0">
              <a:buNone/>
            </a:pPr>
            <a:r>
              <a:rPr lang="uk-UA" b="1" dirty="0" smtClean="0"/>
              <a:t>	Клейонка </a:t>
            </a:r>
            <a:r>
              <a:rPr lang="uk-UA" dirty="0"/>
              <a:t>чи </a:t>
            </a:r>
            <a:r>
              <a:rPr lang="uk-UA" b="1" dirty="0"/>
              <a:t>мішковина (волога) </a:t>
            </a:r>
            <a:r>
              <a:rPr lang="uk-UA" dirty="0"/>
              <a:t>— для зберігання вологості у пру­тах, які вимочені і приготовані до роботи.</a:t>
            </a:r>
            <a:endParaRPr lang="ru-RU" dirty="0"/>
          </a:p>
          <a:p>
            <a:pPr marL="0" indent="0">
              <a:buNone/>
            </a:pPr>
            <a:r>
              <a:rPr lang="en-US" b="1" dirty="0"/>
              <a:t> </a:t>
            </a:r>
            <a:endParaRPr lang="ru-RU" dirty="0"/>
          </a:p>
          <a:p>
            <a:pPr marL="0" indent="0">
              <a:buNone/>
            </a:pPr>
            <a:r>
              <a:rPr lang="uk-UA" b="1" dirty="0" smtClean="0"/>
              <a:t>	Прищіпка </a:t>
            </a:r>
            <a:r>
              <a:rPr lang="uk-UA" b="1" dirty="0"/>
              <a:t>(білизняна</a:t>
            </a:r>
            <a:r>
              <a:rPr lang="uk-UA" b="1" dirty="0" smtClean="0"/>
              <a:t>)</a:t>
            </a:r>
            <a:r>
              <a:rPr lang="uk-UA" dirty="0" smtClean="0"/>
              <a:t>— для </a:t>
            </a:r>
            <a:r>
              <a:rPr lang="uk-UA" dirty="0"/>
              <a:t>тимчасового закріплення прутів під час роботи.</a:t>
            </a:r>
            <a:endParaRPr lang="ru-RU" dirty="0"/>
          </a:p>
          <a:p>
            <a:endParaRPr lang="ru-RU" dirty="0"/>
          </a:p>
          <a:p>
            <a:pPr marL="0" indent="0">
              <a:buNone/>
            </a:pPr>
            <a:r>
              <a:rPr lang="uk-UA" b="1" dirty="0" smtClean="0"/>
              <a:t>	Тренажер </a:t>
            </a:r>
            <a:r>
              <a:rPr lang="uk-UA" dirty="0"/>
              <a:t>— для відпрацювання техніки плетіння бічних стін, виробів будь-якої форми, фасону а також кількома спосо­бами .</a:t>
            </a:r>
            <a:endParaRPr lang="ru-RU" dirty="0"/>
          </a:p>
          <a:p>
            <a:pPr marL="0" indent="0">
              <a:buNone/>
            </a:pPr>
            <a:endParaRPr lang="ru-RU" dirty="0"/>
          </a:p>
        </p:txBody>
      </p:sp>
    </p:spTree>
    <p:extLst>
      <p:ext uri="{BB962C8B-B14F-4D97-AF65-F5344CB8AC3E}">
        <p14:creationId xmlns="" xmlns:p14="http://schemas.microsoft.com/office/powerpoint/2010/main" val="301754318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buNone/>
            </a:pPr>
            <a:r>
              <a:rPr lang="uk-UA" dirty="0" smtClean="0"/>
              <a:t>	Крім </a:t>
            </a:r>
            <a:r>
              <a:rPr lang="uk-UA" dirty="0"/>
              <a:t>зазначених інструментів і застосувань, необхідно мати набір різ­них шаблонів та форм, за якими виготовляються вироби.</a:t>
            </a:r>
            <a:endParaRPr lang="ru-RU" dirty="0"/>
          </a:p>
          <a:p>
            <a:pPr marL="0" indent="0">
              <a:buNone/>
            </a:pPr>
            <a:r>
              <a:rPr lang="uk-UA" dirty="0" smtClean="0"/>
              <a:t>	Подібні </a:t>
            </a:r>
            <a:r>
              <a:rPr lang="uk-UA" dirty="0"/>
              <a:t>пристрої накопичуються у кожного плетільника не одразу, а з часом, у міру освоєння техніки плетіння відповідних виробів. </a:t>
            </a:r>
            <a:endParaRPr lang="ru-RU" dirty="0"/>
          </a:p>
          <a:p>
            <a:endParaRPr lang="ru-RU" dirty="0"/>
          </a:p>
        </p:txBody>
      </p:sp>
    </p:spTree>
    <p:extLst>
      <p:ext uri="{BB962C8B-B14F-4D97-AF65-F5344CB8AC3E}">
        <p14:creationId xmlns="" xmlns:p14="http://schemas.microsoft.com/office/powerpoint/2010/main" val="272721971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p:cNvPicPr>
          <p:nvPr>
            <p:ph idx="1"/>
          </p:nvPr>
        </p:nvPicPr>
        <p:blipFill>
          <a:blip r:embed="rId2" cstate="print">
            <a:lum contrast="54000"/>
            <a:extLst>
              <a:ext uri="{28A0092B-C50C-407E-A947-70E740481C1C}">
                <a14:useLocalDpi xmlns="" xmlns:a14="http://schemas.microsoft.com/office/drawing/2010/main" val="0"/>
              </a:ext>
            </a:extLst>
          </a:blip>
          <a:srcRect/>
          <a:stretch>
            <a:fillRect/>
          </a:stretch>
        </p:blipFill>
        <p:spPr bwMode="auto">
          <a:xfrm>
            <a:off x="1763688" y="2780928"/>
            <a:ext cx="5616624" cy="3456384"/>
          </a:xfrm>
          <a:prstGeom prst="rect">
            <a:avLst/>
          </a:prstGeom>
          <a:noFill/>
          <a:ln>
            <a:noFill/>
          </a:ln>
        </p:spPr>
      </p:pic>
      <p:sp>
        <p:nvSpPr>
          <p:cNvPr id="5" name="Прямоугольник 4"/>
          <p:cNvSpPr/>
          <p:nvPr/>
        </p:nvSpPr>
        <p:spPr>
          <a:xfrm>
            <a:off x="1619672" y="1746812"/>
            <a:ext cx="6840760" cy="369332"/>
          </a:xfrm>
          <a:prstGeom prst="rect">
            <a:avLst/>
          </a:prstGeom>
        </p:spPr>
        <p:txBody>
          <a:bodyPr wrap="square">
            <a:spAutoFit/>
          </a:bodyPr>
          <a:lstStyle/>
          <a:p>
            <a:r>
              <a:rPr lang="uk-UA" dirty="0"/>
              <a:t>Тренажер для відпрацьовування техніки плетіння</a:t>
            </a:r>
            <a:endParaRPr lang="ru-RU" dirty="0"/>
          </a:p>
        </p:txBody>
      </p:sp>
    </p:spTree>
    <p:extLst>
      <p:ext uri="{BB962C8B-B14F-4D97-AF65-F5344CB8AC3E}">
        <p14:creationId xmlns="" xmlns:p14="http://schemas.microsoft.com/office/powerpoint/2010/main" val="97154457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p:cNvPicPr>
          <p:nvPr>
            <p:ph idx="1"/>
          </p:nvPr>
        </p:nvPicPr>
        <p:blipFill>
          <a:blip r:embed="rId2" cstate="print">
            <a:lum contrast="60000"/>
            <a:extLst>
              <a:ext uri="{28A0092B-C50C-407E-A947-70E740481C1C}">
                <a14:useLocalDpi xmlns="" xmlns:a14="http://schemas.microsoft.com/office/drawing/2010/main" val="0"/>
              </a:ext>
            </a:extLst>
          </a:blip>
          <a:srcRect/>
          <a:stretch>
            <a:fillRect/>
          </a:stretch>
        </p:blipFill>
        <p:spPr bwMode="auto">
          <a:xfrm>
            <a:off x="2339752" y="1844824"/>
            <a:ext cx="4279987" cy="3524992"/>
          </a:xfrm>
          <a:prstGeom prst="rect">
            <a:avLst/>
          </a:prstGeom>
          <a:noFill/>
          <a:ln>
            <a:noFill/>
          </a:ln>
        </p:spPr>
      </p:pic>
      <p:sp>
        <p:nvSpPr>
          <p:cNvPr id="5" name="Прямоугольник 4"/>
          <p:cNvSpPr/>
          <p:nvPr/>
        </p:nvSpPr>
        <p:spPr>
          <a:xfrm>
            <a:off x="2843808" y="5589240"/>
            <a:ext cx="3480518" cy="369332"/>
          </a:xfrm>
          <a:prstGeom prst="rect">
            <a:avLst/>
          </a:prstGeom>
        </p:spPr>
        <p:txBody>
          <a:bodyPr wrap="square">
            <a:spAutoFit/>
          </a:bodyPr>
          <a:lstStyle/>
          <a:p>
            <a:r>
              <a:rPr lang="uk-UA" b="1" dirty="0"/>
              <a:t>Набір шаблонів та форм</a:t>
            </a:r>
            <a:endParaRPr lang="ru-RU" dirty="0"/>
          </a:p>
        </p:txBody>
      </p:sp>
    </p:spTree>
    <p:extLst>
      <p:ext uri="{BB962C8B-B14F-4D97-AF65-F5344CB8AC3E}">
        <p14:creationId xmlns="" xmlns:p14="http://schemas.microsoft.com/office/powerpoint/2010/main" val="185005457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2924944"/>
            <a:ext cx="7606680" cy="838200"/>
          </a:xfrm>
        </p:spPr>
        <p:txBody>
          <a:bodyPr/>
          <a:lstStyle/>
          <a:p>
            <a:r>
              <a:rPr lang="uk-UA" dirty="0" smtClean="0"/>
              <a:t>Конструкторський етап</a:t>
            </a:r>
            <a:endParaRPr lang="ru-RU" dirty="0"/>
          </a:p>
        </p:txBody>
      </p:sp>
      <p:sp>
        <p:nvSpPr>
          <p:cNvPr id="3" name="Объект 2"/>
          <p:cNvSpPr>
            <a:spLocks noGrp="1"/>
          </p:cNvSpPr>
          <p:nvPr>
            <p:ph idx="1"/>
          </p:nvPr>
        </p:nvSpPr>
        <p:spPr>
          <a:xfrm>
            <a:off x="304800" y="1554163"/>
            <a:ext cx="8686800" cy="938734"/>
          </a:xfrm>
        </p:spPr>
        <p:txBody>
          <a:bodyPr/>
          <a:lstStyle/>
          <a:p>
            <a:pPr marL="0" indent="0">
              <a:buNone/>
            </a:pPr>
            <a:r>
              <a:rPr lang="uk-UA" dirty="0" smtClean="0"/>
              <a:t> 	</a:t>
            </a:r>
            <a:endParaRPr lang="ru-RU" dirty="0"/>
          </a:p>
        </p:txBody>
      </p:sp>
    </p:spTree>
    <p:extLst>
      <p:ext uri="{BB962C8B-B14F-4D97-AF65-F5344CB8AC3E}">
        <p14:creationId xmlns="" xmlns:p14="http://schemas.microsoft.com/office/powerpoint/2010/main" val="4482533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Аналіз виробів - аналогів</a:t>
            </a:r>
            <a:endParaRPr lang="ru-RU" dirty="0"/>
          </a:p>
        </p:txBody>
      </p:sp>
      <p:sp>
        <p:nvSpPr>
          <p:cNvPr id="5" name="Объект 4"/>
          <p:cNvSpPr>
            <a:spLocks noGrp="1"/>
          </p:cNvSpPr>
          <p:nvPr>
            <p:ph idx="1"/>
          </p:nvPr>
        </p:nvSpPr>
        <p:spPr/>
        <p:txBody>
          <a:bodyPr/>
          <a:lstStyle/>
          <a:p>
            <a:r>
              <a:rPr lang="uk-UA" dirty="0" smtClean="0"/>
              <a:t>Панно з лози</a:t>
            </a:r>
            <a:endParaRPr lang="ru-RU" dirty="0"/>
          </a:p>
        </p:txBody>
      </p:sp>
      <p:pic>
        <p:nvPicPr>
          <p:cNvPr id="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63688" y="2204864"/>
            <a:ext cx="5571019" cy="39604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1389032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uk-UA" dirty="0" smtClean="0"/>
              <a:t>Скринька з лози</a:t>
            </a:r>
            <a:endParaRPr lang="ru-RU" dirty="0"/>
          </a:p>
        </p:txBody>
      </p:sp>
      <p:pic>
        <p:nvPicPr>
          <p:cNvPr id="819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55776" y="2132856"/>
            <a:ext cx="3593805" cy="406165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46614217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5" name="Объект 4"/>
          <p:cNvSpPr>
            <a:spLocks noGrp="1"/>
          </p:cNvSpPr>
          <p:nvPr>
            <p:ph idx="1"/>
          </p:nvPr>
        </p:nvSpPr>
        <p:spPr/>
        <p:txBody>
          <a:bodyPr/>
          <a:lstStyle/>
          <a:p>
            <a:r>
              <a:rPr lang="uk-UA" dirty="0" smtClean="0"/>
              <a:t>Кошик з лози</a:t>
            </a:r>
            <a:endParaRPr lang="ru-RU" dirty="0"/>
          </a:p>
        </p:txBody>
      </p:sp>
      <p:pic>
        <p:nvPicPr>
          <p:cNvPr id="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699792" y="2708920"/>
            <a:ext cx="3416380" cy="307474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28463365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6" name="Объект 5"/>
          <p:cNvSpPr>
            <a:spLocks noGrp="1"/>
          </p:cNvSpPr>
          <p:nvPr>
            <p:ph idx="1"/>
          </p:nvPr>
        </p:nvSpPr>
        <p:spPr/>
        <p:txBody>
          <a:bodyPr/>
          <a:lstStyle/>
          <a:p>
            <a:r>
              <a:rPr lang="uk-UA" dirty="0" smtClean="0"/>
              <a:t>Світильник з лози</a:t>
            </a:r>
            <a:endParaRPr lang="ru-RU" dirty="0"/>
          </a:p>
        </p:txBody>
      </p:sp>
      <p:pic>
        <p:nvPicPr>
          <p:cNvPr id="9"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843808" y="2420888"/>
            <a:ext cx="3322662" cy="361158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01431029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Объект 3"/>
          <p:cNvSpPr>
            <a:spLocks noGrp="1"/>
          </p:cNvSpPr>
          <p:nvPr>
            <p:ph idx="1"/>
          </p:nvPr>
        </p:nvSpPr>
        <p:spPr/>
        <p:txBody>
          <a:bodyPr/>
          <a:lstStyle/>
          <a:p>
            <a:r>
              <a:rPr lang="uk-UA" b="1" i="1" dirty="0"/>
              <a:t>Підставка під чайник</a:t>
            </a:r>
            <a:endParaRPr lang="ru-RU" dirty="0"/>
          </a:p>
          <a:p>
            <a:pPr marL="0" indent="0">
              <a:buNone/>
            </a:pPr>
            <a:endParaRPr lang="ru-RU" dirty="0"/>
          </a:p>
        </p:txBody>
      </p:sp>
      <p:pic>
        <p:nvPicPr>
          <p:cNvPr id="10243"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411760" y="2276872"/>
            <a:ext cx="3672408" cy="40370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139862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835696" y="1484784"/>
            <a:ext cx="5494163" cy="4421187"/>
          </a:xfrm>
          <a:prstGeom prst="rect">
            <a:avLst/>
          </a:prstGeom>
          <a:noFill/>
          <a:ln>
            <a:noFill/>
          </a:ln>
        </p:spPr>
      </p:pic>
    </p:spTree>
    <p:extLst>
      <p:ext uri="{BB962C8B-B14F-4D97-AF65-F5344CB8AC3E}">
        <p14:creationId xmlns="" xmlns:p14="http://schemas.microsoft.com/office/powerpoint/2010/main" val="245700591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solidFill>
                  <a:schemeClr val="accent2">
                    <a:lumMod val="75000"/>
                  </a:schemeClr>
                </a:solidFill>
              </a:rPr>
              <a:t>Висновок за технічною пропозицією</a:t>
            </a:r>
            <a:endParaRPr lang="ru-RU" dirty="0">
              <a:solidFill>
                <a:schemeClr val="accent2">
                  <a:lumMod val="75000"/>
                </a:schemeClr>
              </a:solidFill>
            </a:endParaRPr>
          </a:p>
        </p:txBody>
      </p:sp>
      <p:sp>
        <p:nvSpPr>
          <p:cNvPr id="3" name="Объект 2"/>
          <p:cNvSpPr>
            <a:spLocks noGrp="1"/>
          </p:cNvSpPr>
          <p:nvPr>
            <p:ph idx="1"/>
          </p:nvPr>
        </p:nvSpPr>
        <p:spPr/>
        <p:txBody>
          <a:bodyPr/>
          <a:lstStyle/>
          <a:p>
            <a:pPr marL="0" indent="0">
              <a:buNone/>
            </a:pPr>
            <a:r>
              <a:rPr lang="uk-UA" dirty="0" smtClean="0">
                <a:solidFill>
                  <a:schemeClr val="accent2">
                    <a:lumMod val="75000"/>
                  </a:schemeClr>
                </a:solidFill>
              </a:rPr>
              <a:t> 	</a:t>
            </a:r>
            <a:r>
              <a:rPr lang="uk-UA" dirty="0" smtClean="0">
                <a:solidFill>
                  <a:schemeClr val="accent1">
                    <a:lumMod val="50000"/>
                  </a:schemeClr>
                </a:solidFill>
              </a:rPr>
              <a:t>В </a:t>
            </a:r>
            <a:r>
              <a:rPr lang="uk-UA" dirty="0">
                <a:solidFill>
                  <a:schemeClr val="accent1">
                    <a:lumMod val="50000"/>
                  </a:schemeClr>
                </a:solidFill>
              </a:rPr>
              <a:t>результаті проведеного аналізу моделей – аналогів можна зробити висновок, що всі вироби відповідають своєму призначенню. Крім того вони прості у конструкції та з технологічної точки зору.  В якості виробу обрано </a:t>
            </a:r>
            <a:r>
              <a:rPr lang="uk-UA" dirty="0" smtClean="0">
                <a:solidFill>
                  <a:schemeClr val="accent1">
                    <a:lumMod val="50000"/>
                  </a:schemeClr>
                </a:solidFill>
              </a:rPr>
              <a:t>підставку під чайник.</a:t>
            </a:r>
            <a:endParaRPr lang="ru-RU" dirty="0">
              <a:solidFill>
                <a:schemeClr val="accent1">
                  <a:lumMod val="50000"/>
                </a:schemeClr>
              </a:solidFill>
            </a:endParaRPr>
          </a:p>
          <a:p>
            <a:endParaRPr lang="ru-RU" dirty="0"/>
          </a:p>
        </p:txBody>
      </p:sp>
    </p:spTree>
    <p:extLst>
      <p:ext uri="{BB962C8B-B14F-4D97-AF65-F5344CB8AC3E}">
        <p14:creationId xmlns="" xmlns:p14="http://schemas.microsoft.com/office/powerpoint/2010/main" val="195830689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buNone/>
            </a:pPr>
            <a:r>
              <a:rPr lang="uk-UA" dirty="0" smtClean="0"/>
              <a:t>	Цей </a:t>
            </a:r>
            <a:r>
              <a:rPr lang="uk-UA" dirty="0"/>
              <a:t>виріб універсаль­ний — він може бути дном для майбутнього кошика, для тарілки, для вази, може бути «сонечком» для прикрашан­ня інтер'єра.</a:t>
            </a:r>
            <a:endParaRPr lang="ru-RU" dirty="0"/>
          </a:p>
          <a:p>
            <a:endParaRPr lang="ru-RU" dirty="0"/>
          </a:p>
        </p:txBody>
      </p:sp>
    </p:spTree>
    <p:extLst>
      <p:ext uri="{BB962C8B-B14F-4D97-AF65-F5344CB8AC3E}">
        <p14:creationId xmlns="" xmlns:p14="http://schemas.microsoft.com/office/powerpoint/2010/main" val="159552775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79712" y="3284984"/>
            <a:ext cx="4968552" cy="838200"/>
          </a:xfrm>
        </p:spPr>
        <p:txBody>
          <a:bodyPr/>
          <a:lstStyle/>
          <a:p>
            <a:r>
              <a:rPr lang="uk-UA" dirty="0" smtClean="0"/>
              <a:t>Технологічний етап</a:t>
            </a:r>
            <a:endParaRPr lang="ru-RU" dirty="0"/>
          </a:p>
        </p:txBody>
      </p:sp>
      <p:sp>
        <p:nvSpPr>
          <p:cNvPr id="3" name="Объект 2"/>
          <p:cNvSpPr>
            <a:spLocks noGrp="1"/>
          </p:cNvSpPr>
          <p:nvPr>
            <p:ph idx="1"/>
          </p:nvPr>
        </p:nvSpPr>
        <p:spPr>
          <a:xfrm>
            <a:off x="1763688" y="1554162"/>
            <a:ext cx="7227912" cy="4525963"/>
          </a:xfrm>
        </p:spPr>
        <p:txBody>
          <a:bodyPr/>
          <a:lstStyle/>
          <a:p>
            <a:pPr marL="0" indent="0">
              <a:buNone/>
            </a:pPr>
            <a:r>
              <a:rPr lang="uk-UA" dirty="0" smtClean="0"/>
              <a:t>   </a:t>
            </a:r>
            <a:endParaRPr lang="ru-RU" dirty="0"/>
          </a:p>
        </p:txBody>
      </p:sp>
    </p:spTree>
    <p:extLst>
      <p:ext uri="{BB962C8B-B14F-4D97-AF65-F5344CB8AC3E}">
        <p14:creationId xmlns="" xmlns:p14="http://schemas.microsoft.com/office/powerpoint/2010/main" val="164890204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i="1" dirty="0"/>
              <a:t>Необхідні деталі:</a:t>
            </a:r>
            <a:r>
              <a:rPr lang="ru-RU" dirty="0"/>
              <a:t/>
            </a:r>
            <a:br>
              <a:rPr lang="ru-RU" dirty="0"/>
            </a:br>
            <a:endParaRPr lang="ru-RU" dirty="0"/>
          </a:p>
        </p:txBody>
      </p:sp>
      <p:sp>
        <p:nvSpPr>
          <p:cNvPr id="3" name="Объект 2"/>
          <p:cNvSpPr>
            <a:spLocks noGrp="1"/>
          </p:cNvSpPr>
          <p:nvPr>
            <p:ph idx="1"/>
          </p:nvPr>
        </p:nvSpPr>
        <p:spPr/>
        <p:txBody>
          <a:bodyPr/>
          <a:lstStyle/>
          <a:p>
            <a:pPr marL="0" lvl="0" indent="0">
              <a:buNone/>
            </a:pPr>
            <a:r>
              <a:rPr lang="uk-UA" i="1" dirty="0" smtClean="0"/>
              <a:t>	Стійки </a:t>
            </a:r>
            <a:r>
              <a:rPr lang="uk-UA" dirty="0"/>
              <a:t>(6 шт.) довжиною 180—200 мм, діаметром 3—4 мм;</a:t>
            </a:r>
            <a:endParaRPr lang="ru-RU" dirty="0"/>
          </a:p>
          <a:p>
            <a:pPr marL="0" lvl="0" indent="0">
              <a:buNone/>
            </a:pPr>
            <a:r>
              <a:rPr lang="uk-UA" i="1" dirty="0" smtClean="0"/>
              <a:t>	Прути </a:t>
            </a:r>
            <a:r>
              <a:rPr lang="uk-UA" dirty="0"/>
              <a:t>(50—80 шт.) для плетіння довжиною 600—800 мм, діаме­тром 1,0—2,5 мм (кількість прутів залежить від їх довжини).</a:t>
            </a:r>
            <a:endParaRPr lang="ru-RU" dirty="0"/>
          </a:p>
          <a:p>
            <a:endParaRPr lang="ru-RU" dirty="0"/>
          </a:p>
        </p:txBody>
      </p:sp>
    </p:spTree>
    <p:extLst>
      <p:ext uri="{BB962C8B-B14F-4D97-AF65-F5344CB8AC3E}">
        <p14:creationId xmlns="" xmlns:p14="http://schemas.microsoft.com/office/powerpoint/2010/main" val="158653967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i="1" dirty="0">
                <a:effectLst/>
              </a:rPr>
              <a:t>Виготовлення</a:t>
            </a:r>
            <a:r>
              <a:rPr lang="ru-RU" dirty="0">
                <a:effectLst/>
              </a:rPr>
              <a:t/>
            </a:r>
            <a:br>
              <a:rPr lang="ru-RU" dirty="0">
                <a:effectLst/>
              </a:rPr>
            </a:br>
            <a:endParaRPr lang="ru-RU" dirty="0"/>
          </a:p>
        </p:txBody>
      </p:sp>
      <p:sp>
        <p:nvSpPr>
          <p:cNvPr id="3" name="Объект 2"/>
          <p:cNvSpPr>
            <a:spLocks noGrp="1"/>
          </p:cNvSpPr>
          <p:nvPr>
            <p:ph idx="1"/>
          </p:nvPr>
        </p:nvSpPr>
        <p:spPr/>
        <p:txBody>
          <a:bodyPr/>
          <a:lstStyle/>
          <a:p>
            <a:pPr marL="0" indent="0">
              <a:buNone/>
            </a:pPr>
            <a:r>
              <a:rPr lang="uk-UA" dirty="0" smtClean="0"/>
              <a:t>	У </a:t>
            </a:r>
            <a:r>
              <a:rPr lang="uk-UA" dirty="0"/>
              <a:t>трьох із шести стійок робимо пази. У решті стійок посередині</a:t>
            </a:r>
            <a:br>
              <a:rPr lang="uk-UA" dirty="0"/>
            </a:br>
            <a:r>
              <a:rPr lang="uk-UA" dirty="0"/>
              <a:t>ножем чи шилом робимо розщеплення і встромлюємо в нього перші</a:t>
            </a:r>
            <a:br>
              <a:rPr lang="uk-UA" dirty="0"/>
            </a:br>
            <a:r>
              <a:rPr lang="uk-UA" dirty="0"/>
              <a:t>три стійки з пазами. Одержуємо хрестовину 3x3 .</a:t>
            </a:r>
            <a:endParaRPr lang="ru-RU" dirty="0"/>
          </a:p>
        </p:txBody>
      </p:sp>
    </p:spTree>
    <p:extLst>
      <p:ext uri="{BB962C8B-B14F-4D97-AF65-F5344CB8AC3E}">
        <p14:creationId xmlns="" xmlns:p14="http://schemas.microsoft.com/office/powerpoint/2010/main" val="47032495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lvl="0" indent="0">
              <a:buNone/>
            </a:pPr>
            <a:r>
              <a:rPr lang="uk-UA" dirty="0" smtClean="0"/>
              <a:t>	Двома </a:t>
            </a:r>
            <a:r>
              <a:rPr lang="uk-UA" dirty="0"/>
              <a:t>прутами товщиною 1,5 мм, починаючи з товстого кінця (що встромлений у розщеплення трьох стійок), обвиваємо та закрі­плюємо хрестовину «мотузочкою» у два прути — двічі.</a:t>
            </a:r>
            <a:endParaRPr lang="ru-RU" dirty="0"/>
          </a:p>
          <a:p>
            <a:endParaRPr lang="ru-RU" dirty="0"/>
          </a:p>
        </p:txBody>
      </p:sp>
    </p:spTree>
    <p:extLst>
      <p:ext uri="{BB962C8B-B14F-4D97-AF65-F5344CB8AC3E}">
        <p14:creationId xmlns="" xmlns:p14="http://schemas.microsoft.com/office/powerpoint/2010/main" val="388854028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lvl="0" indent="0">
              <a:buNone/>
            </a:pPr>
            <a:r>
              <a:rPr lang="uk-UA" dirty="0" smtClean="0"/>
              <a:t>	Тонкими </a:t>
            </a:r>
            <a:r>
              <a:rPr lang="uk-UA" dirty="0"/>
              <a:t>кінцями, що залишились, обплітаємо «мотузочкою» у два прути розведені кінці стійок у радіальному напрямку.</a:t>
            </a:r>
            <a:r>
              <a:rPr lang="uk-UA" i="1" dirty="0"/>
              <a:t> </a:t>
            </a:r>
            <a:r>
              <a:rPr lang="uk-UA" dirty="0"/>
              <a:t>Нарощування прутів на цьому етапі виконуємо увесь час тонким кін­цем, оскільки відстань між двома стійками поки що незначна. Так плетемо 5—8 рядків.</a:t>
            </a:r>
            <a:endParaRPr lang="ru-RU" dirty="0"/>
          </a:p>
          <a:p>
            <a:endParaRPr lang="ru-RU" dirty="0"/>
          </a:p>
        </p:txBody>
      </p:sp>
    </p:spTree>
    <p:extLst>
      <p:ext uri="{BB962C8B-B14F-4D97-AF65-F5344CB8AC3E}">
        <p14:creationId xmlns="" xmlns:p14="http://schemas.microsoft.com/office/powerpoint/2010/main" val="319543503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1266"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91680" y="2708920"/>
            <a:ext cx="5752802" cy="23042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699792" y="5805264"/>
            <a:ext cx="3508846" cy="369332"/>
          </a:xfrm>
          <a:prstGeom prst="rect">
            <a:avLst/>
          </a:prstGeom>
        </p:spPr>
        <p:txBody>
          <a:bodyPr wrap="none">
            <a:spAutoFit/>
          </a:bodyPr>
          <a:lstStyle/>
          <a:p>
            <a:r>
              <a:rPr lang="uk-UA" dirty="0"/>
              <a:t>Хрестовина в стадії виготовлення</a:t>
            </a:r>
            <a:endParaRPr lang="ru-RU" dirty="0"/>
          </a:p>
        </p:txBody>
      </p:sp>
    </p:spTree>
    <p:extLst>
      <p:ext uri="{BB962C8B-B14F-4D97-AF65-F5344CB8AC3E}">
        <p14:creationId xmlns="" xmlns:p14="http://schemas.microsoft.com/office/powerpoint/2010/main" val="379257385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lvl="0" indent="0">
              <a:buNone/>
            </a:pPr>
            <a:r>
              <a:rPr lang="uk-UA" dirty="0" smtClean="0"/>
              <a:t>	Щоб </a:t>
            </a:r>
            <a:r>
              <a:rPr lang="uk-UA" dirty="0"/>
              <a:t>перейти до простого плетіння, необхідна непарна кількість стійок. Отже, можна поставити 1, 3, 5 тощо допоміжних стійок. На мал. показано, що було поставлено 3 допоміжні стійки. Отже, за­гальна кількість стійок — 15. Тепер можна перейти до простого пле­тіння, оскільки маємо непарну кількість стійок.</a:t>
            </a:r>
            <a:endParaRPr lang="ru-RU" dirty="0"/>
          </a:p>
          <a:p>
            <a:endParaRPr lang="ru-RU" dirty="0"/>
          </a:p>
        </p:txBody>
      </p:sp>
    </p:spTree>
    <p:extLst>
      <p:ext uri="{BB962C8B-B14F-4D97-AF65-F5344CB8AC3E}">
        <p14:creationId xmlns="" xmlns:p14="http://schemas.microsoft.com/office/powerpoint/2010/main" val="202946916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lvl="0" indent="0">
              <a:buNone/>
            </a:pPr>
            <a:r>
              <a:rPr lang="uk-UA" dirty="0" smtClean="0"/>
              <a:t>	Починаємо </a:t>
            </a:r>
            <a:r>
              <a:rPr lang="uk-UA" dirty="0"/>
              <a:t>просте плетіння з тонкого кінця, не обов'язково з того місця, де закінчилося плетіння «мотузочкою», і плетемо 4,5—5 см. Суво­ро стежимо за тим, щоб відстань між стійками була однакова.</a:t>
            </a:r>
            <a:endParaRPr lang="ru-RU" dirty="0"/>
          </a:p>
          <a:p>
            <a:endParaRPr lang="ru-RU" dirty="0"/>
          </a:p>
        </p:txBody>
      </p:sp>
    </p:spTree>
    <p:extLst>
      <p:ext uri="{BB962C8B-B14F-4D97-AF65-F5344CB8AC3E}">
        <p14:creationId xmlns="" xmlns:p14="http://schemas.microsoft.com/office/powerpoint/2010/main" val="81513383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190</TotalTime>
  <Words>276</Words>
  <Application>Microsoft Office PowerPoint</Application>
  <PresentationFormat>Экран (4:3)</PresentationFormat>
  <Paragraphs>150</Paragraphs>
  <Slides>105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105</vt:i4>
      </vt:variant>
    </vt:vector>
  </HeadingPairs>
  <TitlesOfParts>
    <vt:vector size="106" baseType="lpstr">
      <vt:lpstr>Трек</vt:lpstr>
      <vt:lpstr>              Творчий проект                                                                  «Лозоплетіння»                                                  </vt:lpstr>
      <vt:lpstr>Організаційно-підготовчий етап</vt:lpstr>
      <vt:lpstr>           Обгрутування проекту</vt:lpstr>
      <vt:lpstr>Слайд 4</vt:lpstr>
      <vt:lpstr>Слайд 5</vt:lpstr>
      <vt:lpstr>Слайд 6</vt:lpstr>
      <vt:lpstr>Слайд 7</vt:lpstr>
      <vt:lpstr>Слайд 8</vt:lpstr>
      <vt:lpstr>Слайд 9</vt:lpstr>
      <vt:lpstr>     Історія розвитку лозоплетіння</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Вербовий прут: етапи  заготівлі, обробка </vt:lpstr>
      <vt:lpstr>Слайд 28</vt:lpstr>
      <vt:lpstr>Слайд 29</vt:lpstr>
      <vt:lpstr>Слайд 30</vt:lpstr>
      <vt:lpstr>Слайд 31</vt:lpstr>
      <vt:lpstr>Слайд 32</vt:lpstr>
      <vt:lpstr>Зрізування</vt:lpstr>
      <vt:lpstr>Слайд 34</vt:lpstr>
      <vt:lpstr>Слайд 35</vt:lpstr>
      <vt:lpstr>Слайд 36</vt:lpstr>
      <vt:lpstr>Осіння заготівля (вересень — жовтень)</vt:lpstr>
      <vt:lpstr>Слайд 38</vt:lpstr>
      <vt:lpstr>Зимова заготівля (листопад — лютий)</vt:lpstr>
      <vt:lpstr>Слайд 40</vt:lpstr>
      <vt:lpstr>Весняна заготівля (березень — квітень)</vt:lpstr>
      <vt:lpstr>Слайд 42</vt:lpstr>
      <vt:lpstr>Обробка.</vt:lpstr>
      <vt:lpstr>Оживлення</vt:lpstr>
      <vt:lpstr>Слайд 45</vt:lpstr>
      <vt:lpstr>Проварювання </vt:lpstr>
      <vt:lpstr>Зняття кори</vt:lpstr>
      <vt:lpstr>Сушіння. </vt:lpstr>
      <vt:lpstr>Слайд 49</vt:lpstr>
      <vt:lpstr>Сортування, зберігання</vt:lpstr>
      <vt:lpstr>Слайд 51</vt:lpstr>
      <vt:lpstr>Слайд 52</vt:lpstr>
      <vt:lpstr>Фарбування. </vt:lpstr>
      <vt:lpstr>Слайд 54</vt:lpstr>
      <vt:lpstr>Розщеплення прута</vt:lpstr>
      <vt:lpstr>Слайд 56</vt:lpstr>
      <vt:lpstr>Слайд 57</vt:lpstr>
      <vt:lpstr>Слайд 58</vt:lpstr>
      <vt:lpstr>Слайд 59</vt:lpstr>
      <vt:lpstr>Слайд 60</vt:lpstr>
      <vt:lpstr>Інструменти, пристрої та матеріали для роботи</vt:lpstr>
      <vt:lpstr>Слайд 62</vt:lpstr>
      <vt:lpstr>Слайд 63</vt:lpstr>
      <vt:lpstr>Слайд 64</vt:lpstr>
      <vt:lpstr>Слайд 65</vt:lpstr>
      <vt:lpstr>Слайд 66</vt:lpstr>
      <vt:lpstr>Слайд 67</vt:lpstr>
      <vt:lpstr>Слайд 68</vt:lpstr>
      <vt:lpstr>Слайд 69</vt:lpstr>
      <vt:lpstr>Отже, для роботи необхідно мати: </vt:lpstr>
      <vt:lpstr>Слайд 71</vt:lpstr>
      <vt:lpstr>Слайд 72</vt:lpstr>
      <vt:lpstr>Слайд 73</vt:lpstr>
      <vt:lpstr>Слайд 74</vt:lpstr>
      <vt:lpstr>Слайд 75</vt:lpstr>
      <vt:lpstr>Слайд 76</vt:lpstr>
      <vt:lpstr>Слайд 77</vt:lpstr>
      <vt:lpstr>Слайд 78</vt:lpstr>
      <vt:lpstr>Слайд 79</vt:lpstr>
      <vt:lpstr>Слайд 80</vt:lpstr>
      <vt:lpstr>Слайд 81</vt:lpstr>
      <vt:lpstr>Слайд 82</vt:lpstr>
      <vt:lpstr>Слайд 83</vt:lpstr>
      <vt:lpstr>Конструкторський етап</vt:lpstr>
      <vt:lpstr>Аналіз виробів - аналогів</vt:lpstr>
      <vt:lpstr>Слайд 86</vt:lpstr>
      <vt:lpstr>Слайд 87</vt:lpstr>
      <vt:lpstr>Слайд 88</vt:lpstr>
      <vt:lpstr>Слайд 89</vt:lpstr>
      <vt:lpstr>Висновок за технічною пропозицією</vt:lpstr>
      <vt:lpstr>Слайд 91</vt:lpstr>
      <vt:lpstr>Технологічний етап</vt:lpstr>
      <vt:lpstr>Необхідні деталі: </vt:lpstr>
      <vt:lpstr>Виготовлення </vt:lpstr>
      <vt:lpstr>Слайд 95</vt:lpstr>
      <vt:lpstr>Слайд 96</vt:lpstr>
      <vt:lpstr>Слайд 97</vt:lpstr>
      <vt:lpstr>Слайд 98</vt:lpstr>
      <vt:lpstr>Слайд 99</vt:lpstr>
      <vt:lpstr>Слайд 100</vt:lpstr>
      <vt:lpstr>Слайд 101</vt:lpstr>
      <vt:lpstr>Заключний етап</vt:lpstr>
      <vt:lpstr>Готовий виріб</vt:lpstr>
      <vt:lpstr>Корегування виробу</vt:lpstr>
      <vt:lpstr>Слайд 105</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Admin</cp:lastModifiedBy>
  <cp:revision>15</cp:revision>
  <dcterms:created xsi:type="dcterms:W3CDTF">2012-05-06T09:36:19Z</dcterms:created>
  <dcterms:modified xsi:type="dcterms:W3CDTF">2015-02-17T12:53:16Z</dcterms:modified>
</cp:coreProperties>
</file>