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9" r:id="rId2"/>
    <p:sldId id="322" r:id="rId3"/>
    <p:sldId id="323" r:id="rId4"/>
    <p:sldId id="325" r:id="rId5"/>
    <p:sldId id="327" r:id="rId6"/>
    <p:sldId id="330" r:id="rId7"/>
    <p:sldId id="331" r:id="rId8"/>
    <p:sldId id="332" r:id="rId9"/>
    <p:sldId id="328" r:id="rId10"/>
    <p:sldId id="336" r:id="rId11"/>
    <p:sldId id="333" r:id="rId12"/>
    <p:sldId id="339" r:id="rId13"/>
    <p:sldId id="337" r:id="rId14"/>
    <p:sldId id="341" r:id="rId15"/>
    <p:sldId id="345" r:id="rId16"/>
    <p:sldId id="346" r:id="rId17"/>
    <p:sldId id="340" r:id="rId18"/>
    <p:sldId id="348" r:id="rId19"/>
    <p:sldId id="268" r:id="rId20"/>
    <p:sldId id="321" r:id="rId21"/>
    <p:sldId id="34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5DA2"/>
    <a:srgbClr val="1D08BC"/>
    <a:srgbClr val="CC6600"/>
    <a:srgbClr val="CC0000"/>
    <a:srgbClr val="0401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3656" autoAdjust="0"/>
  </p:normalViewPr>
  <p:slideViewPr>
    <p:cSldViewPr>
      <p:cViewPr varScale="1">
        <p:scale>
          <a:sx n="70" d="100"/>
          <a:sy n="70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B7C5-204C-41A4-9AAC-5B2B7584317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F0D5E-DF1B-4C93-AB43-B3EEF96B9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0D5E-DF1B-4C93-AB43-B3EEF96B9A1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y.net/lit/istok/teatr" TargetMode="External"/><Relationship Id="rId2" Type="http://schemas.openxmlformats.org/officeDocument/2006/relationships/hyperlink" Target="http://pedsovet.su/load/239-1-0-5672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preobrazhenie2007.ru/russkie_prazdniki/russkaya-yarmarka" TargetMode="External"/><Relationship Id="rId4" Type="http://schemas.openxmlformats.org/officeDocument/2006/relationships/hyperlink" Target="http://ec-dejavu.ru/b/Balaga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275" y="836613"/>
            <a:ext cx="5076825" cy="1079500"/>
          </a:xfrm>
        </p:spPr>
        <p:txBody>
          <a:bodyPr/>
          <a:lstStyle/>
          <a:p>
            <a:pPr>
              <a:defRPr/>
            </a:pPr>
            <a:r>
              <a:rPr lang="ru-RU" sz="67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/>
            </a:r>
            <a:br>
              <a:rPr lang="ru-RU" sz="67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</a:br>
            <a:r>
              <a:rPr 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РУССКАЯ  </a:t>
            </a:r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Я</a:t>
            </a:r>
            <a:r>
              <a:rPr lang="ru-RU" sz="4000" b="1" dirty="0" smtClean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Р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М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А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Р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К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</a:rPr>
              <a:t>А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2" descr="C:\Мои рисунки\Спасибо пожалуйста\1970_4545fb68054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765175"/>
            <a:ext cx="34099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4663" y="2205038"/>
            <a:ext cx="43910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Мы рады гостям,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добрым вестям!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Всех привечаем,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Душевно встречаем,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ЯРМАРКУ ПРИГЛАШАЕМ!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800" y="1412875"/>
            <a:ext cx="8280400" cy="47879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       </a:t>
            </a:r>
            <a:r>
              <a:rPr lang="ru-RU" sz="2800" b="1" dirty="0" smtClean="0">
                <a:latin typeface="+mn-lt"/>
              </a:rPr>
              <a:t>Контурное выжигание</a:t>
            </a:r>
          </a:p>
          <a:p>
            <a:pPr>
              <a:defRPr/>
            </a:pPr>
            <a:endParaRPr lang="ru-RU" sz="2800" b="1" dirty="0" smtClean="0">
              <a:latin typeface="+mn-lt"/>
            </a:endParaRPr>
          </a:p>
          <a:p>
            <a:pPr>
              <a:defRPr/>
            </a:pPr>
            <a:endParaRPr lang="ru-RU" sz="2800" b="1" dirty="0" smtClean="0">
              <a:latin typeface="+mn-lt"/>
            </a:endParaRPr>
          </a:p>
          <a:p>
            <a:pPr>
              <a:defRPr/>
            </a:pPr>
            <a:r>
              <a:rPr lang="ru-RU" sz="2800" b="1" dirty="0" smtClean="0">
                <a:latin typeface="+mn-lt"/>
              </a:rPr>
              <a:t>                                              Силуэтное                </a:t>
            </a:r>
          </a:p>
          <a:p>
            <a:pPr>
              <a:defRPr/>
            </a:pPr>
            <a:r>
              <a:rPr lang="ru-RU" sz="2800" b="1" dirty="0" smtClean="0">
                <a:latin typeface="+mn-lt"/>
              </a:rPr>
              <a:t>                                              выжигание</a:t>
            </a:r>
          </a:p>
          <a:p>
            <a:pPr>
              <a:defRPr/>
            </a:pPr>
            <a:endParaRPr lang="ru-RU" sz="2800" b="1" dirty="0" smtClean="0">
              <a:latin typeface="+mn-lt"/>
            </a:endParaRPr>
          </a:p>
          <a:p>
            <a:pPr>
              <a:defRPr/>
            </a:pPr>
            <a:r>
              <a:rPr lang="ru-RU" sz="2800" b="1" dirty="0" smtClean="0">
                <a:latin typeface="+mn-lt"/>
              </a:rPr>
              <a:t>                       Художественное                    </a:t>
            </a:r>
          </a:p>
          <a:p>
            <a:pPr>
              <a:defRPr/>
            </a:pPr>
            <a:r>
              <a:rPr lang="ru-RU" sz="2800" b="1" dirty="0" smtClean="0">
                <a:latin typeface="+mn-lt"/>
              </a:rPr>
              <a:t>                       выжигание</a:t>
            </a:r>
          </a:p>
        </p:txBody>
      </p:sp>
      <p:sp>
        <p:nvSpPr>
          <p:cNvPr id="17411" name="Заголовок 3"/>
          <p:cNvSpPr>
            <a:spLocks noGrp="1"/>
          </p:cNvSpPr>
          <p:nvPr>
            <p:ph type="title"/>
          </p:nvPr>
        </p:nvSpPr>
        <p:spPr>
          <a:xfrm>
            <a:off x="431800" y="368661"/>
            <a:ext cx="8280400" cy="972107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Основные виды выжигания</a:t>
            </a:r>
          </a:p>
        </p:txBody>
      </p:sp>
      <p:pic>
        <p:nvPicPr>
          <p:cNvPr id="1741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32756"/>
            <a:ext cx="22891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C:\Users\оем\Desktop\8 марта\100_4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892" y="2456892"/>
            <a:ext cx="22891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6" descr="выжига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572" y="3717032"/>
            <a:ext cx="229393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59532" y="620688"/>
            <a:ext cx="8280400" cy="1080120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Приборы которые использовали в работе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800" y="1881188"/>
            <a:ext cx="8280400" cy="43195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     -</a:t>
            </a:r>
            <a:r>
              <a:rPr lang="ru-RU" sz="2800" b="1" dirty="0" err="1" smtClean="0">
                <a:latin typeface="+mn-lt"/>
              </a:rPr>
              <a:t>Электровыжигатели</a:t>
            </a:r>
            <a:endParaRPr lang="ru-RU" sz="2800" b="1" dirty="0" smtClean="0">
              <a:latin typeface="+mn-lt"/>
            </a:endParaRPr>
          </a:p>
          <a:p>
            <a:pPr>
              <a:defRPr/>
            </a:pPr>
            <a:r>
              <a:rPr lang="ru-RU" sz="2800" b="1" dirty="0" smtClean="0">
                <a:latin typeface="+mn-lt"/>
              </a:rPr>
              <a:t>                       «Вязь», «Узор-1»                                  </a:t>
            </a:r>
          </a:p>
          <a:p>
            <a:pPr>
              <a:defRPr/>
            </a:pPr>
            <a:r>
              <a:rPr lang="ru-RU" sz="2800" b="1" dirty="0" smtClean="0">
                <a:latin typeface="+mn-lt"/>
              </a:rPr>
              <a:t>                                                         </a:t>
            </a:r>
          </a:p>
          <a:p>
            <a:pPr>
              <a:defRPr/>
            </a:pPr>
            <a:r>
              <a:rPr lang="ru-RU" sz="2800" b="1" dirty="0" smtClean="0">
                <a:latin typeface="+mn-lt"/>
              </a:rPr>
              <a:t>                      Электродрель –</a:t>
            </a:r>
          </a:p>
          <a:p>
            <a:pPr>
              <a:defRPr/>
            </a:pPr>
            <a:endParaRPr lang="ru-RU" sz="2800" b="1" dirty="0" smtClean="0">
              <a:latin typeface="+mn-lt"/>
            </a:endParaRPr>
          </a:p>
          <a:p>
            <a:pPr>
              <a:defRPr/>
            </a:pPr>
            <a:r>
              <a:rPr lang="ru-RU" sz="2800" b="1" dirty="0" smtClean="0">
                <a:latin typeface="+mn-lt"/>
              </a:rPr>
              <a:t>                  - </a:t>
            </a:r>
            <a:r>
              <a:rPr lang="ru-RU" sz="2800" b="1" dirty="0" err="1" smtClean="0">
                <a:latin typeface="+mn-lt"/>
              </a:rPr>
              <a:t>Электролобзик</a:t>
            </a:r>
            <a:endParaRPr lang="ru-RU" sz="2800" b="1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                                                                                                                                    </a:t>
            </a:r>
          </a:p>
          <a:p>
            <a:pPr>
              <a:defRPr/>
            </a:pPr>
            <a:r>
              <a:rPr lang="ru-RU" sz="2400" dirty="0" smtClean="0">
                <a:latin typeface="+mn-lt"/>
              </a:rPr>
              <a:t>                                                                                 </a:t>
            </a:r>
          </a:p>
        </p:txBody>
      </p:sp>
      <p:pic>
        <p:nvPicPr>
          <p:cNvPr id="15364" name="Picture 2" descr="C:\Users\оем\Desktop\ПИРОГРАФИЯ\Иван\12975618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7" y="1268760"/>
            <a:ext cx="2403849" cy="214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http://b2btools.ru/files/library/catalog/8f5042ad-0177-11e2-8db7-000c29e41a6e_02eaa8da-37bf-11e2-a590-000c297a27f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1068"/>
            <a:ext cx="2196244" cy="214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C:\Users\оем\Desktop\a44d3954e9b20f89705e1df951c08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37012"/>
            <a:ext cx="21129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31540" y="692696"/>
            <a:ext cx="8280400" cy="1152104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при выжигании по дереву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9532" y="1988840"/>
            <a:ext cx="8496944" cy="4175571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- работать только исправным </a:t>
            </a:r>
            <a:r>
              <a:rPr lang="ru-RU" sz="2800" dirty="0" err="1" smtClean="0">
                <a:solidFill>
                  <a:srgbClr val="C00000"/>
                </a:solidFill>
                <a:latin typeface="+mn-lt"/>
              </a:rPr>
              <a:t>электровыжигателем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;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- при работе следует проветривать помещение;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- не оставлять прибор включённым в сеть без присмотра; 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- оберегать руки и одежду от прикосновения   раскалённого пера.</a:t>
            </a:r>
          </a:p>
          <a:p>
            <a:pPr>
              <a:defRPr/>
            </a:pP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31800" y="620713"/>
            <a:ext cx="8280400" cy="900112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Виды росписи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3548" y="1628800"/>
            <a:ext cx="8280400" cy="4607979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                        </a:t>
            </a:r>
          </a:p>
          <a:p>
            <a:pPr>
              <a:defRPr/>
            </a:pPr>
            <a:r>
              <a:rPr lang="ru-RU" sz="2800" b="1" dirty="0" smtClean="0"/>
              <a:t>                     Городецкая -                 </a:t>
            </a:r>
          </a:p>
          <a:p>
            <a:pPr>
              <a:defRPr/>
            </a:pPr>
            <a:r>
              <a:rPr lang="ru-RU" sz="2800" b="1" dirty="0" smtClean="0"/>
              <a:t>                        </a:t>
            </a:r>
          </a:p>
          <a:p>
            <a:pPr>
              <a:defRPr/>
            </a:pPr>
            <a:r>
              <a:rPr lang="ru-RU" sz="2800" b="1" dirty="0" smtClean="0"/>
              <a:t>                     </a:t>
            </a:r>
          </a:p>
          <a:p>
            <a:pPr>
              <a:defRPr/>
            </a:pPr>
            <a:r>
              <a:rPr lang="ru-RU" sz="2800" b="1" dirty="0" smtClean="0"/>
              <a:t>                   - Гжель     </a:t>
            </a:r>
          </a:p>
          <a:p>
            <a:pPr>
              <a:defRPr/>
            </a:pPr>
            <a:endParaRPr lang="ru-RU" sz="2800" b="1" dirty="0" smtClean="0"/>
          </a:p>
          <a:p>
            <a:pPr>
              <a:defRPr/>
            </a:pPr>
            <a:r>
              <a:rPr lang="ru-RU" sz="2800" b="1" dirty="0" smtClean="0"/>
              <a:t>                     Хохломская - </a:t>
            </a:r>
          </a:p>
          <a:p>
            <a:pPr>
              <a:defRPr/>
            </a:pPr>
            <a:endParaRPr lang="ru-RU" sz="2800" b="1" dirty="0" smtClean="0"/>
          </a:p>
        </p:txBody>
      </p:sp>
      <p:pic>
        <p:nvPicPr>
          <p:cNvPr id="18436" name="Picture 1" descr="C:\Users\оем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04764"/>
            <a:ext cx="2824162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оем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86316"/>
            <a:ext cx="2844316" cy="192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оем\Desktop\x_4a395a1c.jpg"/>
          <p:cNvPicPr>
            <a:picLocks noChangeAspect="1" noChangeArrowheads="1"/>
          </p:cNvPicPr>
          <p:nvPr/>
        </p:nvPicPr>
        <p:blipFill>
          <a:blip r:embed="rId4" cstate="print"/>
          <a:srcRect l="4379" t="3285" r="8134"/>
          <a:stretch>
            <a:fillRect/>
          </a:stretch>
        </p:blipFill>
        <p:spPr bwMode="auto">
          <a:xfrm>
            <a:off x="467544" y="2240868"/>
            <a:ext cx="2127374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31800" y="620712"/>
            <a:ext cx="8280400" cy="1080095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Наш стиль росписи «Панфиловская матрешка»</a:t>
            </a:r>
          </a:p>
        </p:txBody>
      </p:sp>
      <p:pic>
        <p:nvPicPr>
          <p:cNvPr id="22532" name="Picture 4" descr="F:\100_4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08820"/>
            <a:ext cx="5792589" cy="4344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31800" y="620713"/>
            <a:ext cx="8280400" cy="900076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Сравнение изготовленных нами изделий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736812"/>
          <a:ext cx="7452828" cy="37961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26414"/>
                <a:gridCol w="3726414"/>
              </a:tblGrid>
              <a:tr h="9490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Картины из соленного теста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Декоративные кухонные наборы</a:t>
                      </a:r>
                      <a:endParaRPr lang="ru-RU" dirty="0"/>
                    </a:p>
                  </a:txBody>
                  <a:tcPr/>
                </a:tc>
              </a:tr>
              <a:tr h="949049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Практически не требуют</a:t>
                      </a:r>
                      <a:r>
                        <a:rPr lang="ru-RU" baseline="0" dirty="0" smtClean="0"/>
                        <a:t> материальных затрат и </a:t>
                      </a:r>
                      <a:r>
                        <a:rPr lang="ru-RU" baseline="0" dirty="0" err="1" smtClean="0"/>
                        <a:t>до-полнительных</a:t>
                      </a:r>
                      <a:r>
                        <a:rPr lang="ru-RU" baseline="0" dirty="0" smtClean="0"/>
                        <a:t> оборудований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Требуетс</a:t>
                      </a:r>
                      <a:r>
                        <a:rPr lang="ru-RU" baseline="0" dirty="0" smtClean="0"/>
                        <a:t>я дополнительное оборудование и приобретение материалов</a:t>
                      </a:r>
                      <a:endParaRPr lang="ru-RU" dirty="0"/>
                    </a:p>
                  </a:txBody>
                  <a:tcPr/>
                </a:tc>
              </a:tr>
              <a:tr h="949049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Используются как украшение интерьера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Используются как </a:t>
                      </a:r>
                      <a:r>
                        <a:rPr lang="ru-RU" dirty="0" err="1" smtClean="0"/>
                        <a:t>декора-тивные</a:t>
                      </a:r>
                      <a:r>
                        <a:rPr lang="ru-RU" dirty="0" smtClean="0"/>
                        <a:t> украшения, так и</a:t>
                      </a:r>
                      <a:r>
                        <a:rPr lang="ru-RU" baseline="0" dirty="0" smtClean="0"/>
                        <a:t> для практического применения</a:t>
                      </a:r>
                      <a:endParaRPr lang="ru-RU" dirty="0"/>
                    </a:p>
                  </a:txBody>
                  <a:tcPr/>
                </a:tc>
              </a:tr>
              <a:tr h="949049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Возможны</a:t>
                      </a:r>
                      <a:r>
                        <a:rPr lang="ru-RU" baseline="0" dirty="0" smtClean="0"/>
                        <a:t> дефекты и повреждения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Повышенная прочность</a:t>
                      </a:r>
                      <a:r>
                        <a:rPr lang="ru-RU" baseline="0" dirty="0" smtClean="0"/>
                        <a:t> и долговечность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31800" y="620712"/>
            <a:ext cx="8280400" cy="1116099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cs typeface="Arial" charset="0"/>
              </a:rPr>
              <a:t>Практическая ценность результатов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800" y="1988840"/>
            <a:ext cx="8280400" cy="4211935"/>
          </a:xfrm>
        </p:spPr>
        <p:txBody>
          <a:bodyPr/>
          <a:lstStyle/>
          <a:p>
            <a:pPr marL="514350" indent="-514350"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Разработаны собственные приёмы в декоративном выжигании, в художественной росписи, в работе с солёным тестом</a:t>
            </a:r>
          </a:p>
          <a:p>
            <a:pPr marL="514350" indent="-514350"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Изготовлены подарочные наборы и картины</a:t>
            </a:r>
          </a:p>
          <a:p>
            <a:pPr marL="514350" indent="-514350"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Разработаны рекомендации по применению </a:t>
            </a:r>
            <a:r>
              <a:rPr lang="ru-RU" sz="2800" dirty="0" err="1" smtClean="0">
                <a:solidFill>
                  <a:srgbClr val="C00000"/>
                </a:solidFill>
              </a:rPr>
              <a:t>пирографии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</a:rPr>
              <a:t>тестопластики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31800" y="620713"/>
            <a:ext cx="8280400" cy="756059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800" y="1736812"/>
            <a:ext cx="8280400" cy="4463963"/>
          </a:xfrm>
        </p:spPr>
        <p:txBody>
          <a:bodyPr/>
          <a:lstStyle/>
          <a:p>
            <a:pPr marL="514350" indent="-514350">
              <a:buAutoNum type="arabicParenR"/>
              <a:defRPr/>
            </a:pPr>
            <a:r>
              <a:rPr lang="ru-RU" sz="2800" dirty="0" err="1" smtClean="0">
                <a:solidFill>
                  <a:srgbClr val="C00000"/>
                </a:solidFill>
              </a:rPr>
              <a:t>Пирография</a:t>
            </a:r>
            <a:r>
              <a:rPr lang="ru-RU" sz="2800" dirty="0" smtClean="0">
                <a:solidFill>
                  <a:srgbClr val="C00000"/>
                </a:solidFill>
              </a:rPr>
              <a:t> и художественное выпиливание рекомендуется подросткам с 12-13 лет;</a:t>
            </a:r>
          </a:p>
          <a:p>
            <a:pPr marL="514350" indent="-514350">
              <a:buAutoNum type="arabicParenR"/>
              <a:defRPr/>
            </a:pPr>
            <a:r>
              <a:rPr lang="ru-RU" sz="2800" dirty="0" err="1" smtClean="0">
                <a:solidFill>
                  <a:srgbClr val="C00000"/>
                </a:solidFill>
              </a:rPr>
              <a:t>Тестопластикой</a:t>
            </a:r>
            <a:r>
              <a:rPr lang="ru-RU" sz="2800" dirty="0" smtClean="0">
                <a:solidFill>
                  <a:srgbClr val="C00000"/>
                </a:solidFill>
              </a:rPr>
              <a:t> можно заниматься в любом возрасте;</a:t>
            </a:r>
          </a:p>
          <a:p>
            <a:pPr marL="514350" indent="-514350"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Художественная роспись рекомендуется подросткам с выраженным интересом к изобразительному искусству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5"/>
            <a:ext cx="8280000" cy="612142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540" y="1808820"/>
            <a:ext cx="8280000" cy="439200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C00000"/>
                </a:solidFill>
              </a:rPr>
              <a:t>Научились применять полученные знания в </a:t>
            </a:r>
            <a:r>
              <a:rPr lang="ru-RU" sz="2800" dirty="0" err="1" smtClean="0">
                <a:solidFill>
                  <a:srgbClr val="C00000"/>
                </a:solidFill>
              </a:rPr>
              <a:t>пирографии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</a:rPr>
              <a:t>тестопластике</a:t>
            </a:r>
            <a:r>
              <a:rPr lang="ru-RU" sz="2800" dirty="0" smtClean="0">
                <a:solidFill>
                  <a:srgbClr val="C00000"/>
                </a:solidFill>
              </a:rPr>
              <a:t>, художественной росписи на практике;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C00000"/>
                </a:solidFill>
              </a:rPr>
              <a:t>Изготовили подарочные наборы;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C00000"/>
                </a:solidFill>
              </a:rPr>
              <a:t>Хочется продолжить свою исследовательскую деятельность в области конструирования и народных ремесел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>
          <a:xfrm>
            <a:off x="2232025" y="476250"/>
            <a:ext cx="4787900" cy="684213"/>
          </a:xfrm>
        </p:spPr>
        <p:txBody>
          <a:bodyPr/>
          <a:lstStyle/>
          <a:p>
            <a:r>
              <a:rPr lang="ru-RU" smtClean="0">
                <a:cs typeface="Arial" charset="0"/>
              </a:rPr>
              <a:t>Источники:</a:t>
            </a:r>
          </a:p>
        </p:txBody>
      </p:sp>
      <p:sp>
        <p:nvSpPr>
          <p:cNvPr id="32771" name="Текст 4"/>
          <p:cNvSpPr>
            <a:spLocks noGrp="1"/>
          </p:cNvSpPr>
          <p:nvPr>
            <p:ph type="body" sz="quarter" idx="10"/>
          </p:nvPr>
        </p:nvSpPr>
        <p:spPr>
          <a:xfrm>
            <a:off x="358775" y="1233488"/>
            <a:ext cx="8569325" cy="5111750"/>
          </a:xfrm>
          <a:ln w="6350"/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CC0000"/>
                </a:solidFill>
                <a:cs typeface="Arial" charset="0"/>
              </a:rPr>
              <a:t>Шаблон</a:t>
            </a:r>
            <a:r>
              <a:rPr lang="ru-RU" sz="1600" dirty="0" smtClean="0">
                <a:solidFill>
                  <a:srgbClr val="0D0D0D"/>
                </a:solidFill>
                <a:cs typeface="Arial" charset="0"/>
              </a:rPr>
              <a:t>: </a:t>
            </a:r>
            <a:r>
              <a:rPr lang="ru-RU" sz="1600" dirty="0" smtClean="0">
                <a:solidFill>
                  <a:srgbClr val="002060"/>
                </a:solidFill>
                <a:cs typeface="Arial" charset="0"/>
              </a:rPr>
              <a:t>Курбанова И.Б. </a:t>
            </a:r>
            <a:r>
              <a:rPr lang="en-US" sz="1600" dirty="0" smtClean="0">
                <a:solidFill>
                  <a:srgbClr val="0D0D0D"/>
                </a:solidFill>
                <a:cs typeface="Arial" charset="0"/>
                <a:hlinkClick r:id="rId2"/>
              </a:rPr>
              <a:t>http://pedsovet.su/load/239-1-0-5672</a:t>
            </a:r>
            <a:endParaRPr lang="ru-RU" sz="1600" dirty="0" smtClean="0">
              <a:solidFill>
                <a:srgbClr val="0D0D0D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Интернет-ресурсы: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u="sng" dirty="0" smtClean="0">
                <a:hlinkClick r:id="rId3"/>
              </a:rPr>
              <a:t>http://www.licey.net/lit/istok/teatr</a:t>
            </a:r>
            <a:endParaRPr lang="ru-RU" sz="1600" b="1" dirty="0" smtClean="0"/>
          </a:p>
          <a:p>
            <a:pPr>
              <a:defRPr/>
            </a:pPr>
            <a:r>
              <a:rPr lang="ru-RU" sz="1600" u="sng" dirty="0" smtClean="0">
                <a:hlinkClick r:id="rId4"/>
              </a:rPr>
              <a:t>http://ec-dejavu.ru/b/Balagan.html</a:t>
            </a:r>
            <a:endParaRPr lang="ru-RU" sz="1600" u="sng" dirty="0" smtClean="0"/>
          </a:p>
          <a:p>
            <a:pPr>
              <a:defRPr/>
            </a:pPr>
            <a:r>
              <a:rPr lang="ru-RU" sz="1600" u="sng" dirty="0" smtClean="0">
                <a:hlinkClick r:id="rId5"/>
              </a:rPr>
              <a:t>http://preobrazhenie2007.ru/russkie_prazdniki/russkaya-yarmarka</a:t>
            </a:r>
            <a:endParaRPr lang="ru-RU" sz="1600" u="sng" dirty="0" smtClean="0"/>
          </a:p>
          <a:p>
            <a:pPr>
              <a:defRPr/>
            </a:pPr>
            <a:endParaRPr lang="ru-RU" sz="1800" b="1" dirty="0" smtClean="0">
              <a:solidFill>
                <a:srgbClr val="CC0000"/>
              </a:solidFill>
              <a:cs typeface="Arial" charset="0"/>
            </a:endParaRPr>
          </a:p>
          <a:p>
            <a:pPr>
              <a:defRPr/>
            </a:pPr>
            <a:endParaRPr lang="ru-RU" dirty="0" smtClean="0">
              <a:solidFill>
                <a:srgbClr val="0D0D0D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512763"/>
            <a:ext cx="85693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ТЕМА ПРОЕКТА: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«П</a:t>
            </a:r>
            <a:r>
              <a:rPr lang="ru-RU" sz="6700" b="1" dirty="0">
                <a:solidFill>
                  <a:srgbClr val="1D0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О</a:t>
            </a:r>
            <a:r>
              <a:rPr lang="ru-RU" sz="6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Д</a:t>
            </a:r>
            <a:r>
              <a:rPr lang="ru-RU" sz="6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А</a:t>
            </a:r>
            <a:r>
              <a:rPr lang="ru-RU" sz="6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Р</a:t>
            </a:r>
            <a:r>
              <a:rPr lang="ru-RU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О</a:t>
            </a:r>
            <a:r>
              <a:rPr lang="ru-RU" sz="6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К</a:t>
            </a:r>
            <a:r>
              <a:rPr lang="ru-RU" sz="67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 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М</a:t>
            </a:r>
            <a:r>
              <a:rPr lang="ru-RU" sz="6700" b="1" dirty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А</a:t>
            </a:r>
            <a:r>
              <a:rPr lang="ru-RU" sz="67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М</a:t>
            </a:r>
            <a:r>
              <a:rPr lang="ru-RU" sz="6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Е»</a:t>
            </a:r>
            <a:r>
              <a:rPr lang="ru-RU" sz="4000" b="1" dirty="0">
                <a:solidFill>
                  <a:srgbClr val="FF0066"/>
                </a:solidFill>
                <a:latin typeface="+mj-lt"/>
                <a:ea typeface="+mj-ea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+mj-lt"/>
                <a:ea typeface="+mj-ea"/>
                <a:cs typeface="Arial" pitchFamily="34" charset="0"/>
              </a:rPr>
            </a:br>
            <a:endParaRPr lang="ru-RU" sz="4000" b="1" dirty="0">
              <a:solidFill>
                <a:srgbClr val="FF0066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1079500" y="3284538"/>
            <a:ext cx="774065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algn="r"/>
            <a:r>
              <a:rPr lang="ru-RU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Папушин С.П.,   </a:t>
            </a:r>
          </a:p>
          <a:p>
            <a:pPr algn="r"/>
            <a:r>
              <a:rPr lang="ru-RU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учитель технологии.          </a:t>
            </a:r>
          </a:p>
          <a:p>
            <a:pPr algn="r"/>
            <a:r>
              <a:rPr lang="ru-RU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algn="r"/>
            <a:r>
              <a:rPr lang="ru-RU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Шуваев Д., Попов К., </a:t>
            </a:r>
          </a:p>
          <a:p>
            <a:pPr algn="r"/>
            <a:r>
              <a:rPr lang="ru-RU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МироненкоЕ.,   </a:t>
            </a:r>
          </a:p>
          <a:p>
            <a:pPr algn="r"/>
            <a:r>
              <a:rPr lang="ru-RU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обучающиеся</a:t>
            </a:r>
          </a:p>
          <a:p>
            <a:pPr algn="r"/>
            <a:r>
              <a:rPr lang="ru-RU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МКОУ Панфиловской СШ. </a:t>
            </a:r>
          </a:p>
          <a:p>
            <a:pPr algn="r"/>
            <a:endParaRPr lang="ru-RU">
              <a:solidFill>
                <a:srgbClr val="3333CC"/>
              </a:solidFill>
            </a:endParaRPr>
          </a:p>
          <a:p>
            <a:pPr algn="r"/>
            <a:endParaRPr lang="ru-RU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Татьяна.708E4A09096E4D2\Рабочий стол\ЯРМАРКА\Картинки для презентации\Рус ярмар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908050"/>
            <a:ext cx="50403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67400" y="1844675"/>
            <a:ext cx="29178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сюда!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сюда!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59450" y="3176588"/>
            <a:ext cx="32766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Всем, всем продаём!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дешёвке отдаём!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620713"/>
            <a:ext cx="8280400" cy="4103687"/>
          </a:xfrm>
        </p:spPr>
        <p:txBody>
          <a:bodyPr/>
          <a:lstStyle/>
          <a:p>
            <a:r>
              <a:rPr lang="ru-RU" smtClean="0">
                <a:cs typeface="Arial" charset="0"/>
              </a:rPr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800" y="5084763"/>
            <a:ext cx="8280400" cy="111601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5900" y="800100"/>
            <a:ext cx="8928100" cy="226853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1D08BC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сконструировать и изготовить  предметы в подарок маме с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использованием фигурного выпиливания, декоративного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выжигания, художественной росписи,   лепки из солёного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теста.</a:t>
            </a:r>
            <a:endParaRPr lang="ru-RU" sz="2400" dirty="0" smtClean="0">
              <a:solidFill>
                <a:srgbClr val="1D08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Текст 2"/>
          <p:cNvSpPr>
            <a:spLocks noGrp="1"/>
          </p:cNvSpPr>
          <p:nvPr>
            <p:ph type="body" sz="quarter" idx="10"/>
          </p:nvPr>
        </p:nvSpPr>
        <p:spPr>
          <a:xfrm>
            <a:off x="215900" y="2924175"/>
            <a:ext cx="8677275" cy="32400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изучить и освоить методы и приёмы работы в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пирографии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 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разработать свой стиль;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разработать собственные методы и приёмы художественной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росписи, лепки, используя полученные знания; 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применить в практической деятельности  полученные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знания, при изготовлении праздничных наборов.  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31800" y="728700"/>
            <a:ext cx="8280400" cy="1152128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800" y="1844824"/>
            <a:ext cx="8280400" cy="4355951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Сравнение видов художественных ремёсел</a:t>
            </a:r>
          </a:p>
          <a:p>
            <a:pPr marL="514350" indent="-514350">
              <a:lnSpc>
                <a:spcPct val="150000"/>
              </a:lnSpc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Разработка своих собственных приёмов</a:t>
            </a:r>
          </a:p>
          <a:p>
            <a:pPr marL="514350" indent="-514350">
              <a:lnSpc>
                <a:spcPct val="150000"/>
              </a:lnSpc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Разработка рекомендаций по практическому применению видов художественных ремёсел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31800" y="620713"/>
            <a:ext cx="8280400" cy="900112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Наши картины из соленого теста</a:t>
            </a:r>
          </a:p>
        </p:txBody>
      </p:sp>
      <p:pic>
        <p:nvPicPr>
          <p:cNvPr id="9220" name="Picture 1" descr="I:\DCIM\111CANON\IMG_5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8" y="1916113"/>
            <a:ext cx="30861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I:\DCIM\111CANON\IMG_5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881188"/>
            <a:ext cx="3138488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31800" y="620713"/>
            <a:ext cx="8280400" cy="900112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Рецепты меняющие цвета теста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7564" y="1808820"/>
          <a:ext cx="7740861" cy="30896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0287"/>
                <a:gridCol w="2580287"/>
                <a:gridCol w="2580287"/>
              </a:tblGrid>
              <a:tr h="11813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Пищевые</a:t>
                      </a:r>
                      <a:r>
                        <a:rPr lang="ru-RU" b="1" baseline="0" dirty="0" smtClean="0"/>
                        <a:t> добавки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 (г)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Предполагаемый</a:t>
                      </a:r>
                      <a:r>
                        <a:rPr lang="ru-RU" b="1" baseline="0" dirty="0" smtClean="0"/>
                        <a:t> цвет</a:t>
                      </a:r>
                      <a:endParaRPr lang="ru-RU" b="1" dirty="0"/>
                    </a:p>
                  </a:txBody>
                  <a:tcPr/>
                </a:tc>
              </a:tr>
              <a:tr h="726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Растворимый кофе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Темно-коричневый</a:t>
                      </a:r>
                      <a:endParaRPr lang="ru-RU" dirty="0"/>
                    </a:p>
                  </a:txBody>
                  <a:tcPr/>
                </a:tc>
              </a:tr>
              <a:tr h="118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Свекольный 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Темно-малиновый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59532" y="584684"/>
            <a:ext cx="8280400" cy="1296144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Сравнение приёмов сушки изделий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276475"/>
          <a:ext cx="6096000" cy="36417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9091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Сушка в духовом шкафу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Сушка на</a:t>
                      </a:r>
                      <a:r>
                        <a:rPr lang="ru-RU" baseline="0" dirty="0" smtClean="0"/>
                        <a:t> открытом воздухе</a:t>
                      </a:r>
                      <a:endParaRPr lang="ru-RU" dirty="0"/>
                    </a:p>
                  </a:txBody>
                  <a:tcPr/>
                </a:tc>
              </a:tr>
              <a:tr h="909101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Короткий срок сушки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Длительный процесс</a:t>
                      </a:r>
                      <a:endParaRPr lang="ru-RU" dirty="0"/>
                    </a:p>
                  </a:txBody>
                  <a:tcPr/>
                </a:tc>
              </a:tr>
              <a:tr h="9091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Требующий дополнительного оборудования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требующий дополнительных средств</a:t>
                      </a:r>
                      <a:endParaRPr lang="ru-RU" dirty="0"/>
                    </a:p>
                  </a:txBody>
                  <a:tcPr/>
                </a:tc>
              </a:tr>
              <a:tr h="9091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Возможны дефекты (вздутость, трещины)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Отсутствие дефектов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31800" y="620712"/>
            <a:ext cx="8280400" cy="1224111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Недостатки при работе с гуашью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540" y="2096852"/>
            <a:ext cx="8280400" cy="316799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Неравномерность покрытия;</a:t>
            </a:r>
          </a:p>
          <a:p>
            <a:pPr marL="514350" indent="-514350">
              <a:lnSpc>
                <a:spcPct val="150000"/>
              </a:lnSpc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Обтекаемость в виде капель;</a:t>
            </a:r>
          </a:p>
          <a:p>
            <a:pPr marL="514350" indent="-514350">
              <a:lnSpc>
                <a:spcPct val="150000"/>
              </a:lnSpc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Продолжительный период высыхания;</a:t>
            </a:r>
          </a:p>
          <a:p>
            <a:pPr marL="514350" indent="-514350">
              <a:lnSpc>
                <a:spcPct val="150000"/>
              </a:lnSpc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Сложность в подборе оттенков цветов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31540" y="620688"/>
            <a:ext cx="8280400" cy="756060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Рекомендации по работе с тестом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800" y="1556792"/>
            <a:ext cx="8280400" cy="4643983"/>
          </a:xfrm>
        </p:spPr>
        <p:txBody>
          <a:bodyPr/>
          <a:lstStyle/>
          <a:p>
            <a:pPr marL="514350" indent="-514350"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Для большей эластичности, охладите тесто в холодильнике 2-3 часа</a:t>
            </a:r>
          </a:p>
          <a:p>
            <a:pPr marL="514350" indent="-514350"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Глицерин придаёт тесту хорошую пластичность и мягкость, обойный клей – прочность</a:t>
            </a:r>
          </a:p>
          <a:p>
            <a:pPr marL="514350" indent="-514350"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Добавление крахмала в основной рецепт делает тесто мягким, воздушным</a:t>
            </a:r>
          </a:p>
          <a:p>
            <a:pPr marL="514350" indent="-514350">
              <a:buAutoNum type="arabicParenR"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Для изменения цвета используйте пищевые добавки</a:t>
            </a:r>
          </a:p>
          <a:p>
            <a:pPr marL="514350" indent="-514350">
              <a:buAutoNum type="arabicParenR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510</Words>
  <Application>Microsoft Office PowerPoint</Application>
  <PresentationFormat>Экран (4:3)</PresentationFormat>
  <Paragraphs>120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РУССКАЯ  ЯРМАРКА  </vt:lpstr>
      <vt:lpstr>Слайд 2</vt:lpstr>
      <vt:lpstr>Цель проекта:  - сконструировать и изготовить  предметы в подарок маме с    использованием фигурного выпиливания, декоративного      выжигания, художественной росписи,   лепки из солёного        теста.</vt:lpstr>
      <vt:lpstr>Исследовательская деятельность</vt:lpstr>
      <vt:lpstr>Наши картины из соленого теста</vt:lpstr>
      <vt:lpstr>Рецепты меняющие цвета теста</vt:lpstr>
      <vt:lpstr>Сравнение приёмов сушки изделий</vt:lpstr>
      <vt:lpstr>Недостатки при работе с гуашью</vt:lpstr>
      <vt:lpstr>Рекомендации по работе с тестом</vt:lpstr>
      <vt:lpstr>Основные виды выжигания</vt:lpstr>
      <vt:lpstr>Приборы которые использовали в работе</vt:lpstr>
      <vt:lpstr>Техника безопасности при выжигании по дереву</vt:lpstr>
      <vt:lpstr>Виды росписи</vt:lpstr>
      <vt:lpstr>Наш стиль росписи «Панфиловская матрешка»</vt:lpstr>
      <vt:lpstr>Сравнение изготовленных нами изделий </vt:lpstr>
      <vt:lpstr>Практическая ценность результатов проекта</vt:lpstr>
      <vt:lpstr>Рекомендации</vt:lpstr>
      <vt:lpstr>Выводы:</vt:lpstr>
      <vt:lpstr>Источники:</vt:lpstr>
      <vt:lpstr>Слайд 20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Света</cp:lastModifiedBy>
  <cp:revision>366</cp:revision>
  <dcterms:created xsi:type="dcterms:W3CDTF">2011-07-06T07:21:00Z</dcterms:created>
  <dcterms:modified xsi:type="dcterms:W3CDTF">2015-02-26T12:15:35Z</dcterms:modified>
</cp:coreProperties>
</file>