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03" r:id="rId16"/>
    <p:sldId id="275" r:id="rId17"/>
    <p:sldId id="276" r:id="rId18"/>
    <p:sldId id="278" r:id="rId19"/>
    <p:sldId id="277" r:id="rId20"/>
    <p:sldId id="314" r:id="rId21"/>
    <p:sldId id="286" r:id="rId22"/>
    <p:sldId id="288" r:id="rId23"/>
    <p:sldId id="304" r:id="rId24"/>
    <p:sldId id="289" r:id="rId25"/>
    <p:sldId id="290" r:id="rId26"/>
    <p:sldId id="293" r:id="rId27"/>
    <p:sldId id="292" r:id="rId28"/>
    <p:sldId id="315" r:id="rId29"/>
    <p:sldId id="295" r:id="rId30"/>
    <p:sldId id="296" r:id="rId31"/>
    <p:sldId id="31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F6B7-0AD4-4ACD-B5D8-1C7F1AC98E0B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57D54-4916-469A-8601-85BD4359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" TargetMode="External"/><Relationship Id="rId3" Type="http://schemas.openxmlformats.org/officeDocument/2006/relationships/hyperlink" Target="http://lifeglobe.net/blogs/details?id=184" TargetMode="External"/><Relationship Id="rId7" Type="http://schemas.openxmlformats.org/officeDocument/2006/relationships/hyperlink" Target="http://www.stihi.ru/avtor/frednika" TargetMode="External"/><Relationship Id="rId12" Type="http://schemas.openxmlformats.org/officeDocument/2006/relationships/hyperlink" Target="http://5fan.ru/wievjob.php?id=1905" TargetMode="External"/><Relationship Id="rId2" Type="http://schemas.openxmlformats.org/officeDocument/2006/relationships/hyperlink" Target="http://www.babiy-ya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history.nfurman.com/" TargetMode="External"/><Relationship Id="rId11" Type="http://schemas.openxmlformats.org/officeDocument/2006/relationships/hyperlink" Target="http://www.holocf.ru/events/340" TargetMode="External"/><Relationship Id="rId5" Type="http://schemas.openxmlformats.org/officeDocument/2006/relationships/hyperlink" Target="http://jhistory.nfurman.com/shoa/hfond_117.htm" TargetMode="External"/><Relationship Id="rId10" Type="http://schemas.openxmlformats.org/officeDocument/2006/relationships/hyperlink" Target="https://ru.wikipedia.org/wiki/%CE%EA%EA%F3%EF%E0%F6%E8%FF_%F2%E5%F0%F0%E8%F2%EE%F0%E8%E8_%D1%D1%D1%D0_%E2%EE%E9%F1%EA%E0%EC%E8_%D2%F0%E5%F2%FC%E5%E3%EE_%F0%E5%E9%F5%E0_%E8_%E5%E3%EE_%F1%EE%FE%E7%ED%E8%EA%EE%E2" TargetMode="External"/><Relationship Id="rId4" Type="http://schemas.openxmlformats.org/officeDocument/2006/relationships/hyperlink" Target="http://lifeglobe.net/" TargetMode="External"/><Relationship Id="rId9" Type="http://schemas.openxmlformats.org/officeDocument/2006/relationships/hyperlink" Target="https://ru.wikipedia.org/wiki/%D0%93%D0%B5%D1%82%D1%82%D0%BE_%D0%B2_%D0%BF%D0%B5%D1%80%D0%B8%D0%BE%D0%B4_%D0%92%D1%82%D0%BE%D1%80%D0%BE%D0%B9_%D0%BC%D0%B8%D1%80%D0%BE%D0%B2%D0%BE%D0%B9_%D0%B2%D0%BE%D0%B9%D0%BD%D1%8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9840964_2915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7715304" cy="557216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5786454"/>
            <a:ext cx="9001156" cy="928694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Павленко Ирина Алексеевна учитель истории </a:t>
            </a:r>
          </a:p>
          <a:p>
            <a:pPr algn="ctr"/>
            <a:r>
              <a:rPr lang="ru-RU" sz="1400" b="1" dirty="0" smtClean="0"/>
              <a:t>МОУ СОШ №7 с. Стародубского Буденновского района Ставропольского края</a:t>
            </a:r>
          </a:p>
          <a:p>
            <a:endParaRPr lang="ru-RU" sz="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1471594" cy="7286652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Л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85729"/>
            <a:ext cx="3500462" cy="34290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1934" y="357166"/>
            <a:ext cx="4614866" cy="228601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Звезда Давида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20102094825_holocaust-isra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214686"/>
            <a:ext cx="5857884" cy="32861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преднамеренная попытка полного истребления целой нации, приведшая к уничтожению 60 % евреев Европы и около трети еврейского населения мира;</a:t>
            </a:r>
          </a:p>
          <a:p>
            <a:pPr lvl="0"/>
            <a:r>
              <a:rPr lang="ru-RU" b="1" dirty="0" smtClean="0"/>
              <a:t>уничтожение от четверти до трети цыганского населения; </a:t>
            </a:r>
          </a:p>
          <a:p>
            <a:pPr lvl="0"/>
            <a:r>
              <a:rPr lang="ru-RU" b="1" dirty="0" smtClean="0"/>
              <a:t>уничтожение около 3 миллионов советских военнопленных;</a:t>
            </a:r>
          </a:p>
          <a:p>
            <a:pPr lvl="0"/>
            <a:r>
              <a:rPr lang="ru-RU" b="1" dirty="0" smtClean="0"/>
              <a:t>тотальное истребление душевнобольных и нетрудоспособных;</a:t>
            </a:r>
          </a:p>
          <a:p>
            <a:pPr lvl="0"/>
            <a:r>
              <a:rPr lang="ru-RU" b="1" dirty="0" smtClean="0"/>
              <a:t>грандиозные, межнациональные масштабы истребления людей; </a:t>
            </a:r>
          </a:p>
          <a:p>
            <a:pPr lvl="0"/>
            <a:r>
              <a:rPr lang="ru-RU" b="1" dirty="0" smtClean="0"/>
              <a:t>жестокие и часто приводящие к смерти антигуманные медицинские эксперименты нацистов над жертвами Холокоста.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Отличительные черты Холокоста: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lvl="0"/>
            <a:r>
              <a:rPr lang="ru-RU" b="1" dirty="0" smtClean="0"/>
              <a:t>концентрация еврейского населения в крупных городских районах — гетто;</a:t>
            </a:r>
          </a:p>
          <a:p>
            <a:pPr lvl="0"/>
            <a:r>
              <a:rPr lang="ru-RU" b="1" dirty="0" smtClean="0"/>
              <a:t>отделение их от нееврейского населения — сегрегация;</a:t>
            </a:r>
          </a:p>
          <a:p>
            <a:pPr lvl="0"/>
            <a:r>
              <a:rPr lang="ru-RU" b="1" dirty="0" smtClean="0"/>
              <a:t>полное вытеснение евреев из всех сфер общественной жизни;</a:t>
            </a:r>
          </a:p>
          <a:p>
            <a:pPr lvl="0"/>
            <a:r>
              <a:rPr lang="ru-RU" b="1" dirty="0" smtClean="0"/>
              <a:t>конфискация их имущества и разорение;</a:t>
            </a:r>
          </a:p>
          <a:p>
            <a:pPr lvl="0"/>
            <a:r>
              <a:rPr lang="ru-RU" b="1" dirty="0" smtClean="0"/>
              <a:t>доведение евреев до состояния, когда рабский физический труд станет единственной возможностью для выживания;</a:t>
            </a:r>
          </a:p>
          <a:p>
            <a:pPr lvl="0"/>
            <a:r>
              <a:rPr lang="ru-RU" b="1" dirty="0" smtClean="0"/>
              <a:t>полное истребление.</a:t>
            </a:r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«Решение  еврейского  вопроса»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zi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8501122" cy="43577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Гетто </a:t>
            </a:r>
            <a:r>
              <a:rPr lang="ru-RU" sz="4000" b="1" dirty="0" smtClean="0">
                <a:latin typeface="+mn-lt"/>
              </a:rPr>
              <a:t>–</a:t>
            </a:r>
            <a:r>
              <a:rPr lang="ru-RU" sz="3200" b="1" dirty="0" smtClean="0">
                <a:latin typeface="+mn-lt"/>
              </a:rPr>
              <a:t> жилые зоны на подконтрольных немецкими нацистами территориях,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 куда насильственно перемещали евреев в целях изоляции их от нееврейского населения</a:t>
            </a:r>
            <a:endParaRPr lang="ru-RU" sz="3200" b="1" dirty="0">
              <a:latin typeface="+mn-lt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4131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жилые зоны на подконтрольных немецким нацистам и их союзникам территориях, куда насильственно перемещали евреев в целях изоляции их от нееврейского населения.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ntropa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06513"/>
            <a:ext cx="8286808" cy="52431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Условия жизни в гетто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85728"/>
            <a:ext cx="2905124" cy="21788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86370" cy="22050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125 граммов хлеба – суточная норма для гетто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5443bfb87fecf0a27858648fd6cbdf4_1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571744"/>
            <a:ext cx="7196328" cy="38159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8186766" cy="785818"/>
          </a:xfrm>
        </p:spPr>
        <p:txBody>
          <a:bodyPr/>
          <a:lstStyle/>
          <a:p>
            <a:pPr algn="ctr"/>
            <a:r>
              <a:rPr lang="ru-RU" sz="3600" dirty="0" smtClean="0"/>
              <a:t>Дети просят еду на улице</a:t>
            </a:r>
            <a:endParaRPr lang="ru-RU" sz="3600" dirty="0"/>
          </a:p>
        </p:txBody>
      </p:sp>
      <p:pic>
        <p:nvPicPr>
          <p:cNvPr id="7" name="Содержимое 6" descr="7ffa5180ec5b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028" y="2071679"/>
            <a:ext cx="3840944" cy="404337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Условия жизни в гетто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p126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038600" cy="407196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539227782_thum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6746" y="1571612"/>
            <a:ext cx="4808658" cy="4929222"/>
          </a:xfrm>
        </p:spPr>
      </p:pic>
      <p:pic>
        <p:nvPicPr>
          <p:cNvPr id="8" name="Содержимое 7" descr="Warsaw_ghetto_-_infant_corps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581373"/>
            <a:ext cx="3286148" cy="488159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Голодная  смерть  в  гетто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l3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357430"/>
            <a:ext cx="6786610" cy="42148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5257808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Использование детского  труда  на принудительных работах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290"/>
            <a:ext cx="3436630" cy="26989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Бабий Яр – урочище  в  северо-западной  части  Киева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b1bph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572560" cy="51503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познакомить учащихся  с историческим фактом трагедии Холокоста;</a:t>
            </a:r>
          </a:p>
          <a:p>
            <a:pPr lvl="0"/>
            <a:r>
              <a:rPr lang="ru-RU" dirty="0" smtClean="0"/>
              <a:t>повысить информационную грамотность учащихся;</a:t>
            </a:r>
          </a:p>
          <a:p>
            <a:pPr lvl="0"/>
            <a:r>
              <a:rPr lang="ru-RU" dirty="0" smtClean="0"/>
              <a:t>научить защищать идеи гуманизма;</a:t>
            </a:r>
          </a:p>
          <a:p>
            <a:pPr lvl="0"/>
            <a:r>
              <a:rPr lang="ru-RU" dirty="0" smtClean="0"/>
              <a:t>формирование аналитических умений учащихся при работе с историческими источниками;</a:t>
            </a:r>
          </a:p>
          <a:p>
            <a:pPr lvl="0"/>
            <a:r>
              <a:rPr lang="ru-RU" dirty="0" smtClean="0"/>
              <a:t>формирование патриотизма, гражданственности, исторического мышления и сочувствия к жертвам геноцида.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внеклассного мероприятия: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Бабий Яр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Приложение 1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37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7643866" cy="35004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00618" cy="1219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  Августа  1942 г.  - начало оккупационного  режима  на  Ставрополье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arqn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290"/>
            <a:ext cx="3714776" cy="3286148"/>
          </a:xfrm>
          <a:prstGeom prst="rect">
            <a:avLst/>
          </a:prstGeom>
        </p:spPr>
      </p:pic>
      <p:pic>
        <p:nvPicPr>
          <p:cNvPr id="6" name="Рисунок 5" descr="Город-боролся-и-жил.-К-70-летию-освобождения-Пятигорска-от-фашист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285860"/>
            <a:ext cx="2857500" cy="18383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4040188" cy="1243589"/>
          </a:xfrm>
        </p:spPr>
        <p:txBody>
          <a:bodyPr/>
          <a:lstStyle/>
          <a:p>
            <a:r>
              <a:rPr lang="ru-RU" sz="3200" dirty="0" err="1" smtClean="0"/>
              <a:t>Газваген</a:t>
            </a:r>
            <a:r>
              <a:rPr lang="ru-RU" sz="3200" dirty="0" smtClean="0"/>
              <a:t> – газовый автомобиль</a:t>
            </a:r>
            <a:endParaRPr lang="ru-RU" sz="3200" dirty="0"/>
          </a:p>
        </p:txBody>
      </p:sp>
      <p:pic>
        <p:nvPicPr>
          <p:cNvPr id="8" name="Содержимое 7" descr="bff0c8615d44d08c564441cbbbb5b3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214686"/>
            <a:ext cx="4038600" cy="235969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Школа  массового  убийства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142984"/>
            <a:ext cx="4040188" cy="1928826"/>
          </a:xfrm>
        </p:spPr>
        <p:txBody>
          <a:bodyPr/>
          <a:lstStyle/>
          <a:p>
            <a:pPr algn="ctr"/>
            <a:r>
              <a:rPr lang="ru-RU" sz="2800" dirty="0" smtClean="0"/>
              <a:t>Детей травили окисью углерода в немецких машинах-душегубках</a:t>
            </a:r>
            <a:endParaRPr lang="ru-RU" sz="2800" dirty="0"/>
          </a:p>
        </p:txBody>
      </p:sp>
      <p:pic>
        <p:nvPicPr>
          <p:cNvPr id="7" name="Содержимое 3" descr="640.6293121758_780b047e7c_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751834"/>
            <a:ext cx="4572032" cy="353468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Autofit/>
          </a:bodyPr>
          <a:lstStyle/>
          <a:p>
            <a:r>
              <a:rPr lang="ru-RU" sz="2800" dirty="0" smtClean="0"/>
              <a:t>5, 7 и 10 августа гитлеровцы умертвили в душегубках 660 больных психиатрической больницы.</a:t>
            </a: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r>
              <a:rPr lang="ru-RU" sz="2800" dirty="0" smtClean="0"/>
              <a:t>12 августа. Собрав под предлогом переселения 3, 5 тысячи евреев, гестаповцы перевезли их на окраину Ставрополя и расстреляли.</a:t>
            </a:r>
          </a:p>
          <a:p>
            <a:endParaRPr lang="ru-RU" sz="2800" dirty="0" smtClean="0"/>
          </a:p>
          <a:p>
            <a:r>
              <a:rPr lang="ru-RU" sz="2800" dirty="0" smtClean="0"/>
              <a:t> В ночь с 14 на 15 августа была уничтожена вторая группа евреев в количестве 500 человек.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Хроника  фашистских преступлений в  г. Ставрополе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Поезд  смерти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Nithin_Assimilation_2-600x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858180" cy="50006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2-09-12__9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305300" cy="3600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Минеральные  Воды.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  братской  могилы  жертвам нацизма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2012-09-12__9679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4305300" cy="35337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952625" cy="1428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152400"/>
            <a:ext cx="1857388" cy="1219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Скорбь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a0cb10909359b616711677a4f59853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071678"/>
            <a:ext cx="4786346" cy="4500594"/>
          </a:xfrm>
          <a:prstGeom prst="rect">
            <a:avLst/>
          </a:prstGeom>
        </p:spPr>
      </p:pic>
      <p:pic>
        <p:nvPicPr>
          <p:cNvPr id="6" name="Рисунок 5" descr="2011-06-27__8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14290"/>
            <a:ext cx="4796490" cy="385765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5500694" cy="2419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Памятник  с. Стародубского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Жертвам   фашизма, расстрелянным  в  сентябре 1942  года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фото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714356"/>
            <a:ext cx="3414908" cy="5357850"/>
          </a:xfrm>
          <a:prstGeom prst="rect">
            <a:avLst/>
          </a:prstGeom>
        </p:spPr>
      </p:pic>
      <p:pic>
        <p:nvPicPr>
          <p:cNvPr id="7" name="Содержимое 3" descr="фото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7811" y="2928934"/>
            <a:ext cx="4826170" cy="335758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Воспоминания очевидца – В.П.Овсянниковой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Приложение 2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7715304" cy="3000396"/>
          </a:xfrm>
        </p:spPr>
      </p:pic>
      <p:pic>
        <p:nvPicPr>
          <p:cNvPr id="5" name="Рисунок 4" descr="1_364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786190"/>
            <a:ext cx="3690942" cy="2840042"/>
          </a:xfrm>
          <a:prstGeom prst="rect">
            <a:avLst/>
          </a:prstGeom>
        </p:spPr>
      </p:pic>
      <p:pic>
        <p:nvPicPr>
          <p:cNvPr id="6" name="Рисунок 5" descr="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643314"/>
            <a:ext cx="2386015" cy="1781110"/>
          </a:xfrm>
          <a:prstGeom prst="rect">
            <a:avLst/>
          </a:prstGeom>
        </p:spPr>
      </p:pic>
      <p:pic>
        <p:nvPicPr>
          <p:cNvPr id="7" name="Рисунок 6" descr="Holocost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187" y="3584400"/>
            <a:ext cx="2383111" cy="16305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Autofit/>
          </a:bodyPr>
          <a:lstStyle/>
          <a:p>
            <a:pPr algn="ctr" fontAlgn="t">
              <a:buNone/>
            </a:pPr>
            <a:r>
              <a:rPr lang="ru-RU" sz="2800" b="1" dirty="0" smtClean="0"/>
              <a:t>  </a:t>
            </a:r>
            <a:r>
              <a:rPr lang="ru-RU" sz="4400" b="1" dirty="0" smtClean="0"/>
              <a:t>Память о Холокосте необходима, чтобы наши дети никогда не были   жертвами, палачами или равнодушными наблюдателями.</a:t>
            </a:r>
          </a:p>
          <a:p>
            <a:pPr algn="r" fontAlgn="t">
              <a:buNone/>
            </a:pPr>
            <a:r>
              <a:rPr lang="ru-RU" sz="4400" b="1" i="1" dirty="0" smtClean="0"/>
              <a:t>                                                                                                                                     И. Бауэр</a:t>
            </a:r>
            <a:endParaRPr lang="ru-RU" sz="4400" b="1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7"/>
            <a:ext cx="8001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Память о Холокосте необходима, чтобы наши дети никогда не были   жертвами, палачами или равнодушными наблюдателями.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oloco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00438"/>
            <a:ext cx="7858180" cy="30718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572560" cy="77627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Используемая  литература   и Интернет – источники: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  <a:solidFill>
            <a:schemeClr val="tx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Ставропольский край в истории России. Региональный учебник для старших классов. Ставрополь:  </a:t>
            </a:r>
            <a:r>
              <a:rPr lang="ru-RU" b="1" dirty="0" err="1" smtClean="0">
                <a:solidFill>
                  <a:schemeClr val="bg1"/>
                </a:solidFill>
              </a:rPr>
              <a:t>Ставропольсервис</a:t>
            </a:r>
            <a:r>
              <a:rPr lang="ru-RU" b="1" dirty="0" smtClean="0">
                <a:solidFill>
                  <a:schemeClr val="bg1"/>
                </a:solidFill>
              </a:rPr>
              <a:t> школа, 2001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Энциклопедия для школьников. Великая Отечественная война1941-1945 г. – М.: ОЛМА-ПРЕСС, 2005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Стихи о Великой </a:t>
            </a:r>
            <a:r>
              <a:rPr lang="ru-RU" b="1" dirty="0" err="1" smtClean="0">
                <a:solidFill>
                  <a:schemeClr val="bg1"/>
                </a:solidFill>
              </a:rPr>
              <a:t>Отечественой</a:t>
            </a:r>
            <a:r>
              <a:rPr lang="ru-RU" b="1" dirty="0" smtClean="0">
                <a:solidFill>
                  <a:schemeClr val="bg1"/>
                </a:solidFill>
              </a:rPr>
              <a:t> войне. Москва «Детская литература» 1982</a:t>
            </a:r>
            <a:r>
              <a:rPr lang="ru-RU" b="1" u="sng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solidFill>
                  <a:schemeClr val="bg1"/>
                </a:solidFill>
                <a:hlinkClick r:id="rId2"/>
              </a:rPr>
              <a:t>История бабьего яра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en-US" b="1" u="sng" dirty="0" err="1" smtClean="0">
                <a:solidFill>
                  <a:schemeClr val="bg1"/>
                </a:solidFill>
                <a:hlinkClick r:id="rId2"/>
              </a:rPr>
              <a:t>babiy</a:t>
            </a:r>
            <a:r>
              <a:rPr lang="ru-RU" b="1" u="sng" dirty="0" smtClean="0">
                <a:solidFill>
                  <a:schemeClr val="bg1"/>
                </a:solidFill>
                <a:hlinkClick r:id="rId2"/>
              </a:rPr>
              <a:t>-</a:t>
            </a:r>
            <a:r>
              <a:rPr lang="en-US" b="1" u="sng" dirty="0" err="1" smtClean="0">
                <a:solidFill>
                  <a:schemeClr val="bg1"/>
                </a:solidFill>
                <a:hlinkClick r:id="rId2"/>
              </a:rPr>
              <a:t>yar</a:t>
            </a:r>
            <a:r>
              <a:rPr lang="ru-RU" b="1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b="1" u="sng" dirty="0" smtClean="0">
                <a:solidFill>
                  <a:schemeClr val="bg1"/>
                </a:solidFill>
                <a:hlinkClick r:id="rId2"/>
              </a:rPr>
              <a:t>org</a:t>
            </a:r>
            <a:r>
              <a:rPr lang="ru-RU" b="1" dirty="0" smtClean="0">
                <a:solidFill>
                  <a:schemeClr val="bg1"/>
                </a:solidFill>
              </a:rPr>
              <a:t>›</a:t>
            </a:r>
            <a:r>
              <a:rPr lang="ru-RU" b="1" u="sng" dirty="0" smtClean="0">
                <a:solidFill>
                  <a:schemeClr val="bg1"/>
                </a:solidFill>
                <a:hlinkClick r:id="rId2"/>
              </a:rPr>
              <a:t>#!</a:t>
            </a:r>
            <a:r>
              <a:rPr lang="en-US" b="1" u="sng" dirty="0" err="1" smtClean="0">
                <a:solidFill>
                  <a:schemeClr val="bg1"/>
                </a:solidFill>
                <a:hlinkClick r:id="rId2"/>
              </a:rPr>
              <a:t>babiyyar</a:t>
            </a:r>
            <a:r>
              <a:rPr lang="en-US" b="1" u="sng" dirty="0" smtClean="0">
                <a:solidFill>
                  <a:schemeClr val="bg1"/>
                </a:solidFill>
                <a:hlinkClick r:id="rId2"/>
              </a:rPr>
              <a:t>/c1d2x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solidFill>
                  <a:schemeClr val="bg1"/>
                </a:solidFill>
                <a:hlinkClick r:id="rId3"/>
              </a:rPr>
              <a:t>Бабий Яр. История и фотографии.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hlinkClick r:id="rId4"/>
              </a:rPr>
              <a:t>lifeglobe.net</a:t>
            </a:r>
            <a:r>
              <a:rPr lang="ru-RU" b="1" dirty="0" smtClean="0">
                <a:solidFill>
                  <a:schemeClr val="bg1"/>
                </a:solidFill>
              </a:rPr>
              <a:t>›</a:t>
            </a:r>
            <a:r>
              <a:rPr lang="ru-RU" b="1" u="sng" dirty="0" smtClean="0">
                <a:solidFill>
                  <a:schemeClr val="bg1"/>
                </a:solidFill>
                <a:hlinkClick r:id="rId3"/>
              </a:rPr>
              <a:t>Бабий Яр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solidFill>
                  <a:schemeClr val="bg1"/>
                </a:solidFill>
                <a:hlinkClick r:id="rId5"/>
              </a:rPr>
              <a:t> И.Альтман, ХОЛОКОСТ И ЕВРЕЙСКОЕ СОПРОТИВЛЕНИЕ...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hlinkClick r:id="rId6"/>
              </a:rPr>
              <a:t>jhistory.nfurman.com</a:t>
            </a:r>
            <a:r>
              <a:rPr lang="en-US" b="1" dirty="0" err="1" smtClean="0">
                <a:solidFill>
                  <a:schemeClr val="bg1"/>
                </a:solidFill>
              </a:rPr>
              <a:t>›</a:t>
            </a:r>
            <a:r>
              <a:rPr lang="en-US" b="1" u="sng" dirty="0" err="1" smtClean="0">
                <a:solidFill>
                  <a:schemeClr val="bg1"/>
                </a:solidFill>
                <a:hlinkClick r:id="rId5"/>
              </a:rPr>
              <a:t>shoa</a:t>
            </a:r>
            <a:r>
              <a:rPr lang="en-US" b="1" u="sng" dirty="0" smtClean="0">
                <a:solidFill>
                  <a:schemeClr val="bg1"/>
                </a:solidFill>
                <a:hlinkClick r:id="rId5"/>
              </a:rPr>
              <a:t>/hfond_117.htm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Лебединая песня. Холокост. Ирина </a:t>
            </a:r>
            <a:r>
              <a:rPr lang="ru-RU" b="1" dirty="0" err="1" smtClean="0">
                <a:solidFill>
                  <a:schemeClr val="bg1"/>
                </a:solidFill>
              </a:rPr>
              <a:t>Яненсон</a:t>
            </a:r>
            <a:r>
              <a:rPr lang="ru-RU" b="1" dirty="0" smtClean="0">
                <a:solidFill>
                  <a:schemeClr val="bg1"/>
                </a:solidFill>
              </a:rPr>
              <a:t>.   </a:t>
            </a:r>
            <a:r>
              <a:rPr lang="ru-RU" b="1" dirty="0" err="1" smtClean="0">
                <a:solidFill>
                  <a:schemeClr val="bg1"/>
                </a:solidFill>
              </a:rPr>
              <a:t>yanenson.ucoz.ru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err="1" smtClean="0">
                <a:solidFill>
                  <a:schemeClr val="bg1"/>
                </a:solidFill>
                <a:hlinkClick r:id="rId7"/>
              </a:rPr>
              <a:t>Золотковский</a:t>
            </a:r>
            <a:r>
              <a:rPr lang="ru-RU" b="1" u="sng" dirty="0" smtClean="0">
                <a:solidFill>
                  <a:schemeClr val="bg1"/>
                </a:solidFill>
                <a:hlinkClick r:id="rId7"/>
              </a:rPr>
              <a:t> Фридрих </a:t>
            </a:r>
            <a:r>
              <a:rPr lang="ru-RU" b="1" u="sng" dirty="0" err="1" smtClean="0">
                <a:solidFill>
                  <a:schemeClr val="bg1"/>
                </a:solidFill>
                <a:hlinkClick r:id="rId7"/>
              </a:rPr>
              <a:t>Мунусович</a:t>
            </a:r>
            <a:r>
              <a:rPr lang="ru-RU" b="1" u="sng" dirty="0" smtClean="0">
                <a:solidFill>
                  <a:schemeClr val="bg1"/>
                </a:solidFill>
                <a:hlinkClick r:id="rId7"/>
              </a:rPr>
              <a:t> / </a:t>
            </a:r>
            <a:r>
              <a:rPr lang="ru-RU" b="1" u="sng" dirty="0" err="1" smtClean="0">
                <a:solidFill>
                  <a:schemeClr val="bg1"/>
                </a:solidFill>
                <a:hlinkClick r:id="rId7"/>
              </a:rPr>
              <a:t>Стихи.ру</a:t>
            </a:r>
            <a:r>
              <a:rPr lang="ru-RU" b="1" u="sng" dirty="0" smtClean="0">
                <a:solidFill>
                  <a:schemeClr val="bg1"/>
                </a:solidFill>
                <a:hlinkClick r:id="rId7"/>
              </a:rPr>
              <a:t> - национальный литературный портал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hlinkClick r:id="rId8"/>
              </a:rPr>
              <a:t>www.stihi.ru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solidFill>
                  <a:schemeClr val="bg1"/>
                </a:solidFill>
                <a:hlinkClick r:id="rId9"/>
              </a:rPr>
              <a:t>Гетто в период Второй мировой войны — </a:t>
            </a:r>
            <a:r>
              <a:rPr lang="ru-RU" b="1" u="sng" dirty="0" err="1" smtClean="0">
                <a:solidFill>
                  <a:schemeClr val="bg1"/>
                </a:solidFill>
                <a:hlinkClick r:id="rId9"/>
              </a:rPr>
              <a:t>Википедия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ru.wikipedia.org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solidFill>
                  <a:schemeClr val="bg1"/>
                </a:solidFill>
                <a:hlinkClick r:id="rId10"/>
              </a:rPr>
              <a:t>Оккупация территории СССР войсками Третьего рейха и его союзников — </a:t>
            </a:r>
            <a:r>
              <a:rPr lang="ru-RU" b="1" u="sng" dirty="0" err="1" smtClean="0">
                <a:solidFill>
                  <a:schemeClr val="bg1"/>
                </a:solidFill>
                <a:hlinkClick r:id="rId10"/>
              </a:rPr>
              <a:t>Википедия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ru.wikipedia.org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solidFill>
                  <a:schemeClr val="bg1"/>
                </a:solidFill>
                <a:hlinkClick r:id="rId11"/>
              </a:rPr>
              <a:t>Минеральные Воды. Мемориальная церемония у памятника жертвам Холокоста. - Центр и Фонд "Холокост"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www.holocf.ru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solidFill>
                  <a:schemeClr val="bg1"/>
                </a:solidFill>
                <a:hlinkClick r:id="rId12"/>
              </a:rPr>
              <a:t>ХОЛОКОСТ НА ЮГЕ РОССИИ В ПЕРИОД ВЕЛИКОЙ ОТЕЧЕСТВЕННОЙ ВОЙНЫ (1941-1943 гг.)</a:t>
            </a:r>
            <a:r>
              <a:rPr lang="ru-RU" b="1" dirty="0" smtClean="0">
                <a:solidFill>
                  <a:schemeClr val="bg1"/>
                </a:solidFill>
              </a:rPr>
              <a:t> 5fan.r</a:t>
            </a:r>
          </a:p>
          <a:p>
            <a:pPr>
              <a:buNone/>
            </a:pPr>
            <a:endParaRPr lang="ru-RU" dirty="0" smtClean="0"/>
          </a:p>
          <a:p>
            <a:pPr marL="0" indent="0"/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500"/>
            <a:ext cx="8643997" cy="49292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4346" y="152400"/>
            <a:ext cx="9572692" cy="156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Выставка в Эстонии.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«Моя  Польша. Вспоминая  и  забывая»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d8a047dcb96_gv3RaykqR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7858180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4346" y="152400"/>
            <a:ext cx="9358346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</a:rPr>
              <a:t>Выставка в Эстонии.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Счастливые  лица  за  колючей  проволокой?!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5715008" cy="15716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Выставка  в  Эстонии.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Карикатуры  и комиксы!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PR20150210091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7262842" cy="4643470"/>
          </a:xfrm>
        </p:spPr>
      </p:pic>
      <p:pic>
        <p:nvPicPr>
          <p:cNvPr id="8" name="Рисунок 7" descr="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85728"/>
            <a:ext cx="3214710" cy="350046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364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6096000" cy="55007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472518" cy="185738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Бывший  узник  лагеря  </a:t>
            </a:r>
            <a:r>
              <a:rPr lang="ru-RU" sz="4000" dirty="0" err="1" smtClean="0">
                <a:solidFill>
                  <a:srgbClr val="FF0000"/>
                </a:solidFill>
              </a:rPr>
              <a:t>Аушвице</a:t>
            </a:r>
            <a:r>
              <a:rPr lang="ru-RU" sz="4000" dirty="0" smtClean="0">
                <a:solidFill>
                  <a:srgbClr val="FF0000"/>
                </a:solidFill>
              </a:rPr>
              <a:t> в                                         </a:t>
            </a:r>
            <a:r>
              <a:rPr lang="ru-RU" sz="4000" dirty="0" err="1" smtClean="0">
                <a:solidFill>
                  <a:srgbClr val="FF0000"/>
                </a:solidFill>
              </a:rPr>
              <a:t>тату-салоне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500306"/>
            <a:ext cx="2500330" cy="32147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locost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8072494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Газовая камера.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Игра  в  салки  за  несколько  </a:t>
            </a:r>
            <a:r>
              <a:rPr lang="ru-RU" b="1" dirty="0" smtClean="0">
                <a:solidFill>
                  <a:srgbClr val="FF0000"/>
                </a:solidFill>
              </a:rPr>
              <a:t>минут </a:t>
            </a:r>
            <a:r>
              <a:rPr lang="ru-RU" b="1" smtClean="0">
                <a:solidFill>
                  <a:srgbClr val="FF0000"/>
                </a:solidFill>
              </a:rPr>
              <a:t>до  смерти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4857752" cy="16430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систематическое преследование и истребление евреев немецкими нацистами, их союзниками и коллаборационистами на  оккупированной территории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14866" cy="9191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ХОЛОКОСТ -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buchenwa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" y="2643182"/>
            <a:ext cx="7639074" cy="4000528"/>
          </a:xfrm>
          <a:prstGeom prst="rect">
            <a:avLst/>
          </a:prstGeom>
        </p:spPr>
      </p:pic>
      <p:pic>
        <p:nvPicPr>
          <p:cNvPr id="7" name="Рисунок 6" descr="492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290"/>
            <a:ext cx="3857604" cy="328614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2169</TotalTime>
  <Words>345</Words>
  <Application>Microsoft Office PowerPoint</Application>
  <PresentationFormat>Экран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Х О Л О К О С Т </vt:lpstr>
      <vt:lpstr>Цели внеклассного мероприятия:</vt:lpstr>
      <vt:lpstr>Слайд 3</vt:lpstr>
      <vt:lpstr>Выставка в Эстонии. «Моя  Польша. Вспоминая  и  забывая»</vt:lpstr>
      <vt:lpstr>Выставка в Эстонии.  Счастливые  лица  за  колючей  проволокой?!</vt:lpstr>
      <vt:lpstr>Выставка  в  Эстонии.  Карикатуры  и комиксы!</vt:lpstr>
      <vt:lpstr>Бывший  узник  лагеря  Аушвице в                                         тату-салоне</vt:lpstr>
      <vt:lpstr>Газовая камера. Игра  в  салки  за  несколько  минут до  смерти</vt:lpstr>
      <vt:lpstr>ХОЛОКОСТ - </vt:lpstr>
      <vt:lpstr> Звезда Давида</vt:lpstr>
      <vt:lpstr>Отличительные черты Холокоста:</vt:lpstr>
      <vt:lpstr>«Решение  еврейского  вопроса»</vt:lpstr>
      <vt:lpstr>Гетто – жилые зоны на подконтрольных немецкими нацистами территориях,  куда насильственно перемещали евреев в целях изоляции их от нееврейского населения</vt:lpstr>
      <vt:lpstr>Условия жизни в гетто</vt:lpstr>
      <vt:lpstr>125 граммов хлеба – суточная норма для гетто</vt:lpstr>
      <vt:lpstr>Условия жизни в гетто</vt:lpstr>
      <vt:lpstr>Голодная  смерть  в  гетто</vt:lpstr>
      <vt:lpstr>Использование детского  труда  на принудительных работах</vt:lpstr>
      <vt:lpstr>Бабий Яр – урочище  в  северо-западной  части  Киева</vt:lpstr>
      <vt:lpstr>Приложение 1</vt:lpstr>
      <vt:lpstr>2  Августа  1942 г.  - начало оккупационного  режима  на  Ставрополье</vt:lpstr>
      <vt:lpstr>Школа  массового  убийства</vt:lpstr>
      <vt:lpstr>Хроника  фашистских преступлений в  г. Ставрополе</vt:lpstr>
      <vt:lpstr>Поезд  смерти</vt:lpstr>
      <vt:lpstr>Минеральные  Воды.  У  братской  могилы  жертвам нацизма</vt:lpstr>
      <vt:lpstr>Скорбь</vt:lpstr>
      <vt:lpstr>Памятник  с. Стародубского Жертвам   фашизма, расстрелянным  в  сентябре 1942  года</vt:lpstr>
      <vt:lpstr>Приложение 2</vt:lpstr>
      <vt:lpstr>Слайд 29</vt:lpstr>
      <vt:lpstr>Слайд 30</vt:lpstr>
      <vt:lpstr>Используемая  литература   и Интернет – 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221</cp:revision>
  <dcterms:created xsi:type="dcterms:W3CDTF">2015-03-05T18:55:13Z</dcterms:created>
  <dcterms:modified xsi:type="dcterms:W3CDTF">2015-03-13T14:57:50Z</dcterms:modified>
</cp:coreProperties>
</file>