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4" r:id="rId1"/>
  </p:sldMasterIdLst>
  <p:notesMasterIdLst>
    <p:notesMasterId r:id="rId29"/>
  </p:notesMasterIdLst>
  <p:sldIdLst>
    <p:sldId id="393" r:id="rId2"/>
    <p:sldId id="395" r:id="rId3"/>
    <p:sldId id="258" r:id="rId4"/>
    <p:sldId id="399" r:id="rId5"/>
    <p:sldId id="260" r:id="rId6"/>
    <p:sldId id="263" r:id="rId7"/>
    <p:sldId id="384" r:id="rId8"/>
    <p:sldId id="386" r:id="rId9"/>
    <p:sldId id="303" r:id="rId10"/>
    <p:sldId id="304" r:id="rId11"/>
    <p:sldId id="264" r:id="rId12"/>
    <p:sldId id="396" r:id="rId13"/>
    <p:sldId id="401" r:id="rId14"/>
    <p:sldId id="397" r:id="rId15"/>
    <p:sldId id="389" r:id="rId16"/>
    <p:sldId id="390" r:id="rId17"/>
    <p:sldId id="391" r:id="rId18"/>
    <p:sldId id="377" r:id="rId19"/>
    <p:sldId id="404" r:id="rId20"/>
    <p:sldId id="398" r:id="rId21"/>
    <p:sldId id="306" r:id="rId22"/>
    <p:sldId id="307" r:id="rId23"/>
    <p:sldId id="402" r:id="rId24"/>
    <p:sldId id="392" r:id="rId25"/>
    <p:sldId id="271" r:id="rId26"/>
    <p:sldId id="301" r:id="rId27"/>
    <p:sldId id="30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99" autoAdjust="0"/>
    <p:restoredTop sz="94959" autoAdjust="0"/>
  </p:normalViewPr>
  <p:slideViewPr>
    <p:cSldViewPr>
      <p:cViewPr varScale="1">
        <p:scale>
          <a:sx n="92" d="100"/>
          <a:sy n="92" d="100"/>
        </p:scale>
        <p:origin x="-1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965317-D6FC-446B-98A6-A15610A9552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2DF4948C-B6AC-40E6-A562-E72DF9B0955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charset="0"/>
            </a:rPr>
            <a:t>ученик</a:t>
          </a:r>
        </a:p>
      </dgm:t>
    </dgm:pt>
    <dgm:pt modelId="{F2D7CDD3-275D-4207-ABB7-AF5ED94B409C}" type="parTrans" cxnId="{53771FB1-6D1E-4E21-813C-6B642D4FBFF9}">
      <dgm:prSet/>
      <dgm:spPr/>
      <dgm:t>
        <a:bodyPr/>
        <a:lstStyle/>
        <a:p>
          <a:endParaRPr lang="ru-RU"/>
        </a:p>
      </dgm:t>
    </dgm:pt>
    <dgm:pt modelId="{DB30264F-DEE1-4CC1-A687-B96E320C2A44}" type="sibTrans" cxnId="{53771FB1-6D1E-4E21-813C-6B642D4FBFF9}">
      <dgm:prSet/>
      <dgm:spPr/>
      <dgm:t>
        <a:bodyPr/>
        <a:lstStyle/>
        <a:p>
          <a:endParaRPr lang="ru-RU"/>
        </a:p>
      </dgm:t>
    </dgm:pt>
    <dgm:pt modelId="{35AA15FB-1413-42B7-BE49-9F6FE59E974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charset="0"/>
            </a:rPr>
            <a:t>Учитель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charset="0"/>
            </a:rPr>
            <a:t>Классный руководитель</a:t>
          </a:r>
        </a:p>
      </dgm:t>
    </dgm:pt>
    <dgm:pt modelId="{99C767B6-972A-4CED-B1A9-75E7370E5A3A}" type="parTrans" cxnId="{222092C8-FFB9-4F1E-9FA0-686C3BF7CE9D}">
      <dgm:prSet/>
      <dgm:spPr/>
      <dgm:t>
        <a:bodyPr/>
        <a:lstStyle/>
        <a:p>
          <a:endParaRPr lang="ru-RU"/>
        </a:p>
      </dgm:t>
    </dgm:pt>
    <dgm:pt modelId="{221F3989-9CBD-476E-93F4-6C7C3248AB3B}" type="sibTrans" cxnId="{222092C8-FFB9-4F1E-9FA0-686C3BF7CE9D}">
      <dgm:prSet/>
      <dgm:spPr/>
      <dgm:t>
        <a:bodyPr/>
        <a:lstStyle/>
        <a:p>
          <a:endParaRPr lang="ru-RU"/>
        </a:p>
      </dgm:t>
    </dgm:pt>
    <dgm:pt modelId="{C30EC61C-EF96-4DB5-A6C0-4A5AF1BC345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charset="0"/>
            </a:rPr>
            <a:t>Социально-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charset="0"/>
            </a:rPr>
            <a:t>психологическая служба</a:t>
          </a:r>
        </a:p>
      </dgm:t>
    </dgm:pt>
    <dgm:pt modelId="{C883CCC0-4A0D-4DBB-AB3C-7535719F49FE}" type="parTrans" cxnId="{1C168EF8-7FD5-4C70-8E77-DB9832621090}">
      <dgm:prSet/>
      <dgm:spPr/>
      <dgm:t>
        <a:bodyPr/>
        <a:lstStyle/>
        <a:p>
          <a:endParaRPr lang="ru-RU"/>
        </a:p>
      </dgm:t>
    </dgm:pt>
    <dgm:pt modelId="{F9A7CF7F-2DFD-4D21-9384-81A76312B6B7}" type="sibTrans" cxnId="{1C168EF8-7FD5-4C70-8E77-DB9832621090}">
      <dgm:prSet/>
      <dgm:spPr/>
      <dgm:t>
        <a:bodyPr/>
        <a:lstStyle/>
        <a:p>
          <a:endParaRPr lang="ru-RU"/>
        </a:p>
      </dgm:t>
    </dgm:pt>
    <dgm:pt modelId="{4D689215-03B4-4D1D-8313-2BFA7DAF4A1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charset="0"/>
            </a:rPr>
            <a:t>Преподаватели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charset="0"/>
            </a:rPr>
            <a:t>физической культуры</a:t>
          </a:r>
        </a:p>
      </dgm:t>
    </dgm:pt>
    <dgm:pt modelId="{6F1374A1-E692-4557-A5CD-13AB464D830E}" type="parTrans" cxnId="{A573218B-9ABD-4B5F-A742-83B49A0EE27A}">
      <dgm:prSet/>
      <dgm:spPr/>
      <dgm:t>
        <a:bodyPr/>
        <a:lstStyle/>
        <a:p>
          <a:endParaRPr lang="ru-RU"/>
        </a:p>
      </dgm:t>
    </dgm:pt>
    <dgm:pt modelId="{7BD077C4-8192-45EC-8A49-3EB1A89E9A01}" type="sibTrans" cxnId="{A573218B-9ABD-4B5F-A742-83B49A0EE27A}">
      <dgm:prSet/>
      <dgm:spPr/>
      <dgm:t>
        <a:bodyPr/>
        <a:lstStyle/>
        <a:p>
          <a:endParaRPr lang="ru-RU"/>
        </a:p>
      </dgm:t>
    </dgm:pt>
    <dgm:pt modelId="{CEB69018-8D20-4105-9113-54FCEEDD728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charset="0"/>
            </a:rPr>
            <a:t>Администрация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charset="0"/>
            </a:rPr>
            <a:t>школы</a:t>
          </a:r>
        </a:p>
      </dgm:t>
    </dgm:pt>
    <dgm:pt modelId="{2812608F-EB2A-46B0-B242-A864DED3FEDD}" type="parTrans" cxnId="{A96E13F9-6100-4F47-87B6-46A24DE84C6A}">
      <dgm:prSet/>
      <dgm:spPr/>
      <dgm:t>
        <a:bodyPr/>
        <a:lstStyle/>
        <a:p>
          <a:endParaRPr lang="ru-RU"/>
        </a:p>
      </dgm:t>
    </dgm:pt>
    <dgm:pt modelId="{4599E460-4333-4369-A2BB-B34BE169FB73}" type="sibTrans" cxnId="{A96E13F9-6100-4F47-87B6-46A24DE84C6A}">
      <dgm:prSet/>
      <dgm:spPr/>
      <dgm:t>
        <a:bodyPr/>
        <a:lstStyle/>
        <a:p>
          <a:endParaRPr lang="ru-RU"/>
        </a:p>
      </dgm:t>
    </dgm:pt>
    <dgm:pt modelId="{E34372E7-5BE5-4369-8D04-9B900E9ABED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charset="0"/>
            </a:rPr>
            <a:t>Родители </a:t>
          </a:r>
        </a:p>
      </dgm:t>
    </dgm:pt>
    <dgm:pt modelId="{A3089DC2-C094-4224-9F85-521FF7851D11}" type="parTrans" cxnId="{15BD8A9B-A1CD-4D01-BD88-07D6F7B841DD}">
      <dgm:prSet/>
      <dgm:spPr/>
      <dgm:t>
        <a:bodyPr/>
        <a:lstStyle/>
        <a:p>
          <a:endParaRPr lang="ru-RU"/>
        </a:p>
      </dgm:t>
    </dgm:pt>
    <dgm:pt modelId="{EC274FAB-4662-44A1-A117-CD88BDEB5E66}" type="sibTrans" cxnId="{15BD8A9B-A1CD-4D01-BD88-07D6F7B841DD}">
      <dgm:prSet/>
      <dgm:spPr/>
      <dgm:t>
        <a:bodyPr/>
        <a:lstStyle/>
        <a:p>
          <a:endParaRPr lang="ru-RU"/>
        </a:p>
      </dgm:t>
    </dgm:pt>
    <dgm:pt modelId="{2634270A-298E-4777-BA9A-5E0A7B7D73F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charset="0"/>
            </a:rPr>
            <a:t>Медицинские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charset="0"/>
            </a:rPr>
            <a:t> работники,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charset="0"/>
            </a:rPr>
            <a:t> </a:t>
          </a:r>
        </a:p>
      </dgm:t>
    </dgm:pt>
    <dgm:pt modelId="{464AABD7-3876-4D96-96BA-49440B1E0AC8}" type="parTrans" cxnId="{A40AA41A-FF8D-4B3B-9230-82356FE83F09}">
      <dgm:prSet/>
      <dgm:spPr/>
      <dgm:t>
        <a:bodyPr/>
        <a:lstStyle/>
        <a:p>
          <a:endParaRPr lang="ru-RU"/>
        </a:p>
      </dgm:t>
    </dgm:pt>
    <dgm:pt modelId="{C4D5B66D-D3B8-4C1C-9759-44DCCD8B7489}" type="sibTrans" cxnId="{A40AA41A-FF8D-4B3B-9230-82356FE83F09}">
      <dgm:prSet/>
      <dgm:spPr/>
      <dgm:t>
        <a:bodyPr/>
        <a:lstStyle/>
        <a:p>
          <a:endParaRPr lang="ru-RU"/>
        </a:p>
      </dgm:t>
    </dgm:pt>
    <dgm:pt modelId="{E6653D99-799E-4AB1-83AF-6A8FBEF5AB8F}" type="pres">
      <dgm:prSet presAssocID="{FF965317-D6FC-446B-98A6-A15610A9552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F444F03-C283-4C0F-A525-92E9290E783D}" type="pres">
      <dgm:prSet presAssocID="{2DF4948C-B6AC-40E6-A562-E72DF9B0955F}" presName="centerShape" presStyleLbl="node0" presStyleIdx="0" presStyleCnt="1"/>
      <dgm:spPr/>
      <dgm:t>
        <a:bodyPr/>
        <a:lstStyle/>
        <a:p>
          <a:endParaRPr lang="ru-RU"/>
        </a:p>
      </dgm:t>
    </dgm:pt>
    <dgm:pt modelId="{88525A45-AC76-4EC5-9AF5-64B5EE38A139}" type="pres">
      <dgm:prSet presAssocID="{99C767B6-972A-4CED-B1A9-75E7370E5A3A}" presName="Name9" presStyleLbl="parChTrans1D2" presStyleIdx="0" presStyleCnt="6"/>
      <dgm:spPr/>
      <dgm:t>
        <a:bodyPr/>
        <a:lstStyle/>
        <a:p>
          <a:endParaRPr lang="ru-RU"/>
        </a:p>
      </dgm:t>
    </dgm:pt>
    <dgm:pt modelId="{E9D7DFDE-E828-4417-B91D-3F58931ADC47}" type="pres">
      <dgm:prSet presAssocID="{99C767B6-972A-4CED-B1A9-75E7370E5A3A}" presName="connTx" presStyleLbl="parChTrans1D2" presStyleIdx="0" presStyleCnt="6"/>
      <dgm:spPr/>
      <dgm:t>
        <a:bodyPr/>
        <a:lstStyle/>
        <a:p>
          <a:endParaRPr lang="ru-RU"/>
        </a:p>
      </dgm:t>
    </dgm:pt>
    <dgm:pt modelId="{A95BCAF4-4554-4763-B6B7-BDC45E396145}" type="pres">
      <dgm:prSet presAssocID="{35AA15FB-1413-42B7-BE49-9F6FE59E974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2EDE2-20D1-4048-A879-C0FCB7D4A903}" type="pres">
      <dgm:prSet presAssocID="{C883CCC0-4A0D-4DBB-AB3C-7535719F49FE}" presName="Name9" presStyleLbl="parChTrans1D2" presStyleIdx="1" presStyleCnt="6"/>
      <dgm:spPr/>
      <dgm:t>
        <a:bodyPr/>
        <a:lstStyle/>
        <a:p>
          <a:endParaRPr lang="ru-RU"/>
        </a:p>
      </dgm:t>
    </dgm:pt>
    <dgm:pt modelId="{CD78BF8E-3AA4-43C9-B2A1-26AB6CEB7EF6}" type="pres">
      <dgm:prSet presAssocID="{C883CCC0-4A0D-4DBB-AB3C-7535719F49FE}" presName="connTx" presStyleLbl="parChTrans1D2" presStyleIdx="1" presStyleCnt="6"/>
      <dgm:spPr/>
      <dgm:t>
        <a:bodyPr/>
        <a:lstStyle/>
        <a:p>
          <a:endParaRPr lang="ru-RU"/>
        </a:p>
      </dgm:t>
    </dgm:pt>
    <dgm:pt modelId="{F3B1563D-B285-4A02-8959-8ACF7374B1A8}" type="pres">
      <dgm:prSet presAssocID="{C30EC61C-EF96-4DB5-A6C0-4A5AF1BC345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95834-5810-463E-87CA-3AEB4D34B93D}" type="pres">
      <dgm:prSet presAssocID="{6F1374A1-E692-4557-A5CD-13AB464D830E}" presName="Name9" presStyleLbl="parChTrans1D2" presStyleIdx="2" presStyleCnt="6"/>
      <dgm:spPr/>
      <dgm:t>
        <a:bodyPr/>
        <a:lstStyle/>
        <a:p>
          <a:endParaRPr lang="ru-RU"/>
        </a:p>
      </dgm:t>
    </dgm:pt>
    <dgm:pt modelId="{B7D2CFD6-615A-47C7-A377-7DBD372884FE}" type="pres">
      <dgm:prSet presAssocID="{6F1374A1-E692-4557-A5CD-13AB464D830E}" presName="connTx" presStyleLbl="parChTrans1D2" presStyleIdx="2" presStyleCnt="6"/>
      <dgm:spPr/>
      <dgm:t>
        <a:bodyPr/>
        <a:lstStyle/>
        <a:p>
          <a:endParaRPr lang="ru-RU"/>
        </a:p>
      </dgm:t>
    </dgm:pt>
    <dgm:pt modelId="{9ABA9710-E570-4D67-B165-BD2781B0329A}" type="pres">
      <dgm:prSet presAssocID="{4D689215-03B4-4D1D-8313-2BFA7DAF4A1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C23CF-AE5D-48B7-A1B2-B778229D40BA}" type="pres">
      <dgm:prSet presAssocID="{2812608F-EB2A-46B0-B242-A864DED3FEDD}" presName="Name9" presStyleLbl="parChTrans1D2" presStyleIdx="3" presStyleCnt="6"/>
      <dgm:spPr/>
      <dgm:t>
        <a:bodyPr/>
        <a:lstStyle/>
        <a:p>
          <a:endParaRPr lang="ru-RU"/>
        </a:p>
      </dgm:t>
    </dgm:pt>
    <dgm:pt modelId="{0CC098DD-8529-4D0F-9637-91F28AE9A407}" type="pres">
      <dgm:prSet presAssocID="{2812608F-EB2A-46B0-B242-A864DED3FEDD}" presName="connTx" presStyleLbl="parChTrans1D2" presStyleIdx="3" presStyleCnt="6"/>
      <dgm:spPr/>
      <dgm:t>
        <a:bodyPr/>
        <a:lstStyle/>
        <a:p>
          <a:endParaRPr lang="ru-RU"/>
        </a:p>
      </dgm:t>
    </dgm:pt>
    <dgm:pt modelId="{3FE86702-5CED-445F-A9FB-72F88E835332}" type="pres">
      <dgm:prSet presAssocID="{CEB69018-8D20-4105-9113-54FCEEDD728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D5EA6-C94A-488C-8D8B-7D79266B2062}" type="pres">
      <dgm:prSet presAssocID="{A3089DC2-C094-4224-9F85-521FF7851D11}" presName="Name9" presStyleLbl="parChTrans1D2" presStyleIdx="4" presStyleCnt="6"/>
      <dgm:spPr/>
      <dgm:t>
        <a:bodyPr/>
        <a:lstStyle/>
        <a:p>
          <a:endParaRPr lang="ru-RU"/>
        </a:p>
      </dgm:t>
    </dgm:pt>
    <dgm:pt modelId="{3C973D6E-49A8-4656-BAFD-D526ED19D98F}" type="pres">
      <dgm:prSet presAssocID="{A3089DC2-C094-4224-9F85-521FF7851D11}" presName="connTx" presStyleLbl="parChTrans1D2" presStyleIdx="4" presStyleCnt="6"/>
      <dgm:spPr/>
      <dgm:t>
        <a:bodyPr/>
        <a:lstStyle/>
        <a:p>
          <a:endParaRPr lang="ru-RU"/>
        </a:p>
      </dgm:t>
    </dgm:pt>
    <dgm:pt modelId="{B9086D3F-4F9D-4142-AD57-D628EE196913}" type="pres">
      <dgm:prSet presAssocID="{E34372E7-5BE5-4369-8D04-9B900E9ABED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9D443-D840-4384-8B74-2B84048E3275}" type="pres">
      <dgm:prSet presAssocID="{464AABD7-3876-4D96-96BA-49440B1E0AC8}" presName="Name9" presStyleLbl="parChTrans1D2" presStyleIdx="5" presStyleCnt="6"/>
      <dgm:spPr/>
      <dgm:t>
        <a:bodyPr/>
        <a:lstStyle/>
        <a:p>
          <a:endParaRPr lang="ru-RU"/>
        </a:p>
      </dgm:t>
    </dgm:pt>
    <dgm:pt modelId="{84A33E5A-B9CA-4416-B4C5-9D31779B184E}" type="pres">
      <dgm:prSet presAssocID="{464AABD7-3876-4D96-96BA-49440B1E0AC8}" presName="connTx" presStyleLbl="parChTrans1D2" presStyleIdx="5" presStyleCnt="6"/>
      <dgm:spPr/>
      <dgm:t>
        <a:bodyPr/>
        <a:lstStyle/>
        <a:p>
          <a:endParaRPr lang="ru-RU"/>
        </a:p>
      </dgm:t>
    </dgm:pt>
    <dgm:pt modelId="{17C878BA-5B13-4A68-9977-417F8F39C046}" type="pres">
      <dgm:prSet presAssocID="{2634270A-298E-4777-BA9A-5E0A7B7D73F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D69670-FD22-4C2A-ABFD-918E5B674CAE}" type="presOf" srcId="{35AA15FB-1413-42B7-BE49-9F6FE59E9748}" destId="{A95BCAF4-4554-4763-B6B7-BDC45E396145}" srcOrd="0" destOrd="0" presId="urn:microsoft.com/office/officeart/2005/8/layout/radial1"/>
    <dgm:cxn modelId="{F291028F-7BA3-4C6E-9AB2-304EEE5627BB}" type="presOf" srcId="{4D689215-03B4-4D1D-8313-2BFA7DAF4A17}" destId="{9ABA9710-E570-4D67-B165-BD2781B0329A}" srcOrd="0" destOrd="0" presId="urn:microsoft.com/office/officeart/2005/8/layout/radial1"/>
    <dgm:cxn modelId="{E8696D4F-F63D-4DA0-A147-B7ED89F5E415}" type="presOf" srcId="{99C767B6-972A-4CED-B1A9-75E7370E5A3A}" destId="{E9D7DFDE-E828-4417-B91D-3F58931ADC47}" srcOrd="1" destOrd="0" presId="urn:microsoft.com/office/officeart/2005/8/layout/radial1"/>
    <dgm:cxn modelId="{A40AA41A-FF8D-4B3B-9230-82356FE83F09}" srcId="{2DF4948C-B6AC-40E6-A562-E72DF9B0955F}" destId="{2634270A-298E-4777-BA9A-5E0A7B7D73F7}" srcOrd="5" destOrd="0" parTransId="{464AABD7-3876-4D96-96BA-49440B1E0AC8}" sibTransId="{C4D5B66D-D3B8-4C1C-9759-44DCCD8B7489}"/>
    <dgm:cxn modelId="{53771FB1-6D1E-4E21-813C-6B642D4FBFF9}" srcId="{FF965317-D6FC-446B-98A6-A15610A95525}" destId="{2DF4948C-B6AC-40E6-A562-E72DF9B0955F}" srcOrd="0" destOrd="0" parTransId="{F2D7CDD3-275D-4207-ABB7-AF5ED94B409C}" sibTransId="{DB30264F-DEE1-4CC1-A687-B96E320C2A44}"/>
    <dgm:cxn modelId="{CDA0CF6B-6AE4-464D-B577-8053C2502626}" type="presOf" srcId="{2812608F-EB2A-46B0-B242-A864DED3FEDD}" destId="{317C23CF-AE5D-48B7-A1B2-B778229D40BA}" srcOrd="0" destOrd="0" presId="urn:microsoft.com/office/officeart/2005/8/layout/radial1"/>
    <dgm:cxn modelId="{75549156-A2C0-44BB-9DD9-998698AD6D9F}" type="presOf" srcId="{6F1374A1-E692-4557-A5CD-13AB464D830E}" destId="{B7D2CFD6-615A-47C7-A377-7DBD372884FE}" srcOrd="1" destOrd="0" presId="urn:microsoft.com/office/officeart/2005/8/layout/radial1"/>
    <dgm:cxn modelId="{FA871E4B-7560-4ED9-BB39-A8EF0BDF0FAD}" type="presOf" srcId="{2812608F-EB2A-46B0-B242-A864DED3FEDD}" destId="{0CC098DD-8529-4D0F-9637-91F28AE9A407}" srcOrd="1" destOrd="0" presId="urn:microsoft.com/office/officeart/2005/8/layout/radial1"/>
    <dgm:cxn modelId="{74EEE269-3ECA-48B1-9E16-8DEC17A2A8F8}" type="presOf" srcId="{464AABD7-3876-4D96-96BA-49440B1E0AC8}" destId="{84A33E5A-B9CA-4416-B4C5-9D31779B184E}" srcOrd="1" destOrd="0" presId="urn:microsoft.com/office/officeart/2005/8/layout/radial1"/>
    <dgm:cxn modelId="{1C168EF8-7FD5-4C70-8E77-DB9832621090}" srcId="{2DF4948C-B6AC-40E6-A562-E72DF9B0955F}" destId="{C30EC61C-EF96-4DB5-A6C0-4A5AF1BC345D}" srcOrd="1" destOrd="0" parTransId="{C883CCC0-4A0D-4DBB-AB3C-7535719F49FE}" sibTransId="{F9A7CF7F-2DFD-4D21-9384-81A76312B6B7}"/>
    <dgm:cxn modelId="{B41DC7B2-31F7-4276-9156-4674179145B6}" type="presOf" srcId="{99C767B6-972A-4CED-B1A9-75E7370E5A3A}" destId="{88525A45-AC76-4EC5-9AF5-64B5EE38A139}" srcOrd="0" destOrd="0" presId="urn:microsoft.com/office/officeart/2005/8/layout/radial1"/>
    <dgm:cxn modelId="{5E045ACE-D644-45E1-B79F-EF0FC75A9678}" type="presOf" srcId="{C883CCC0-4A0D-4DBB-AB3C-7535719F49FE}" destId="{CD78BF8E-3AA4-43C9-B2A1-26AB6CEB7EF6}" srcOrd="1" destOrd="0" presId="urn:microsoft.com/office/officeart/2005/8/layout/radial1"/>
    <dgm:cxn modelId="{222092C8-FFB9-4F1E-9FA0-686C3BF7CE9D}" srcId="{2DF4948C-B6AC-40E6-A562-E72DF9B0955F}" destId="{35AA15FB-1413-42B7-BE49-9F6FE59E9748}" srcOrd="0" destOrd="0" parTransId="{99C767B6-972A-4CED-B1A9-75E7370E5A3A}" sibTransId="{221F3989-9CBD-476E-93F4-6C7C3248AB3B}"/>
    <dgm:cxn modelId="{9AF52547-B95A-4D4E-BE94-A41C3F0F5A41}" type="presOf" srcId="{2DF4948C-B6AC-40E6-A562-E72DF9B0955F}" destId="{CF444F03-C283-4C0F-A525-92E9290E783D}" srcOrd="0" destOrd="0" presId="urn:microsoft.com/office/officeart/2005/8/layout/radial1"/>
    <dgm:cxn modelId="{32E04FF3-B828-4E4B-AE23-190DB4F11ED4}" type="presOf" srcId="{E34372E7-5BE5-4369-8D04-9B900E9ABED7}" destId="{B9086D3F-4F9D-4142-AD57-D628EE196913}" srcOrd="0" destOrd="0" presId="urn:microsoft.com/office/officeart/2005/8/layout/radial1"/>
    <dgm:cxn modelId="{A573218B-9ABD-4B5F-A742-83B49A0EE27A}" srcId="{2DF4948C-B6AC-40E6-A562-E72DF9B0955F}" destId="{4D689215-03B4-4D1D-8313-2BFA7DAF4A17}" srcOrd="2" destOrd="0" parTransId="{6F1374A1-E692-4557-A5CD-13AB464D830E}" sibTransId="{7BD077C4-8192-45EC-8A49-3EB1A89E9A01}"/>
    <dgm:cxn modelId="{C5DC605B-8B36-493F-B1A9-7524BAB6FFF0}" type="presOf" srcId="{A3089DC2-C094-4224-9F85-521FF7851D11}" destId="{AA5D5EA6-C94A-488C-8D8B-7D79266B2062}" srcOrd="0" destOrd="0" presId="urn:microsoft.com/office/officeart/2005/8/layout/radial1"/>
    <dgm:cxn modelId="{813C25A7-A8E3-4A92-9CF4-65958FD7A27D}" type="presOf" srcId="{6F1374A1-E692-4557-A5CD-13AB464D830E}" destId="{5E395834-5810-463E-87CA-3AEB4D34B93D}" srcOrd="0" destOrd="0" presId="urn:microsoft.com/office/officeart/2005/8/layout/radial1"/>
    <dgm:cxn modelId="{7EA57897-8AB3-4FFC-A7EE-3F0DDEDA951C}" type="presOf" srcId="{2634270A-298E-4777-BA9A-5E0A7B7D73F7}" destId="{17C878BA-5B13-4A68-9977-417F8F39C046}" srcOrd="0" destOrd="0" presId="urn:microsoft.com/office/officeart/2005/8/layout/radial1"/>
    <dgm:cxn modelId="{A96E13F9-6100-4F47-87B6-46A24DE84C6A}" srcId="{2DF4948C-B6AC-40E6-A562-E72DF9B0955F}" destId="{CEB69018-8D20-4105-9113-54FCEEDD7287}" srcOrd="3" destOrd="0" parTransId="{2812608F-EB2A-46B0-B242-A864DED3FEDD}" sibTransId="{4599E460-4333-4369-A2BB-B34BE169FB73}"/>
    <dgm:cxn modelId="{2702E247-08AA-4E1A-A6E3-0F69521688DC}" type="presOf" srcId="{A3089DC2-C094-4224-9F85-521FF7851D11}" destId="{3C973D6E-49A8-4656-BAFD-D526ED19D98F}" srcOrd="1" destOrd="0" presId="urn:microsoft.com/office/officeart/2005/8/layout/radial1"/>
    <dgm:cxn modelId="{6ADF3607-9973-4F14-8244-5D7D9C0A6AB4}" type="presOf" srcId="{FF965317-D6FC-446B-98A6-A15610A95525}" destId="{E6653D99-799E-4AB1-83AF-6A8FBEF5AB8F}" srcOrd="0" destOrd="0" presId="urn:microsoft.com/office/officeart/2005/8/layout/radial1"/>
    <dgm:cxn modelId="{8244E92D-F11D-4ACE-8025-E44F4C1D3132}" type="presOf" srcId="{CEB69018-8D20-4105-9113-54FCEEDD7287}" destId="{3FE86702-5CED-445F-A9FB-72F88E835332}" srcOrd="0" destOrd="0" presId="urn:microsoft.com/office/officeart/2005/8/layout/radial1"/>
    <dgm:cxn modelId="{58314CCA-3738-456C-B191-0A1834C81BD4}" type="presOf" srcId="{C883CCC0-4A0D-4DBB-AB3C-7535719F49FE}" destId="{9DE2EDE2-20D1-4048-A879-C0FCB7D4A903}" srcOrd="0" destOrd="0" presId="urn:microsoft.com/office/officeart/2005/8/layout/radial1"/>
    <dgm:cxn modelId="{D94408CE-2F43-475C-922B-6FA23F3791A0}" type="presOf" srcId="{464AABD7-3876-4D96-96BA-49440B1E0AC8}" destId="{A669D443-D840-4384-8B74-2B84048E3275}" srcOrd="0" destOrd="0" presId="urn:microsoft.com/office/officeart/2005/8/layout/radial1"/>
    <dgm:cxn modelId="{C7C9796F-03BE-45AA-8D9A-79F7AE362704}" type="presOf" srcId="{C30EC61C-EF96-4DB5-A6C0-4A5AF1BC345D}" destId="{F3B1563D-B285-4A02-8959-8ACF7374B1A8}" srcOrd="0" destOrd="0" presId="urn:microsoft.com/office/officeart/2005/8/layout/radial1"/>
    <dgm:cxn modelId="{15BD8A9B-A1CD-4D01-BD88-07D6F7B841DD}" srcId="{2DF4948C-B6AC-40E6-A562-E72DF9B0955F}" destId="{E34372E7-5BE5-4369-8D04-9B900E9ABED7}" srcOrd="4" destOrd="0" parTransId="{A3089DC2-C094-4224-9F85-521FF7851D11}" sibTransId="{EC274FAB-4662-44A1-A117-CD88BDEB5E66}"/>
    <dgm:cxn modelId="{A79F4BF5-63D6-4B72-B1C6-5B0C3DFCD546}" type="presParOf" srcId="{E6653D99-799E-4AB1-83AF-6A8FBEF5AB8F}" destId="{CF444F03-C283-4C0F-A525-92E9290E783D}" srcOrd="0" destOrd="0" presId="urn:microsoft.com/office/officeart/2005/8/layout/radial1"/>
    <dgm:cxn modelId="{E2EF307A-41F0-4FDE-AF02-BA2118DD06A1}" type="presParOf" srcId="{E6653D99-799E-4AB1-83AF-6A8FBEF5AB8F}" destId="{88525A45-AC76-4EC5-9AF5-64B5EE38A139}" srcOrd="1" destOrd="0" presId="urn:microsoft.com/office/officeart/2005/8/layout/radial1"/>
    <dgm:cxn modelId="{8E238F3B-D842-4815-AC68-E3EE51605FDE}" type="presParOf" srcId="{88525A45-AC76-4EC5-9AF5-64B5EE38A139}" destId="{E9D7DFDE-E828-4417-B91D-3F58931ADC47}" srcOrd="0" destOrd="0" presId="urn:microsoft.com/office/officeart/2005/8/layout/radial1"/>
    <dgm:cxn modelId="{F26DA878-DF8E-4D81-ABB5-05D0E796F956}" type="presParOf" srcId="{E6653D99-799E-4AB1-83AF-6A8FBEF5AB8F}" destId="{A95BCAF4-4554-4763-B6B7-BDC45E396145}" srcOrd="2" destOrd="0" presId="urn:microsoft.com/office/officeart/2005/8/layout/radial1"/>
    <dgm:cxn modelId="{F2ED3CA9-3576-4F5D-81E2-D002DB9BFE22}" type="presParOf" srcId="{E6653D99-799E-4AB1-83AF-6A8FBEF5AB8F}" destId="{9DE2EDE2-20D1-4048-A879-C0FCB7D4A903}" srcOrd="3" destOrd="0" presId="urn:microsoft.com/office/officeart/2005/8/layout/radial1"/>
    <dgm:cxn modelId="{5F21E80B-B251-4FD3-B9A7-5AF6A217A91A}" type="presParOf" srcId="{9DE2EDE2-20D1-4048-A879-C0FCB7D4A903}" destId="{CD78BF8E-3AA4-43C9-B2A1-26AB6CEB7EF6}" srcOrd="0" destOrd="0" presId="urn:microsoft.com/office/officeart/2005/8/layout/radial1"/>
    <dgm:cxn modelId="{0B30F27A-26F9-4328-BAF0-F886ABBEBCEF}" type="presParOf" srcId="{E6653D99-799E-4AB1-83AF-6A8FBEF5AB8F}" destId="{F3B1563D-B285-4A02-8959-8ACF7374B1A8}" srcOrd="4" destOrd="0" presId="urn:microsoft.com/office/officeart/2005/8/layout/radial1"/>
    <dgm:cxn modelId="{B451BD21-3F6E-48C0-9C2D-23438C4ED500}" type="presParOf" srcId="{E6653D99-799E-4AB1-83AF-6A8FBEF5AB8F}" destId="{5E395834-5810-463E-87CA-3AEB4D34B93D}" srcOrd="5" destOrd="0" presId="urn:microsoft.com/office/officeart/2005/8/layout/radial1"/>
    <dgm:cxn modelId="{C3BF0830-ECBA-47DF-A774-38A6E02ADB04}" type="presParOf" srcId="{5E395834-5810-463E-87CA-3AEB4D34B93D}" destId="{B7D2CFD6-615A-47C7-A377-7DBD372884FE}" srcOrd="0" destOrd="0" presId="urn:microsoft.com/office/officeart/2005/8/layout/radial1"/>
    <dgm:cxn modelId="{3E0EC34B-A7CB-458F-A343-948857AE2002}" type="presParOf" srcId="{E6653D99-799E-4AB1-83AF-6A8FBEF5AB8F}" destId="{9ABA9710-E570-4D67-B165-BD2781B0329A}" srcOrd="6" destOrd="0" presId="urn:microsoft.com/office/officeart/2005/8/layout/radial1"/>
    <dgm:cxn modelId="{56466E02-132B-458F-9B53-B1012E3BABF8}" type="presParOf" srcId="{E6653D99-799E-4AB1-83AF-6A8FBEF5AB8F}" destId="{317C23CF-AE5D-48B7-A1B2-B778229D40BA}" srcOrd="7" destOrd="0" presId="urn:microsoft.com/office/officeart/2005/8/layout/radial1"/>
    <dgm:cxn modelId="{E604C51C-B513-4595-BFDA-5D43C52A24B0}" type="presParOf" srcId="{317C23CF-AE5D-48B7-A1B2-B778229D40BA}" destId="{0CC098DD-8529-4D0F-9637-91F28AE9A407}" srcOrd="0" destOrd="0" presId="urn:microsoft.com/office/officeart/2005/8/layout/radial1"/>
    <dgm:cxn modelId="{DD7A5566-D145-47CE-84A8-C799B89B87BE}" type="presParOf" srcId="{E6653D99-799E-4AB1-83AF-6A8FBEF5AB8F}" destId="{3FE86702-5CED-445F-A9FB-72F88E835332}" srcOrd="8" destOrd="0" presId="urn:microsoft.com/office/officeart/2005/8/layout/radial1"/>
    <dgm:cxn modelId="{106ADA0E-1910-4F6C-A693-EDA4BA22CF5F}" type="presParOf" srcId="{E6653D99-799E-4AB1-83AF-6A8FBEF5AB8F}" destId="{AA5D5EA6-C94A-488C-8D8B-7D79266B2062}" srcOrd="9" destOrd="0" presId="urn:microsoft.com/office/officeart/2005/8/layout/radial1"/>
    <dgm:cxn modelId="{F1A6FAC9-7E72-4F9A-8560-E237D5159A1D}" type="presParOf" srcId="{AA5D5EA6-C94A-488C-8D8B-7D79266B2062}" destId="{3C973D6E-49A8-4656-BAFD-D526ED19D98F}" srcOrd="0" destOrd="0" presId="urn:microsoft.com/office/officeart/2005/8/layout/radial1"/>
    <dgm:cxn modelId="{E31DB6A2-1C12-478C-A2FC-0BD5F9DC6329}" type="presParOf" srcId="{E6653D99-799E-4AB1-83AF-6A8FBEF5AB8F}" destId="{B9086D3F-4F9D-4142-AD57-D628EE196913}" srcOrd="10" destOrd="0" presId="urn:microsoft.com/office/officeart/2005/8/layout/radial1"/>
    <dgm:cxn modelId="{AEAAE0A9-3C5C-45B4-A91E-CD8CCFAF2101}" type="presParOf" srcId="{E6653D99-799E-4AB1-83AF-6A8FBEF5AB8F}" destId="{A669D443-D840-4384-8B74-2B84048E3275}" srcOrd="11" destOrd="0" presId="urn:microsoft.com/office/officeart/2005/8/layout/radial1"/>
    <dgm:cxn modelId="{8413B44C-5A67-4C9C-8204-7BB1E9153040}" type="presParOf" srcId="{A669D443-D840-4384-8B74-2B84048E3275}" destId="{84A33E5A-B9CA-4416-B4C5-9D31779B184E}" srcOrd="0" destOrd="0" presId="urn:microsoft.com/office/officeart/2005/8/layout/radial1"/>
    <dgm:cxn modelId="{BC2EC871-9953-4F59-B519-9C40BC4B8BC0}" type="presParOf" srcId="{E6653D99-799E-4AB1-83AF-6A8FBEF5AB8F}" destId="{17C878BA-5B13-4A68-9977-417F8F39C04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44F03-C283-4C0F-A525-92E9290E783D}">
      <dsp:nvSpPr>
        <dsp:cNvPr id="0" name=""/>
        <dsp:cNvSpPr/>
      </dsp:nvSpPr>
      <dsp:spPr>
        <a:xfrm>
          <a:off x="3168372" y="1800468"/>
          <a:ext cx="1368037" cy="1368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charset="0"/>
            </a:rPr>
            <a:t>ученик</a:t>
          </a:r>
        </a:p>
      </dsp:txBody>
      <dsp:txXfrm>
        <a:off x="3368716" y="2000812"/>
        <a:ext cx="967349" cy="967349"/>
      </dsp:txXfrm>
    </dsp:sp>
    <dsp:sp modelId="{88525A45-AC76-4EC5-9AF5-64B5EE38A139}">
      <dsp:nvSpPr>
        <dsp:cNvPr id="0" name=""/>
        <dsp:cNvSpPr/>
      </dsp:nvSpPr>
      <dsp:spPr>
        <a:xfrm rot="16200000">
          <a:off x="3645808" y="1577905"/>
          <a:ext cx="413165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413165" y="1598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42061" y="1583556"/>
        <a:ext cx="20658" cy="20658"/>
      </dsp:txXfrm>
    </dsp:sp>
    <dsp:sp modelId="{A95BCAF4-4554-4763-B6B7-BDC45E396145}">
      <dsp:nvSpPr>
        <dsp:cNvPr id="0" name=""/>
        <dsp:cNvSpPr/>
      </dsp:nvSpPr>
      <dsp:spPr>
        <a:xfrm>
          <a:off x="3168372" y="19265"/>
          <a:ext cx="1368037" cy="1368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charset="0"/>
            </a:rPr>
            <a:t>Учитель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charset="0"/>
            </a:rPr>
            <a:t>Классный руководитель</a:t>
          </a:r>
        </a:p>
      </dsp:txBody>
      <dsp:txXfrm>
        <a:off x="3368716" y="219609"/>
        <a:ext cx="967349" cy="967349"/>
      </dsp:txXfrm>
    </dsp:sp>
    <dsp:sp modelId="{9DE2EDE2-20D1-4048-A879-C0FCB7D4A903}">
      <dsp:nvSpPr>
        <dsp:cNvPr id="0" name=""/>
        <dsp:cNvSpPr/>
      </dsp:nvSpPr>
      <dsp:spPr>
        <a:xfrm rot="19800000">
          <a:off x="4417091" y="2023206"/>
          <a:ext cx="413165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413165" y="1598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13345" y="2028857"/>
        <a:ext cx="20658" cy="20658"/>
      </dsp:txXfrm>
    </dsp:sp>
    <dsp:sp modelId="{F3B1563D-B285-4A02-8959-8ACF7374B1A8}">
      <dsp:nvSpPr>
        <dsp:cNvPr id="0" name=""/>
        <dsp:cNvSpPr/>
      </dsp:nvSpPr>
      <dsp:spPr>
        <a:xfrm>
          <a:off x="4710939" y="909866"/>
          <a:ext cx="1368037" cy="1368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charset="0"/>
            </a:rPr>
            <a:t>Социально-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charset="0"/>
            </a:rPr>
            <a:t>психологическая служба</a:t>
          </a:r>
        </a:p>
      </dsp:txBody>
      <dsp:txXfrm>
        <a:off x="4911283" y="1110210"/>
        <a:ext cx="967349" cy="967349"/>
      </dsp:txXfrm>
    </dsp:sp>
    <dsp:sp modelId="{5E395834-5810-463E-87CA-3AEB4D34B93D}">
      <dsp:nvSpPr>
        <dsp:cNvPr id="0" name=""/>
        <dsp:cNvSpPr/>
      </dsp:nvSpPr>
      <dsp:spPr>
        <a:xfrm rot="1800000">
          <a:off x="4417091" y="2913807"/>
          <a:ext cx="413165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413165" y="1598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13345" y="2919458"/>
        <a:ext cx="20658" cy="20658"/>
      </dsp:txXfrm>
    </dsp:sp>
    <dsp:sp modelId="{9ABA9710-E570-4D67-B165-BD2781B0329A}">
      <dsp:nvSpPr>
        <dsp:cNvPr id="0" name=""/>
        <dsp:cNvSpPr/>
      </dsp:nvSpPr>
      <dsp:spPr>
        <a:xfrm>
          <a:off x="4710939" y="2691069"/>
          <a:ext cx="1368037" cy="1368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charset="0"/>
            </a:rPr>
            <a:t>Преподаватели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charset="0"/>
            </a:rPr>
            <a:t>физической культуры</a:t>
          </a:r>
        </a:p>
      </dsp:txBody>
      <dsp:txXfrm>
        <a:off x="4911283" y="2891413"/>
        <a:ext cx="967349" cy="967349"/>
      </dsp:txXfrm>
    </dsp:sp>
    <dsp:sp modelId="{317C23CF-AE5D-48B7-A1B2-B778229D40BA}">
      <dsp:nvSpPr>
        <dsp:cNvPr id="0" name=""/>
        <dsp:cNvSpPr/>
      </dsp:nvSpPr>
      <dsp:spPr>
        <a:xfrm rot="5400000">
          <a:off x="3645808" y="3359108"/>
          <a:ext cx="413165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413165" y="1598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42061" y="3364759"/>
        <a:ext cx="20658" cy="20658"/>
      </dsp:txXfrm>
    </dsp:sp>
    <dsp:sp modelId="{3FE86702-5CED-445F-A9FB-72F88E835332}">
      <dsp:nvSpPr>
        <dsp:cNvPr id="0" name=""/>
        <dsp:cNvSpPr/>
      </dsp:nvSpPr>
      <dsp:spPr>
        <a:xfrm>
          <a:off x="3168372" y="3581670"/>
          <a:ext cx="1368037" cy="1368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charset="0"/>
            </a:rPr>
            <a:t>Администрация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charset="0"/>
            </a:rPr>
            <a:t>школы</a:t>
          </a:r>
        </a:p>
      </dsp:txBody>
      <dsp:txXfrm>
        <a:off x="3368716" y="3782014"/>
        <a:ext cx="967349" cy="967349"/>
      </dsp:txXfrm>
    </dsp:sp>
    <dsp:sp modelId="{AA5D5EA6-C94A-488C-8D8B-7D79266B2062}">
      <dsp:nvSpPr>
        <dsp:cNvPr id="0" name=""/>
        <dsp:cNvSpPr/>
      </dsp:nvSpPr>
      <dsp:spPr>
        <a:xfrm rot="9000000">
          <a:off x="2874524" y="2913807"/>
          <a:ext cx="413165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413165" y="1598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70778" y="2919458"/>
        <a:ext cx="20658" cy="20658"/>
      </dsp:txXfrm>
    </dsp:sp>
    <dsp:sp modelId="{B9086D3F-4F9D-4142-AD57-D628EE196913}">
      <dsp:nvSpPr>
        <dsp:cNvPr id="0" name=""/>
        <dsp:cNvSpPr/>
      </dsp:nvSpPr>
      <dsp:spPr>
        <a:xfrm>
          <a:off x="1625805" y="2691069"/>
          <a:ext cx="1368037" cy="1368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charset="0"/>
            </a:rPr>
            <a:t>Родители </a:t>
          </a:r>
        </a:p>
      </dsp:txBody>
      <dsp:txXfrm>
        <a:off x="1826149" y="2891413"/>
        <a:ext cx="967349" cy="967349"/>
      </dsp:txXfrm>
    </dsp:sp>
    <dsp:sp modelId="{A669D443-D840-4384-8B74-2B84048E3275}">
      <dsp:nvSpPr>
        <dsp:cNvPr id="0" name=""/>
        <dsp:cNvSpPr/>
      </dsp:nvSpPr>
      <dsp:spPr>
        <a:xfrm rot="12600000">
          <a:off x="2874524" y="2023206"/>
          <a:ext cx="413165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413165" y="1598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70778" y="2028857"/>
        <a:ext cx="20658" cy="20658"/>
      </dsp:txXfrm>
    </dsp:sp>
    <dsp:sp modelId="{17C878BA-5B13-4A68-9977-417F8F39C046}">
      <dsp:nvSpPr>
        <dsp:cNvPr id="0" name=""/>
        <dsp:cNvSpPr/>
      </dsp:nvSpPr>
      <dsp:spPr>
        <a:xfrm>
          <a:off x="1625805" y="909866"/>
          <a:ext cx="1368037" cy="1368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charset="0"/>
            </a:rPr>
            <a:t>Медицинские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charset="0"/>
            </a:rPr>
            <a:t> работники,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charset="0"/>
            </a:rPr>
            <a:t> </a:t>
          </a:r>
        </a:p>
      </dsp:txBody>
      <dsp:txXfrm>
        <a:off x="1826149" y="1110210"/>
        <a:ext cx="967349" cy="967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59E88-4C5D-4F8D-9FA8-FC3FCAB8ECF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766DB-CA60-4100-8969-472BB0123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8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766DB-CA60-4100-8969-472BB012308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185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766DB-CA60-4100-8969-472BB012308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435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CDA88-8242-4E09-BF14-CA50B30992D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814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766DB-CA60-4100-8969-472BB012308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292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766DB-CA60-4100-8969-472BB012308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952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766DB-CA60-4100-8969-472BB012308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220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CDA88-8242-4E09-BF14-CA50B30992D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523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CDA88-8242-4E09-BF14-CA50B30992D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15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CDA88-8242-4E09-BF14-CA50B30992D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85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69D2459-C698-4FAE-818D-36D406AF6332}" type="slidenum">
              <a:rPr lang="ru-RU" altLang="ru-RU" smtClean="0"/>
              <a:pPr eaLnBrk="1" hangingPunct="1"/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766DB-CA60-4100-8969-472BB012308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227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766DB-CA60-4100-8969-472BB012308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9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766DB-CA60-4100-8969-472BB012308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90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766DB-CA60-4100-8969-472BB012308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7712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766DB-CA60-4100-8969-472BB012308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51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766DB-CA60-4100-8969-472BB012308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4736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766DB-CA60-4100-8969-472BB012308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26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CDA88-8242-4E09-BF14-CA50B30992D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5725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766DB-CA60-4100-8969-472BB012308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4461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AACEE-CE9C-471B-AECC-C1BC196694C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66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766DB-CA60-4100-8969-472BB012308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308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766DB-CA60-4100-8969-472BB012308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288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CDA88-8242-4E09-BF14-CA50B30992D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024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CDA88-8242-4E09-BF14-CA50B30992D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290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766DB-CA60-4100-8969-472BB012308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711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24F3A5-9413-4CC1-844B-F2D52386949D}" type="slidenum">
              <a:rPr lang="ru-RU" altLang="ru-RU" smtClean="0"/>
              <a:pPr eaLnBrk="1" hangingPunct="1"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766DB-CA60-4100-8969-472BB012308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66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AA8-C22A-4C26-AD19-C171CD83544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ADC-6585-4325-A614-6AD5D369C0B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AA8-C22A-4C26-AD19-C171CD83544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ADC-6585-4325-A614-6AD5D369C0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AA8-C22A-4C26-AD19-C171CD83544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ADC-6585-4325-A614-6AD5D369C0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F403-3250-4A40-AA82-AD1317493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C1539-C5B0-4C66-A762-F49E0C551109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14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AA8-C22A-4C26-AD19-C171CD83544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ADC-6585-4325-A614-6AD5D369C0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AA8-C22A-4C26-AD19-C171CD83544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ADC-6585-4325-A614-6AD5D369C0B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AA8-C22A-4C26-AD19-C171CD83544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ADC-6585-4325-A614-6AD5D369C0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AA8-C22A-4C26-AD19-C171CD83544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ADC-6585-4325-A614-6AD5D369C0B8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AA8-C22A-4C26-AD19-C171CD83544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ADC-6585-4325-A614-6AD5D369C0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AA8-C22A-4C26-AD19-C171CD83544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ADC-6585-4325-A614-6AD5D369C0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AA8-C22A-4C26-AD19-C171CD83544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ADC-6585-4325-A614-6AD5D369C0B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AA8-C22A-4C26-AD19-C171CD83544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1ADC-6585-4325-A614-6AD5D369C0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923AA8-C22A-4C26-AD19-C171CD83544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9641ADC-6585-4325-A614-6AD5D369C0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  <p:sldLayoutId id="2147484375" r:id="rId11"/>
    <p:sldLayoutId id="214748437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82013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дошкольного и младшего школьного возраста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школа-детский сад №620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района Санкт-Петербурга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«РОСТОК»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420888"/>
            <a:ext cx="7200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alt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технологии в практике</a:t>
            </a:r>
            <a:br>
              <a:rPr lang="ru-RU" alt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начальной школы.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5589240"/>
            <a:ext cx="4825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Панова А.М., социальный педагог</a:t>
            </a:r>
          </a:p>
        </p:txBody>
      </p:sp>
    </p:spTree>
    <p:extLst>
      <p:ext uri="{BB962C8B-B14F-4D97-AF65-F5344CB8AC3E}">
        <p14:creationId xmlns:p14="http://schemas.microsoft.com/office/powerpoint/2010/main" val="387110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75240" cy="954360"/>
          </a:xfrm>
        </p:spPr>
        <p:txBody>
          <a:bodyPr>
            <a:noAutofit/>
          </a:bodyPr>
          <a:lstStyle/>
          <a:p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 в течение</a:t>
            </a:r>
            <a:b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рабочей недели</a:t>
            </a:r>
            <a:b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1-4 классы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665531"/>
              </p:ext>
            </p:extLst>
          </p:nvPr>
        </p:nvGraphicFramePr>
        <p:xfrm>
          <a:off x="1547664" y="2420888"/>
          <a:ext cx="6606343" cy="3628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Точечный рисунок" r:id="rId4" imgW="3191320" imgH="1752381" progId="Paint.Picture">
                  <p:embed/>
                </p:oleObj>
              </mc:Choice>
              <mc:Fallback>
                <p:oleObj name="Точечный рисунок" r:id="rId4" imgW="3191320" imgH="1752381" progId="Paint.Picture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420888"/>
                        <a:ext cx="6606343" cy="36285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2014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999" y="303087"/>
            <a:ext cx="82296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Модель здоровьесберегающей системы состоит из блоков-направлений.</a:t>
            </a:r>
          </a:p>
          <a:p>
            <a:r>
              <a:rPr lang="ru-RU" b="1" dirty="0"/>
              <a:t>1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Создание здоровьесберегающей инфраструктуры: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Создание комплексных условий для развития ребенка и сохранение его здоровья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073" y="2133600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питания.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073" y="244621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Психолого-логопедическая служба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Социально-правовая служба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9917" y="1982749"/>
            <a:ext cx="280831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07684" y="4929444"/>
            <a:ext cx="30363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Медицинский кабинет оснащен необходимым современным оборудованием.</a:t>
            </a:r>
          </a:p>
          <a:p>
            <a:pPr algn="ctr">
              <a:defRPr/>
            </a:pPr>
            <a:endParaRPr lang="ru-RU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3" descr="H:\DCIM\100_PANA\P100027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131964"/>
            <a:ext cx="3318520" cy="248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995753" y="5727789"/>
            <a:ext cx="3000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организованно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х разовое питание:</a:t>
            </a:r>
          </a:p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Завтрак, обед,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полдник</a:t>
            </a:r>
          </a:p>
          <a:p>
            <a:pPr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741" y="54868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системы состоит из блоков-направлений.</a:t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08995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2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Рациональная организация учебного процесса.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Реализация этого блока создает условия для снятия перегрузки, нормального чередования труда и отдыха, повышает эффективность учебного процесса, предотвращая при этом чрезмерное функциональное напряжение и переутомление: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-Соблюдение гигиенических норм и требований к организации и объему учебной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внеучебной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нагрузки учащихся </a:t>
            </a:r>
          </a:p>
        </p:txBody>
      </p:sp>
      <p:pic>
        <p:nvPicPr>
          <p:cNvPr id="4" name="Picture 3" descr="0000005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2" y="3478404"/>
            <a:ext cx="3024336" cy="29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340768"/>
            <a:ext cx="79208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-Использование при составлении расписание новой шкалы трудности учебных предметов, позволяющей строить расписание уроков с учетом каждой возрастной группы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-Применение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технологий в учебном процессе (проблемное обучение, дифференцированное обучение, проектное обучение, развивающее обучение, модульное обучение, игровые технологии)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Медико-гигиенические технологии: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Контроль и помощь в обеспечении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надлежащих гигиенических условий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соответствии с регламентациями СанПиНов.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прививок.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Физкультурно-оздоровительные технологии: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Направлены на физическое развитие занимающихся: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закаливание, тренировку силы, выносливости, быстроты,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гибкости.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2967" y="404664"/>
            <a:ext cx="8229600" cy="113042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системы состоит из блоков-направлений.</a:t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000000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2200" y="3356992"/>
            <a:ext cx="2275304" cy="233218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56441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05342"/>
            <a:ext cx="70567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5. Экологические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технологии: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природосообразных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экологически оптимальных условий жизни и деятельности людей.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Обустройство пришкольной территории.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Аэрофитомодуль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зеленые растения в классах.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6. Технологии обеспечения безопасности жизнедеятельности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Грамотность учащихся по этим вопросам обеспечивается изучением курса Окружающий мир и вопросов касающихся ОБЖ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5222" y="404664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системы состоит из блоков-направлений.</a:t>
            </a:r>
          </a:p>
        </p:txBody>
      </p:sp>
      <p:pic>
        <p:nvPicPr>
          <p:cNvPr id="4" name="Picture 5" descr="F:\ЗАВУЧ\Лагерь 2013\фото 17.06 - 21.06\IMG_00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35" y="4042358"/>
            <a:ext cx="2784592" cy="2088232"/>
          </a:xfrm>
          <a:prstGeom prst="roundRect">
            <a:avLst>
              <a:gd name="adj" fmla="val 227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889402"/>
            <a:ext cx="3045652" cy="239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7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764704"/>
            <a:ext cx="7527925" cy="4643438"/>
          </a:xfrm>
        </p:spPr>
        <p:txBody>
          <a:bodyPr>
            <a:normAutofit/>
          </a:bodyPr>
          <a:lstStyle/>
          <a:p>
            <a:pPr algn="l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Стимулирующие технологии: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 приемы позволяют активизировать собственные силы организма, использовать его ресурсы для выхода из нежелательного состояния.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Физические нагрузки.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психологическим приемам борьбы с унынием, плохим настроением.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Информационно-обучающие технологии: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обеспечивают учащимся необходимый уровень грамотности для эффективной заботы о здоровье – своем и своих близких.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тематических классных часов.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Лекции медицинского персонала школы в Дни здоровья.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тематических стендов на тему здоровья.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32656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системы состоит из блоков-направлений.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293096"/>
            <a:ext cx="2927129" cy="235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G:\DSCN22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4390963"/>
            <a:ext cx="2989554" cy="237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692150"/>
            <a:ext cx="8610600" cy="5105400"/>
          </a:xfrm>
        </p:spPr>
        <p:txBody>
          <a:bodyPr>
            <a:normAutofit/>
          </a:bodyPr>
          <a:lstStyle/>
          <a:p>
            <a:pPr algn="l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Мониторинг.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 является важнейшим инструментом проверки оценки эффективности внедряемого содержания образования, используемых методик, служит основой для основных путей устранения недостатков учебного процесса в школе.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мониторинга: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 здоровьесберегающей деятельности.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реальной ситуации в области состояния здоровья учащихся и факторов, которые позитивно и негативно влияют на здоровье.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эффективности использования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педагогических технологий.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и распространение эффективных моделей здоровья.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адаптационных возможностей детского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организма и физического состояния.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364" y="404664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системы состоит из блоков-направлений.</a:t>
            </a:r>
          </a:p>
        </p:txBody>
      </p:sp>
      <p:pic>
        <p:nvPicPr>
          <p:cNvPr id="5" name="Picture 2" descr="C:\Users\анна\Desktop\мои документы\работа фото\Фото00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3281" y="4797152"/>
            <a:ext cx="285729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DCIM\100_PANA\P10002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1907" y="4509120"/>
            <a:ext cx="2893079" cy="194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56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3400" y="188640"/>
            <a:ext cx="8610600" cy="601980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Критериями оценки состояния здоровья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обучающихся являются показатели физического состояния учащихся, уровни общей и острой заболеваемости. 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С целью отслеживания влияния процесса обучения на качество образования мониторинг должен осуществляется по следующим показателям: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Мониторинг здоровья учащихся и его влияния на успеваемость: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состояние здоровья школьников;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пропуски уроков по болезни;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уровень тревожности;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охват горячим питанием;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занятия в спортивных секциях;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6) уровень адаптации и мотивации учащихся;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7) результаты обученности.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Мониторинг здоровья педагогов и его влияние на результаты деятельности: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состояние здоровья педагогов;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применение новых технологий;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диагностика затруднений;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уровень невротизации.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443327"/>
            <a:ext cx="417646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35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право 13"/>
          <p:cNvSpPr/>
          <p:nvPr/>
        </p:nvSpPr>
        <p:spPr>
          <a:xfrm>
            <a:off x="3214814" y="3084512"/>
            <a:ext cx="719137" cy="35877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1669724">
            <a:off x="6001108" y="3796710"/>
            <a:ext cx="830262" cy="33178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9546894">
            <a:off x="5826125" y="3121660"/>
            <a:ext cx="1054100" cy="36036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6200000">
            <a:off x="4463257" y="4108405"/>
            <a:ext cx="719137" cy="35877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4682181" y="2479676"/>
            <a:ext cx="539750" cy="35877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2002454">
            <a:off x="2920280" y="2498684"/>
            <a:ext cx="1247775" cy="36036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8948170">
            <a:off x="3065164" y="4263832"/>
            <a:ext cx="1543050" cy="35877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0544678">
            <a:off x="3028231" y="3719280"/>
            <a:ext cx="1031875" cy="36036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26" name="Rectangle 1"/>
          <p:cNvSpPr>
            <a:spLocks noChangeArrowheads="1"/>
          </p:cNvSpPr>
          <p:nvPr/>
        </p:nvSpPr>
        <p:spPr bwMode="auto">
          <a:xfrm>
            <a:off x="538957" y="476672"/>
            <a:ext cx="82089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</a:t>
            </a: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    с организациями</a:t>
            </a:r>
          </a:p>
        </p:txBody>
      </p:sp>
      <p:sp>
        <p:nvSpPr>
          <p:cNvPr id="25627" name="AutoShape 2"/>
          <p:cNvSpPr>
            <a:spLocks noChangeArrowheads="1"/>
          </p:cNvSpPr>
          <p:nvPr/>
        </p:nvSpPr>
        <p:spPr bwMode="auto">
          <a:xfrm>
            <a:off x="1189038" y="1308100"/>
            <a:ext cx="2257425" cy="1081088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400">
                <a:latin typeface="Calibri" pitchFamily="34" charset="0"/>
              </a:rPr>
              <a:t>МО «Смольнинское»</a:t>
            </a:r>
          </a:p>
          <a:p>
            <a:pPr algn="ctr" eaLnBrk="1" hangingPunct="1">
              <a:spcAft>
                <a:spcPts val="1000"/>
              </a:spcAft>
            </a:pPr>
            <a:r>
              <a:rPr lang="ru-RU" altLang="ru-RU" sz="1400">
                <a:latin typeface="Calibri" pitchFamily="34" charset="0"/>
              </a:rPr>
              <a:t>  «Литейный округ»</a:t>
            </a:r>
            <a:endParaRPr lang="ru-RU" altLang="ru-RU"/>
          </a:p>
        </p:txBody>
      </p:sp>
      <p:sp>
        <p:nvSpPr>
          <p:cNvPr id="25628" name="AutoShape 3"/>
          <p:cNvSpPr>
            <a:spLocks noChangeArrowheads="1"/>
          </p:cNvSpPr>
          <p:nvPr/>
        </p:nvSpPr>
        <p:spPr bwMode="auto">
          <a:xfrm>
            <a:off x="3851275" y="1263650"/>
            <a:ext cx="2200275" cy="1047750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400">
                <a:latin typeface="Calibri" pitchFamily="34" charset="0"/>
              </a:rPr>
              <a:t>Администрация района и ГБОУ, сотрудники ГБОУ </a:t>
            </a:r>
            <a:endParaRPr lang="ru-RU" altLang="ru-RU"/>
          </a:p>
        </p:txBody>
      </p:sp>
      <p:sp>
        <p:nvSpPr>
          <p:cNvPr id="25629" name="AutoShape 4"/>
          <p:cNvSpPr>
            <a:spLocks noChangeArrowheads="1"/>
          </p:cNvSpPr>
          <p:nvPr/>
        </p:nvSpPr>
        <p:spPr bwMode="auto">
          <a:xfrm>
            <a:off x="6804025" y="1341438"/>
            <a:ext cx="2009775" cy="847725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400">
                <a:latin typeface="Calibri" pitchFamily="34" charset="0"/>
              </a:rPr>
              <a:t>ГБОУ ДОД ДДТ</a:t>
            </a:r>
          </a:p>
          <a:p>
            <a:pPr algn="ctr" eaLnBrk="1" hangingPunct="1">
              <a:spcAft>
                <a:spcPts val="1000"/>
              </a:spcAft>
            </a:pPr>
            <a:r>
              <a:rPr lang="ru-RU" altLang="ru-RU" sz="1400">
                <a:latin typeface="Calibri" pitchFamily="34" charset="0"/>
              </a:rPr>
              <a:t>«Преображенский», Фонтанка, 32</a:t>
            </a:r>
            <a:endParaRPr lang="ru-RU" altLang="ru-RU"/>
          </a:p>
        </p:txBody>
      </p:sp>
      <p:sp>
        <p:nvSpPr>
          <p:cNvPr id="25630" name="AutoShape 5"/>
          <p:cNvSpPr>
            <a:spLocks noChangeArrowheads="1"/>
          </p:cNvSpPr>
          <p:nvPr/>
        </p:nvSpPr>
        <p:spPr bwMode="auto">
          <a:xfrm>
            <a:off x="1138238" y="2997200"/>
            <a:ext cx="2209800" cy="533400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400">
                <a:latin typeface="Calibri" pitchFamily="34" charset="0"/>
              </a:rPr>
              <a:t>ДЭЦ «Водоканал»</a:t>
            </a:r>
            <a:endParaRPr lang="ru-RU" altLang="ru-RU"/>
          </a:p>
        </p:txBody>
      </p:sp>
      <p:pic>
        <p:nvPicPr>
          <p:cNvPr id="25631" name="Объект 1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3" b="-1695"/>
          <a:stretch>
            <a:fillRect/>
          </a:stretch>
        </p:blipFill>
        <p:spPr bwMode="auto">
          <a:xfrm>
            <a:off x="1042988" y="3910013"/>
            <a:ext cx="2219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2" name="AutoShape 7"/>
          <p:cNvSpPr>
            <a:spLocks noChangeArrowheads="1"/>
          </p:cNvSpPr>
          <p:nvPr/>
        </p:nvSpPr>
        <p:spPr bwMode="auto">
          <a:xfrm>
            <a:off x="6683375" y="2633663"/>
            <a:ext cx="2209800" cy="790575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400">
                <a:latin typeface="Calibri" pitchFamily="34" charset="0"/>
              </a:rPr>
              <a:t>ППМСЦ «Развитие»</a:t>
            </a:r>
            <a:endParaRPr lang="ru-RU" altLang="ru-RU"/>
          </a:p>
        </p:txBody>
      </p:sp>
      <p:pic>
        <p:nvPicPr>
          <p:cNvPr id="25633" name="Объект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8" t="-819" r="-143" b="-1312"/>
          <a:stretch>
            <a:fillRect/>
          </a:stretch>
        </p:blipFill>
        <p:spPr bwMode="auto">
          <a:xfrm>
            <a:off x="6804025" y="3716338"/>
            <a:ext cx="2209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4" name="AutoShape 9"/>
          <p:cNvSpPr>
            <a:spLocks noChangeArrowheads="1"/>
          </p:cNvSpPr>
          <p:nvPr/>
        </p:nvSpPr>
        <p:spPr bwMode="auto">
          <a:xfrm>
            <a:off x="3935413" y="3019425"/>
            <a:ext cx="1860550" cy="7921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round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2400" b="1">
                <a:latin typeface="Calibri" pitchFamily="34" charset="0"/>
              </a:rPr>
              <a:t>Детский коллектив</a:t>
            </a:r>
            <a:endParaRPr lang="ru-RU" altLang="ru-RU" sz="2400"/>
          </a:p>
        </p:txBody>
      </p:sp>
      <p:sp>
        <p:nvSpPr>
          <p:cNvPr id="25635" name="AutoShape 10"/>
          <p:cNvSpPr>
            <a:spLocks noChangeArrowheads="1"/>
          </p:cNvSpPr>
          <p:nvPr/>
        </p:nvSpPr>
        <p:spPr bwMode="auto">
          <a:xfrm>
            <a:off x="1119188" y="4878388"/>
            <a:ext cx="2295525" cy="962025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Aft>
                <a:spcPts val="1000"/>
              </a:spcAft>
            </a:pPr>
            <a:r>
              <a:rPr lang="ru-RU" altLang="ru-RU" sz="1400">
                <a:latin typeface="Calibri" pitchFamily="34" charset="0"/>
              </a:rPr>
              <a:t>Центр информационных технологий и атомной энергетики</a:t>
            </a:r>
          </a:p>
          <a:p>
            <a:pPr eaLnBrk="1" hangingPunct="1"/>
            <a:endParaRPr lang="ru-RU" altLang="ru-RU"/>
          </a:p>
        </p:txBody>
      </p:sp>
      <p:sp>
        <p:nvSpPr>
          <p:cNvPr id="25636" name="AutoShape 11"/>
          <p:cNvSpPr>
            <a:spLocks noChangeArrowheads="1"/>
          </p:cNvSpPr>
          <p:nvPr/>
        </p:nvSpPr>
        <p:spPr bwMode="auto">
          <a:xfrm>
            <a:off x="3851275" y="4724400"/>
            <a:ext cx="2238375" cy="1152525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400">
                <a:latin typeface="Calibri" pitchFamily="34" charset="0"/>
              </a:rPr>
              <a:t>Центр социальной помощи семье и детям Центрального района</a:t>
            </a:r>
            <a:endParaRPr lang="ru-RU" altLang="ru-RU"/>
          </a:p>
        </p:txBody>
      </p:sp>
      <p:sp>
        <p:nvSpPr>
          <p:cNvPr id="25637" name="AutoShape 12"/>
          <p:cNvSpPr>
            <a:spLocks noChangeArrowheads="1"/>
          </p:cNvSpPr>
          <p:nvPr/>
        </p:nvSpPr>
        <p:spPr bwMode="auto">
          <a:xfrm>
            <a:off x="6880225" y="4840288"/>
            <a:ext cx="2057400" cy="876300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400">
                <a:latin typeface="Calibri" pitchFamily="34" charset="0"/>
              </a:rPr>
              <a:t>Музеи и театры </a:t>
            </a:r>
          </a:p>
          <a:p>
            <a:pPr algn="ctr" eaLnBrk="1" hangingPunct="1">
              <a:spcAft>
                <a:spcPts val="1000"/>
              </a:spcAft>
            </a:pPr>
            <a:r>
              <a:rPr lang="ru-RU" altLang="ru-RU" sz="1400">
                <a:latin typeface="Calibri" pitchFamily="34" charset="0"/>
              </a:rPr>
              <a:t>Санкт - Петербурга</a:t>
            </a:r>
            <a:endParaRPr lang="ru-RU" altLang="ru-RU"/>
          </a:p>
        </p:txBody>
      </p:sp>
      <p:sp>
        <p:nvSpPr>
          <p:cNvPr id="18" name="Стрелка вправо 17"/>
          <p:cNvSpPr/>
          <p:nvPr/>
        </p:nvSpPr>
        <p:spPr>
          <a:xfrm rot="8435586">
            <a:off x="5823397" y="2343218"/>
            <a:ext cx="1054100" cy="36036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3123230">
            <a:off x="5568212" y="4307640"/>
            <a:ext cx="1398587" cy="36036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44131"/>
      </p:ext>
    </p:extLst>
  </p:cSld>
  <p:clrMapOvr>
    <a:masterClrMapping/>
  </p:clrMapOvr>
  <p:transition spd="slow" advTm="365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906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3доровьесберегающие образовательные технологии  в урочной и во внеурочной работе школы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Documents and Settings\Natali\Рабочий стол\Лагерь 2008\Связь, шахматы\IMG_02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04" y="1348199"/>
            <a:ext cx="3251200" cy="2438400"/>
          </a:xfrm>
          <a:noFill/>
        </p:spPr>
      </p:pic>
      <p:pic>
        <p:nvPicPr>
          <p:cNvPr id="5" name="Picture 2" descr="H:\флешка03\фото школа\IMG_30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95736" y="3786599"/>
            <a:ext cx="4608512" cy="307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340318"/>
            <a:ext cx="3528392" cy="244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531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Забота о здоровье – это важнейший труд  педагога. </a:t>
            </a:r>
            <a:r>
              <a:rPr lang="en-US" altLang="ru-RU" b="1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en-US" altLang="ru-RU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altLang="ru-RU" b="1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От</a:t>
            </a:r>
            <a:r>
              <a:rPr lang="en-US" altLang="ru-RU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жизнедеятельности, бодрости детей зависит их духовная жизнь, мировоззрение, умственное развитие, прочность знаний, вера в свои силы…»</a:t>
            </a:r>
            <a:b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altLang="ru-RU" b="1" dirty="0">
                <a:solidFill>
                  <a:srgbClr val="002060"/>
                </a:solidFill>
                <a:latin typeface="Times New Roman" pitchFamily="18" charset="0"/>
              </a:rPr>
              <a:t>                                      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                                                  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</a:rPr>
              <a:t>А. В. Сухомлинский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357438"/>
            <a:ext cx="38322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314096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Здоровье человека зависит :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</a:rPr>
              <a:t>на 50% - от образа жизни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</a:rPr>
              <a:t>на 25% - от состояния окружающей среды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</a:rPr>
              <a:t>на 15% - от наследственной программы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</a:rPr>
              <a:t>на 10% - от возможностей медицины.</a:t>
            </a:r>
          </a:p>
        </p:txBody>
      </p:sp>
    </p:spTree>
    <p:extLst>
      <p:ext uri="{BB962C8B-B14F-4D97-AF65-F5344CB8AC3E}">
        <p14:creationId xmlns:p14="http://schemas.microsoft.com/office/powerpoint/2010/main" val="823518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7432" y="4905"/>
            <a:ext cx="396656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:\флешка03\фото1\Фото03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3707904" cy="278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:\флешка03\фото1\Фото04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3211" y="4231591"/>
            <a:ext cx="3595662" cy="262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:\4 б класс фото\Фото022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37898" y="4302549"/>
            <a:ext cx="3406102" cy="255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NETHDD\Public\ФОТО\2013-2014 учебный год\9 мая\P100016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2951018" cy="208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\\NETHDD\Public\ФОТО\2013-2014 учебный год\Питомник декабрь 2013\2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0563" y="2420888"/>
            <a:ext cx="3373437" cy="208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\\NETHDD\Public\ФОТО\2013-2014 учебный год\ВАрежки\P102056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505765"/>
            <a:ext cx="3133150" cy="23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\\NETHDD\Public\ФОТО\2013-2014 учебный год\9 мая\P100014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1336" y="2420888"/>
            <a:ext cx="29543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1073"/>
            <a:ext cx="3635895" cy="242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21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171" y="404664"/>
            <a:ext cx="8229600" cy="936104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проведению физкультминуток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Комплексы подбираются в зависимости от   вида урока, его содержания.</a:t>
            </a:r>
          </a:p>
          <a:p>
            <a:pPr marL="341313" indent="-341313"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должны быть разнообразны, так   как однообразие снижает интерес к ним, а следовательно, и их результативность.</a:t>
            </a:r>
          </a:p>
          <a:p>
            <a:pPr marL="341313" indent="-341313"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 должны проводиться на начальном этапе утомления, выполнение упражнений при сильном утомлении не дает желаемого результата.</a:t>
            </a:r>
          </a:p>
          <a:p>
            <a:pPr marL="341313" indent="-341313"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Предпочтение нужно отдавать упражнениям для утомленных групп мышц.</a:t>
            </a:r>
          </a:p>
          <a:p>
            <a:pPr marL="341313" indent="-341313"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обеспечить позитивный эмоциональный настрой. 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562" y="4005064"/>
            <a:ext cx="3971727" cy="264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:\флешка03\фото школа\IMG_30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8523" y="4005064"/>
            <a:ext cx="4032448" cy="268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391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физкультминуток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101" y="1412776"/>
            <a:ext cx="8229600" cy="4876800"/>
          </a:xfrm>
        </p:spPr>
        <p:txBody>
          <a:bodyPr>
            <a:normAutofit/>
          </a:bodyPr>
          <a:lstStyle/>
          <a:p>
            <a:pPr marL="341313" indent="-341313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снятия общего или локального утомления.</a:t>
            </a:r>
          </a:p>
          <a:p>
            <a:pPr marL="341313" indent="-341313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кистей рук.</a:t>
            </a:r>
          </a:p>
          <a:p>
            <a:pPr marL="341313" indent="-341313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для глаз.</a:t>
            </a:r>
          </a:p>
          <a:p>
            <a:pPr marL="341313" indent="-341313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для слуха.</a:t>
            </a:r>
          </a:p>
          <a:p>
            <a:pPr marL="341313" indent="-341313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корректирующие осанку.</a:t>
            </a:r>
          </a:p>
          <a:p>
            <a:pPr marL="341313" indent="-341313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 </a:t>
            </a:r>
          </a:p>
          <a:p>
            <a:pPr marL="341313" indent="-341313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b="1" dirty="0" smtClean="0">
              <a:latin typeface="Arial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два, три, четыре, пять!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 заинька скакать.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Прыгать заинька горазд,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подпрыгнул десять раз.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Лучик котика коснулся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Котик сладко потянулся.</a:t>
            </a:r>
          </a:p>
        </p:txBody>
      </p:sp>
      <p:pic>
        <p:nvPicPr>
          <p:cNvPr id="5" name="Picture 7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2139851"/>
            <a:ext cx="17526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961397"/>
            <a:ext cx="2448272" cy="183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763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" y="548680"/>
            <a:ext cx="8229600" cy="4937760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тематической работы с родителями учащихся, направленной на формирование в их семьях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условий, здорового образа жизни, профилактику вредных привычек.</a:t>
            </a:r>
          </a:p>
          <a:p>
            <a:endParaRPr lang="ru-RU" dirty="0"/>
          </a:p>
        </p:txBody>
      </p:sp>
      <p:pic>
        <p:nvPicPr>
          <p:cNvPr id="4" name="Picture 2" descr="\\NETHDD\Public\ФОТО\2013-2014 учебный год\Мама, папа, я - спортивная семья_ 2013\IMG_34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8539" y="3284984"/>
            <a:ext cx="4580165" cy="329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2 класс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676" y="2284350"/>
            <a:ext cx="426235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06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632848" cy="2739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играет большую роль в жизни каждого школьника, позволяет легче и успешнее овладеть необходимыми знаниями на уроке, преодолеть трудности в достижении целей и задач обучения, учит детей жить без стрессов, а также сохранять своё и ценить чужое здоровье. 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4627984" cy="268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100_13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66" y="2924944"/>
            <a:ext cx="4499992" cy="288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1216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95536" y="260648"/>
            <a:ext cx="8610600" cy="6019800"/>
          </a:xfrm>
        </p:spPr>
        <p:txBody>
          <a:bodyPr>
            <a:normAutofit/>
          </a:bodyPr>
          <a:lstStyle/>
          <a:p>
            <a:pPr lvl="0"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результаты: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активной здоровьесберегающей инфраструктуры школы, способствующей сохранению здоровья и формированию мотивации участников образовательного процесса на здоровый образ жизни.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системы физического воспитания на основе реализации индивидуального подхода.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Мотивация педагогического коллектива на повышение своего профессионального уровня в овладении и использовании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технологий.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уровня заболеваемости среди детей и подростков.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благоприятного морально-психологического климата в школе, реализация принципов педагогики сотрудничества.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организации питания учащихся;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уровня материально-технического оснащения образовательного учреждения.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744" y="332656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46639"/>
            <a:ext cx="8229600" cy="4876800"/>
          </a:xfrm>
        </p:spPr>
        <p:txBody>
          <a:bodyPr>
            <a:normAutofit/>
          </a:bodyPr>
          <a:lstStyle/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валео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-педагогического мониторинга показали наличие: 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позитивной динамики в учебе; 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уровня знаний о здоровье и здоровом образе жизни; 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ценностного отношения к своему здоровью и здоровому образу жизни; 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улучшение показателей эмоционального комфорта и функционального состояния; 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возрастание самооценки психического благополучия (самочувствие, активность, настроение), уверенности в себе; 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динамики развития волевых качеств, что поднимает результативность любой деятельности, в том числе образовательной. </a:t>
            </a:r>
          </a:p>
          <a:p>
            <a:endParaRPr lang="ru-RU" dirty="0"/>
          </a:p>
        </p:txBody>
      </p:sp>
      <p:pic>
        <p:nvPicPr>
          <p:cNvPr id="6" name="Picture 2" descr="H:\флешка04\Физкультура\1IMG_16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410812"/>
            <a:ext cx="3572675" cy="244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100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и литература: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424264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из школьного архива ГБОУ № 620 «Росток»</a:t>
            </a:r>
          </a:p>
          <a:p>
            <a:pPr lvl="0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Абоскалова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Н.П. Здоровью надо учить/ Методическое пособие для учителей. Новосибирск: ООО Издательская компания «Лада», 2000.</a:t>
            </a:r>
          </a:p>
          <a:p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 общеобразовательной школе: методология анализа, формы, методы, опыт применения / Под ред. М.М. Безруких, В.Д. Сонькина. М.: ИВФ РАО, 2002. – 181с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образовательные технологии в современной школе»., Москва, Издательство «АПК и ПРО», 2002 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Ковалько В.И. «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в школе. 1-4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ассы.».,Москва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Издательство «Вако»,2005 г.2. 2. Смирнов Н.К.</a:t>
            </a:r>
          </a:p>
          <a:p>
            <a:pPr lvl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Базарный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В.Ф. Здоровье и развитие ребенка: Экспресс-контроль в школе и дома. – М.: АРКТИ, 2005. – 176с.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Белова И.В., Миненко П.П., Нестеренко О.Б. Школа здоровья и толерантности. – Хабаровск: ХК ИППК ПК, 2005. – 45 с.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 Н.К.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Здоровьеобразовательные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в работе учителя школы. – М., 2005.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Харитонова Л.А.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в начальной школе. – Ростов н/Дону: Феникс, 2011.</a:t>
            </a:r>
          </a:p>
          <a:p>
            <a:pPr lvl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состоянии здоровья детей в Российской Федерации (по итогам Всероссийской диспансеризации 2002 г.) // Медицинская газета. 2006. №30. С.15-18.</a:t>
            </a:r>
          </a:p>
          <a:p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19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340768"/>
            <a:ext cx="61926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Конвенции о правах ребенка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подчеркивается, что современное образование должно стать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законе РФ «Об образовании» сохранение и укрепление здоровья детей выделено в приоритетную задачу.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3826" y="332656"/>
            <a:ext cx="234326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9016" y="4437112"/>
            <a:ext cx="369103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423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-Конституция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Закон РФ «Об образовании»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Национальная доктрина образования в РФ на период до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2025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Конвенция о правах ребенка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Закон РФ о правах ребенка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ФЗ №124-ФЗ «Об основных гарантиях прав ребенка»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ФЗ №120 – ФЗ «Об основах системы профилактики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безнадзорности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правонарушений несовершеннолетних»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Типовое положение об образовательном учреждении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СанПина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Локальные акты ГБОУ № 620 «Росток»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0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4" name="AutoShape 20"/>
          <p:cNvSpPr>
            <a:spLocks noChangeArrowheads="1"/>
          </p:cNvSpPr>
          <p:nvPr/>
        </p:nvSpPr>
        <p:spPr bwMode="auto">
          <a:xfrm>
            <a:off x="3200400" y="2590800"/>
            <a:ext cx="3111500" cy="13716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BBB59"/>
          </a:solidFill>
          <a:ln w="127000" cmpd="dbl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Здоровье учащихся: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Физическое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Психическое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</a:rPr>
              <a:t>Социальное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0" y="3733800"/>
            <a:ext cx="2308226" cy="10763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Реализация ФГОС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609600" y="5181600"/>
            <a:ext cx="2308225" cy="1076325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127000" cmpd="dbl">
            <a:solidFill>
              <a:srgbClr val="9BBB59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Сотрудничество с Поликлиникой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(медосмотры,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профосмотры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>
            <a:off x="3657600" y="4191000"/>
            <a:ext cx="2308225" cy="1076325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127000" cmpd="dbl">
            <a:solidFill>
              <a:srgbClr val="C0504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Выполнение правил СанПиНа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3733800" y="5486400"/>
            <a:ext cx="2308225" cy="10763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Библиотека, ППМСЦ «Развитие», Водоканал, ДДТЮ «Преображенский»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0" y="2209800"/>
            <a:ext cx="2308225" cy="1076325"/>
          </a:xfrm>
          <a:prstGeom prst="roundRect">
            <a:avLst>
              <a:gd name="adj" fmla="val 16667"/>
            </a:avLst>
          </a:prstGeom>
          <a:solidFill>
            <a:srgbClr val="4BACC6"/>
          </a:solidFill>
          <a:ln w="127000" cmpd="dbl">
            <a:solidFill>
              <a:srgbClr val="4BACC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Допобразование (секции, кружки, спецкурсы)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6835775" y="5410200"/>
            <a:ext cx="2308225" cy="1152525"/>
          </a:xfrm>
          <a:prstGeom prst="roundRect">
            <a:avLst>
              <a:gd name="adj" fmla="val 16667"/>
            </a:avLst>
          </a:prstGeom>
          <a:solidFill>
            <a:srgbClr val="4BACC6"/>
          </a:solidFill>
          <a:ln w="127000" cmpd="dbl">
            <a:solidFill>
              <a:srgbClr val="4BACC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Совет по профилактике безнадзорности и правонарушений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6835775" y="3962400"/>
            <a:ext cx="2308225" cy="10763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Работа с родителями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6835775" y="2438400"/>
            <a:ext cx="2308225" cy="1076325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127000" cmpd="dbl">
            <a:solidFill>
              <a:srgbClr val="4F81B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Работа в социуме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47" name="AutoShape 23"/>
          <p:cNvSpPr>
            <a:spLocks noChangeArrowheads="1"/>
          </p:cNvSpPr>
          <p:nvPr/>
        </p:nvSpPr>
        <p:spPr bwMode="auto">
          <a:xfrm>
            <a:off x="228600" y="914400"/>
            <a:ext cx="2308225" cy="10763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Диагностика и мониторинг здоровья школьников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46" name="AutoShape 22"/>
          <p:cNvSpPr>
            <a:spLocks noChangeArrowheads="1"/>
          </p:cNvSpPr>
          <p:nvPr/>
        </p:nvSpPr>
        <p:spPr bwMode="auto">
          <a:xfrm>
            <a:off x="6835775" y="990600"/>
            <a:ext cx="2308225" cy="10763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2A1C7"/>
              </a:gs>
              <a:gs pos="50000">
                <a:srgbClr val="8064A2"/>
              </a:gs>
              <a:gs pos="100000">
                <a:srgbClr val="B2A1C7"/>
              </a:gs>
            </a:gsLst>
            <a:lin ang="5400000" scaled="1"/>
          </a:gradFill>
          <a:ln w="12700">
            <a:solidFill>
              <a:srgbClr val="8064A2"/>
            </a:solidFill>
            <a:round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Реализация инновационных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здоровьесберегающих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технологий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45" name="AutoShape 21"/>
          <p:cNvSpPr>
            <a:spLocks noChangeArrowheads="1"/>
          </p:cNvSpPr>
          <p:nvPr/>
        </p:nvSpPr>
        <p:spPr bwMode="auto">
          <a:xfrm>
            <a:off x="3733800" y="1295400"/>
            <a:ext cx="2308225" cy="1076325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Профилактика вредных привычек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5" name="AutoShape 11"/>
          <p:cNvSpPr>
            <a:spLocks noChangeShapeType="1"/>
          </p:cNvSpPr>
          <p:nvPr/>
        </p:nvSpPr>
        <p:spPr bwMode="auto">
          <a:xfrm flipH="1">
            <a:off x="1676400" y="2743200"/>
            <a:ext cx="1431925" cy="90487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/>
          <p:cNvSpPr>
            <a:spLocks noChangeShapeType="1"/>
          </p:cNvSpPr>
          <p:nvPr/>
        </p:nvSpPr>
        <p:spPr bwMode="auto">
          <a:xfrm flipH="1">
            <a:off x="2286000" y="3505200"/>
            <a:ext cx="1100138" cy="16129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3" name="AutoShape 9"/>
          <p:cNvSpPr>
            <a:spLocks noChangeShapeType="1"/>
          </p:cNvSpPr>
          <p:nvPr/>
        </p:nvSpPr>
        <p:spPr bwMode="auto">
          <a:xfrm>
            <a:off x="5943600" y="3581400"/>
            <a:ext cx="963613" cy="149383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/>
          <p:cNvSpPr>
            <a:spLocks noChangeShapeType="1"/>
          </p:cNvSpPr>
          <p:nvPr/>
        </p:nvSpPr>
        <p:spPr bwMode="auto">
          <a:xfrm>
            <a:off x="3505200" y="4038600"/>
            <a:ext cx="65087" cy="182403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1" name="AutoShape 7"/>
          <p:cNvSpPr>
            <a:spLocks noChangeShapeType="1"/>
          </p:cNvSpPr>
          <p:nvPr/>
        </p:nvSpPr>
        <p:spPr bwMode="auto">
          <a:xfrm>
            <a:off x="4648200" y="3657600"/>
            <a:ext cx="0" cy="48736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/>
          <p:cNvSpPr>
            <a:spLocks noChangeShapeType="1"/>
          </p:cNvSpPr>
          <p:nvPr/>
        </p:nvSpPr>
        <p:spPr bwMode="auto">
          <a:xfrm>
            <a:off x="6172200" y="3200400"/>
            <a:ext cx="908050" cy="1127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9" name="AutoShape 5"/>
          <p:cNvSpPr>
            <a:spLocks noChangeShapeType="1"/>
          </p:cNvSpPr>
          <p:nvPr/>
        </p:nvSpPr>
        <p:spPr bwMode="auto">
          <a:xfrm flipV="1">
            <a:off x="6248400" y="1981200"/>
            <a:ext cx="895350" cy="5334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/>
          <p:cNvSpPr>
            <a:spLocks noChangeShapeType="1"/>
          </p:cNvSpPr>
          <p:nvPr/>
        </p:nvSpPr>
        <p:spPr bwMode="auto">
          <a:xfrm flipH="1" flipV="1">
            <a:off x="1981200" y="2176462"/>
            <a:ext cx="1143000" cy="41433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7" name="AutoShape 3"/>
          <p:cNvSpPr>
            <a:spLocks noChangeShapeType="1"/>
          </p:cNvSpPr>
          <p:nvPr/>
        </p:nvSpPr>
        <p:spPr bwMode="auto">
          <a:xfrm flipH="1" flipV="1">
            <a:off x="2778125" y="1298575"/>
            <a:ext cx="1273175" cy="62547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6" name="AutoShape 2"/>
          <p:cNvSpPr>
            <a:spLocks noChangeShapeType="1"/>
          </p:cNvSpPr>
          <p:nvPr/>
        </p:nvSpPr>
        <p:spPr bwMode="auto">
          <a:xfrm flipV="1">
            <a:off x="5857875" y="1008063"/>
            <a:ext cx="936625" cy="90487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5" name="AutoShape 1"/>
          <p:cNvSpPr>
            <a:spLocks noChangeShapeType="1"/>
          </p:cNvSpPr>
          <p:nvPr/>
        </p:nvSpPr>
        <p:spPr bwMode="auto">
          <a:xfrm flipV="1">
            <a:off x="4419600" y="2286000"/>
            <a:ext cx="120650" cy="36512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351638" y="-288667"/>
            <a:ext cx="8362417" cy="142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80918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Модель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деятельности ГБОУ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620 «Росток»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Центрального р-на Санкт Петербурга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0" y="220980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3400" y="533400"/>
            <a:ext cx="8610600" cy="52578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304800"/>
            <a:ext cx="84582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Принципы здоровьесберегающей деятельности: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приоритета действенной заботы о здоровье учащихся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Принцип не нанесения вреда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Принцип триединого представления о здоровье физическом, нравственном,          психическом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Принцип приоритетного применения активных методов обучения и воспитания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Принцип соответствия содержания и организации процесса обучения и воспитания возрастным особенностям учащихся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Принцип отсроченного результата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Принцип активной обратной связи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соматического здоровья школьников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16476"/>
            <a:ext cx="5328592" cy="52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3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15250" cy="13716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создание  физического, психологического, социального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учащихся: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524625"/>
            <a:ext cx="4027488" cy="101600"/>
          </a:xfrm>
        </p:spPr>
        <p:txBody>
          <a:bodyPr>
            <a:normAutofit fontScale="25000" lnSpcReduction="20000"/>
          </a:bodyPr>
          <a:lstStyle/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80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10319987"/>
              </p:ext>
            </p:extLst>
          </p:nvPr>
        </p:nvGraphicFramePr>
        <p:xfrm>
          <a:off x="683568" y="1412777"/>
          <a:ext cx="7704782" cy="4968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2681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990600"/>
          </a:xfrm>
        </p:spPr>
        <p:txBody>
          <a:bodyPr>
            <a:noAutofit/>
          </a:bodyPr>
          <a:lstStyle/>
          <a:p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 в течение </a:t>
            </a:r>
            <a:b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дня</a:t>
            </a:r>
            <a:b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1- 4 классы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33638"/>
              </p:ext>
            </p:extLst>
          </p:nvPr>
        </p:nvGraphicFramePr>
        <p:xfrm>
          <a:off x="1691680" y="2276872"/>
          <a:ext cx="5628930" cy="369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Точечный рисунок" r:id="rId4" imgW="2828571" imgH="1857143" progId="Paint.Picture">
                  <p:embed/>
                </p:oleObj>
              </mc:Choice>
              <mc:Fallback>
                <p:oleObj name="Точечный рисунок" r:id="rId4" imgW="2828571" imgH="1857143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276872"/>
                        <a:ext cx="5628930" cy="369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7986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883</TotalTime>
  <Words>989</Words>
  <Application>Microsoft Office PowerPoint</Application>
  <PresentationFormat>Экран (4:3)</PresentationFormat>
  <Paragraphs>192</Paragraphs>
  <Slides>27</Slides>
  <Notes>27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Ясность</vt:lpstr>
      <vt:lpstr>Точечный рисунок</vt:lpstr>
      <vt:lpstr>Презентация PowerPoint</vt:lpstr>
      <vt:lpstr>Презентация PowerPoint</vt:lpstr>
      <vt:lpstr>Презентация PowerPoint</vt:lpstr>
      <vt:lpstr>Нормативно-правовая база </vt:lpstr>
      <vt:lpstr>Презентация PowerPoint</vt:lpstr>
      <vt:lpstr> </vt:lpstr>
      <vt:lpstr>Динамика соматического здоровья школьников</vt:lpstr>
      <vt:lpstr>Ответственность за создание  физического, психологического, социального здоровья учащихся:</vt:lpstr>
      <vt:lpstr>Работоспособность в течение  учебного дня 1- 4 классы</vt:lpstr>
      <vt:lpstr>Работоспособность в течение  рабочей недели 1-4 классы</vt:lpstr>
      <vt:lpstr> </vt:lpstr>
      <vt:lpstr>Модель здоровьесберегающей системы состоит из блоков-направлений. </vt:lpstr>
      <vt:lpstr>Модель здоровьесберегающей системы состоит из блоков-направлений. </vt:lpstr>
      <vt:lpstr>Презентация PowerPoint</vt:lpstr>
      <vt:lpstr>7. Стимулирующие технологии: Эти приемы позволяют активизировать собственные силы организма, использовать его ресурсы для выхода из нежелательного состояния. Физические нагрузки. Обучение психологическим приемам борьбы с унынием, плохим настроением. 8. Информационно-обучающие технологии: Они обеспечивают учащимся необходимый уровень грамотности для эффективной заботы о здоровье – своем и своих близких. Проведение тематических классных часов. Лекции медицинского персонала школы в Дни здоровья. Оформление тематических стендов на тему здоровья.   </vt:lpstr>
      <vt:lpstr> 9. Мониторинг. Мониторинг является важнейшим инструментом проверки оценки эффективности внедряемого содержания образования, используемых методик, служит основой для основных путей устранения недостатков учебного процесса в школе.  Задачи мониторинга: Описание здоровьесберегающей деятельности. Анализ реальной ситуации в области состояния здоровья учащихся и факторов, которые позитивно и негативно влияют на здоровье. Оценка эффективности использования здоровьесберегающих педагогических технологий. Создание и распространение эффективных моделей здоровья. Оценка адаптационных возможностей детского  организма и физического состояния.    </vt:lpstr>
      <vt:lpstr> Критериями оценки состояния здоровья обучающихся являются показатели физического состояния учащихся, уровни общей и острой заболеваемости.          С целью отслеживания влияния процесса обучения на качество образования мониторинг должен осуществляется по следующим показателям: 1. Мониторинг здоровья учащихся и его влияния на успеваемость: 1) состояние здоровья школьников; 2) пропуски уроков по болезни; 3) уровень тревожности; 4) охват горячим питанием; 5) занятия в спортивных секциях; 6) уровень адаптации и мотивации учащихся; 7) результаты обученности. 2. Мониторинг здоровья педагогов и его влияние на результаты деятельности: 1) состояние здоровья педагогов; 2) применение новых технологий; 3) диагностика затруднений; 4) уровень невротизации.  </vt:lpstr>
      <vt:lpstr>Презентация PowerPoint</vt:lpstr>
      <vt:lpstr>3доровьесберегающие образовательные технологии  в урочной и во внеурочной работе школы  </vt:lpstr>
      <vt:lpstr>Презентация PowerPoint</vt:lpstr>
      <vt:lpstr>Требования к проведению физкультминуток</vt:lpstr>
      <vt:lpstr>Виды физкультминуток</vt:lpstr>
      <vt:lpstr>Презентация PowerPoint</vt:lpstr>
      <vt:lpstr>Презентация PowerPoint</vt:lpstr>
      <vt:lpstr>Достигнутые результаты:  Создание активной здоровьесберегающей инфраструктуры школы, способствующей сохранению здоровья и формированию мотивации участников образовательного процесса на здоровый образ жизни.   Совершенствование системы физического воспитания на основе реализации индивидуального подхода.   Мотивация педагогического коллектива на повышение своего профессионального уровня в овладении и использовании здоровьесберегающих технологий.   Снижение уровня заболеваемости среди детей и подростков.   Создание благоприятного морально-психологического климата в школе, реализация принципов педагогики сотрудничества.  улучшение организации питания учащихся;  повышение уровня материально-технического оснащения образовательного учреждения.</vt:lpstr>
      <vt:lpstr>Результативность </vt:lpstr>
      <vt:lpstr>Ресурсы и 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Забота о здоровье – это важнейший труд  педагога.    От жизнедеятельности, бодрости детей зависит их духовная жизнь, мировоззрение, умственное развитие, прочность знаний, вера в свои силы…»                                         А.В.Сухомлинский</dc:title>
  <dc:creator>анна</dc:creator>
  <cp:lastModifiedBy>анна</cp:lastModifiedBy>
  <cp:revision>75</cp:revision>
  <dcterms:created xsi:type="dcterms:W3CDTF">2014-11-12T18:45:07Z</dcterms:created>
  <dcterms:modified xsi:type="dcterms:W3CDTF">2014-12-14T17:57:30Z</dcterms:modified>
</cp:coreProperties>
</file>