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72" r:id="rId2"/>
    <p:sldId id="271" r:id="rId3"/>
    <p:sldId id="278" r:id="rId4"/>
    <p:sldId id="277" r:id="rId5"/>
    <p:sldId id="325" r:id="rId6"/>
    <p:sldId id="326" r:id="rId7"/>
    <p:sldId id="327" r:id="rId8"/>
    <p:sldId id="328" r:id="rId9"/>
    <p:sldId id="331" r:id="rId10"/>
    <p:sldId id="319" r:id="rId11"/>
    <p:sldId id="321" r:id="rId12"/>
    <p:sldId id="322" r:id="rId13"/>
    <p:sldId id="323" r:id="rId14"/>
    <p:sldId id="324" r:id="rId15"/>
    <p:sldId id="320" r:id="rId16"/>
    <p:sldId id="300" r:id="rId17"/>
    <p:sldId id="302" r:id="rId18"/>
    <p:sldId id="299" r:id="rId19"/>
    <p:sldId id="290" r:id="rId20"/>
    <p:sldId id="296" r:id="rId21"/>
    <p:sldId id="298" r:id="rId22"/>
    <p:sldId id="315" r:id="rId23"/>
    <p:sldId id="304" r:id="rId24"/>
    <p:sldId id="306" r:id="rId25"/>
    <p:sldId id="307" r:id="rId26"/>
    <p:sldId id="332" r:id="rId27"/>
    <p:sldId id="333" r:id="rId28"/>
    <p:sldId id="313" r:id="rId29"/>
    <p:sldId id="314" r:id="rId30"/>
    <p:sldId id="329" r:id="rId31"/>
    <p:sldId id="312" r:id="rId32"/>
    <p:sldId id="318" r:id="rId33"/>
    <p:sldId id="334" r:id="rId34"/>
    <p:sldId id="335" r:id="rId35"/>
    <p:sldId id="337" r:id="rId36"/>
    <p:sldId id="338" r:id="rId37"/>
    <p:sldId id="336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870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4C01B-47E6-4297-876A-906B2AAF2B65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438D8-C2A9-4398-9076-535F1370A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438D8-C2A9-4398-9076-535F1370A599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322D92-2A52-4FB5-AC82-FF1D512AF7E0}" type="datetimeFigureOut">
              <a:rPr lang="ru-RU" smtClean="0"/>
              <a:pPr/>
              <a:t>05.03.2015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3120C4-2CFE-4C0A-BA2D-BC4D367804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322D92-2A52-4FB5-AC82-FF1D512AF7E0}" type="datetimeFigureOut">
              <a:rPr lang="ru-RU" smtClean="0"/>
              <a:pPr/>
              <a:t>05.03.2015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3120C4-2CFE-4C0A-BA2D-BC4D367804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322D92-2A52-4FB5-AC82-FF1D512AF7E0}" type="datetimeFigureOut">
              <a:rPr lang="ru-RU" smtClean="0"/>
              <a:pPr/>
              <a:t>05.03.2015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3120C4-2CFE-4C0A-BA2D-BC4D367804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322D92-2A52-4FB5-AC82-FF1D512AF7E0}" type="datetimeFigureOut">
              <a:rPr lang="ru-RU" smtClean="0"/>
              <a:pPr/>
              <a:t>05.03.2015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3120C4-2CFE-4C0A-BA2D-BC4D367804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322D92-2A52-4FB5-AC82-FF1D512AF7E0}" type="datetimeFigureOut">
              <a:rPr lang="ru-RU" smtClean="0"/>
              <a:pPr/>
              <a:t>05.03.2015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3120C4-2CFE-4C0A-BA2D-BC4D367804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322D92-2A52-4FB5-AC82-FF1D512AF7E0}" type="datetimeFigureOut">
              <a:rPr lang="ru-RU" smtClean="0"/>
              <a:pPr/>
              <a:t>05.03.2015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3120C4-2CFE-4C0A-BA2D-BC4D367804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322D92-2A52-4FB5-AC82-FF1D512AF7E0}" type="datetimeFigureOut">
              <a:rPr lang="ru-RU" smtClean="0"/>
              <a:pPr/>
              <a:t>05.03.2015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3120C4-2CFE-4C0A-BA2D-BC4D367804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322D92-2A52-4FB5-AC82-FF1D512AF7E0}" type="datetimeFigureOut">
              <a:rPr lang="ru-RU" smtClean="0"/>
              <a:pPr/>
              <a:t>05.03.2015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3120C4-2CFE-4C0A-BA2D-BC4D367804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322D92-2A52-4FB5-AC82-FF1D512AF7E0}" type="datetimeFigureOut">
              <a:rPr lang="ru-RU" smtClean="0"/>
              <a:pPr/>
              <a:t>05.03.2015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3120C4-2CFE-4C0A-BA2D-BC4D367804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322D92-2A52-4FB5-AC82-FF1D512AF7E0}" type="datetimeFigureOut">
              <a:rPr lang="ru-RU" smtClean="0"/>
              <a:pPr/>
              <a:t>05.03.2015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3120C4-2CFE-4C0A-BA2D-BC4D367804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322D92-2A52-4FB5-AC82-FF1D512AF7E0}" type="datetimeFigureOut">
              <a:rPr lang="ru-RU" smtClean="0"/>
              <a:pPr/>
              <a:t>05.03.2015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3120C4-2CFE-4C0A-BA2D-BC4D367804B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7322D92-2A52-4FB5-AC82-FF1D512AF7E0}" type="datetimeFigureOut">
              <a:rPr lang="ru-RU" smtClean="0"/>
              <a:pPr/>
              <a:t>05.03.2015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13120C4-2CFE-4C0A-BA2D-BC4D367804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Лучший способ воспитать хороших детей – это сделать их счастливыми.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О. </a:t>
            </a:r>
            <a:r>
              <a:rPr lang="ru-RU" smtClean="0"/>
              <a:t>Уайльд</a:t>
            </a:r>
            <a:endParaRPr lang="ru-RU" dirty="0"/>
          </a:p>
        </p:txBody>
      </p:sp>
      <p:pic>
        <p:nvPicPr>
          <p:cNvPr id="1026" name="Picture 2" descr="C:\Documents and Settings\социальный педагог\Рабочий стол\Фото, Картинки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00438"/>
            <a:ext cx="4857784" cy="3000396"/>
          </a:xfrm>
          <a:prstGeom prst="rect">
            <a:avLst/>
          </a:prstGeom>
          <a:noFill/>
        </p:spPr>
      </p:pic>
      <p:pic>
        <p:nvPicPr>
          <p:cNvPr id="5" name="Picture 2" descr="C:\Documents and Settings\социальный педагог\Рабочий стол\Фото, Картинки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996" y="3652838"/>
            <a:ext cx="4857784" cy="3000396"/>
          </a:xfrm>
          <a:prstGeom prst="rect">
            <a:avLst/>
          </a:prstGeom>
          <a:noFill/>
        </p:spPr>
      </p:pic>
      <p:pic>
        <p:nvPicPr>
          <p:cNvPr id="6" name="Picture 2" descr="C:\Documents and Settings\социальный педагог\Рабочий стол\Фото, Картинки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643314"/>
            <a:ext cx="4857784" cy="300039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 На первый план социального педагога выходит работа по </a:t>
            </a:r>
          </a:p>
          <a:p>
            <a:pPr algn="ctr">
              <a:buNone/>
            </a:pPr>
            <a:r>
              <a:rPr lang="ru-RU" dirty="0" smtClean="0"/>
              <a:t>ЗАЩИТЕ ПРАВ ДЕТСТВА, СВЯЗАННАЯ:</a:t>
            </a:r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 с воспитанием детей  в семье;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 обучением;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 содержанием;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 защитой прав и законных интересов      </a:t>
            </a:r>
          </a:p>
          <a:p>
            <a:pPr>
              <a:buNone/>
            </a:pPr>
            <a:r>
              <a:rPr lang="ru-RU" dirty="0" smtClean="0"/>
              <a:t>    детей.</a:t>
            </a:r>
          </a:p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Ненадлежащее исполнение родителями обязанностей по </a:t>
            </a:r>
            <a:r>
              <a:rPr lang="ru-RU" sz="4800" dirty="0" smtClean="0"/>
              <a:t>воспитанию </a:t>
            </a:r>
            <a:r>
              <a:rPr lang="ru-RU" dirty="0" smtClean="0"/>
              <a:t>заключается в следующем:</a:t>
            </a:r>
          </a:p>
          <a:p>
            <a:pPr algn="ctr">
              <a:buNone/>
            </a:pPr>
            <a:endParaRPr lang="ru-RU" dirty="0" smtClean="0"/>
          </a:p>
          <a:p>
            <a:pPr>
              <a:buFontTx/>
              <a:buChar char="-"/>
            </a:pPr>
            <a:r>
              <a:rPr lang="ru-RU" sz="2400" dirty="0" smtClean="0"/>
              <a:t>родители не занимаются с ребенком,</a:t>
            </a:r>
          </a:p>
          <a:p>
            <a:pPr>
              <a:buFontTx/>
              <a:buChar char="-"/>
            </a:pPr>
            <a:r>
              <a:rPr lang="ru-RU" sz="2400" dirty="0" smtClean="0"/>
              <a:t>мало уделяют внимания его  развитию, формированию духовно- нравственных качеств,</a:t>
            </a:r>
          </a:p>
          <a:p>
            <a:pPr>
              <a:buFontTx/>
              <a:buChar char="-"/>
            </a:pPr>
            <a:r>
              <a:rPr lang="ru-RU" sz="2400" dirty="0" smtClean="0"/>
              <a:t>применяют к ребенку физическую силу,</a:t>
            </a:r>
          </a:p>
          <a:p>
            <a:pPr>
              <a:buFontTx/>
              <a:buChar char="-"/>
            </a:pPr>
            <a:r>
              <a:rPr lang="ru-RU" sz="2400" dirty="0" smtClean="0"/>
              <a:t>унижают или оскорбляют ребенка.</a:t>
            </a:r>
            <a:endParaRPr lang="ru-RU" sz="24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Ненадлежащее исполнение родителями обязанностей по </a:t>
            </a:r>
            <a:r>
              <a:rPr lang="ru-RU" sz="4800" dirty="0" smtClean="0"/>
              <a:t>обучению </a:t>
            </a:r>
            <a:r>
              <a:rPr lang="ru-RU" dirty="0" smtClean="0"/>
              <a:t>заключается в следующем:</a:t>
            </a:r>
          </a:p>
          <a:p>
            <a:pPr>
              <a:buNone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отсутствие должного контроля со стороны родителей за успеваемостью, выполнением домашних заданий и посещаемостью ребенком учебных занятий в ОУ,</a:t>
            </a:r>
          </a:p>
          <a:p>
            <a:pPr>
              <a:buFontTx/>
              <a:buChar char="-"/>
            </a:pPr>
            <a:r>
              <a:rPr lang="ru-RU" dirty="0" smtClean="0"/>
              <a:t>отсутствие у ребенка специального места для домашних учебных занятий.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Ненадлежащее исполнение родителями обязанностей по </a:t>
            </a:r>
            <a:r>
              <a:rPr lang="ru-RU" sz="4800" dirty="0" smtClean="0"/>
              <a:t>содержанию </a:t>
            </a:r>
            <a:r>
              <a:rPr lang="ru-RU" dirty="0" smtClean="0"/>
              <a:t>заключается в следующем:</a:t>
            </a:r>
          </a:p>
          <a:p>
            <a:pPr algn="ctr">
              <a:buNone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отсутствие у ребенка спального места,</a:t>
            </a:r>
          </a:p>
          <a:p>
            <a:pPr>
              <a:buFontTx/>
              <a:buChar char="-"/>
            </a:pPr>
            <a:r>
              <a:rPr lang="ru-RU" dirty="0" smtClean="0"/>
              <a:t>нарушение режима дня ребенка,</a:t>
            </a:r>
          </a:p>
          <a:p>
            <a:pPr>
              <a:buFontTx/>
              <a:buChar char="-"/>
            </a:pPr>
            <a:r>
              <a:rPr lang="ru-RU" dirty="0" smtClean="0"/>
              <a:t>одежда, обувь ребенка не по сезону, неряшливый внешний вид ребенка,</a:t>
            </a:r>
          </a:p>
          <a:p>
            <a:pPr>
              <a:buFontTx/>
              <a:buChar char="-"/>
            </a:pPr>
            <a:r>
              <a:rPr lang="ru-RU" dirty="0" smtClean="0"/>
              <a:t>ненадлежащий уход за малолетним ребенком </a:t>
            </a:r>
            <a:r>
              <a:rPr lang="ru-RU" sz="1300" dirty="0" smtClean="0"/>
              <a:t>(до 14 лет),</a:t>
            </a:r>
          </a:p>
          <a:p>
            <a:pPr>
              <a:buFontTx/>
              <a:buChar char="-"/>
            </a:pPr>
            <a:r>
              <a:rPr lang="ru-RU" dirty="0" smtClean="0"/>
              <a:t>родители не содержат ребенка,</a:t>
            </a:r>
          </a:p>
          <a:p>
            <a:pPr>
              <a:buFontTx/>
              <a:buChar char="-"/>
            </a:pPr>
            <a:r>
              <a:rPr lang="ru-RU" dirty="0" smtClean="0"/>
              <a:t>проживают отдельно от ребенка, его судьбой не интересуются.</a:t>
            </a:r>
          </a:p>
          <a:p>
            <a:pPr algn="ctr">
              <a:buFontTx/>
              <a:buChar char="-"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 Ненадлежащее исполнение родителями обязанностей </a:t>
            </a:r>
          </a:p>
          <a:p>
            <a:pPr algn="ctr">
              <a:buNone/>
            </a:pPr>
            <a:r>
              <a:rPr lang="ru-RU" sz="4000" dirty="0" smtClean="0"/>
              <a:t>по защите прав и законных интересов </a:t>
            </a:r>
          </a:p>
          <a:p>
            <a:pPr algn="ctr">
              <a:buNone/>
            </a:pPr>
            <a:r>
              <a:rPr lang="ru-RU" dirty="0" smtClean="0"/>
              <a:t>заключается в следующем:</a:t>
            </a:r>
          </a:p>
          <a:p>
            <a:pPr>
              <a:buFontTx/>
              <a:buChar char="-"/>
            </a:pPr>
            <a:r>
              <a:rPr lang="ru-RU" sz="2000" dirty="0" smtClean="0"/>
              <a:t>отсутствие у ребенка регистрации по месту жительства,</a:t>
            </a:r>
          </a:p>
          <a:p>
            <a:pPr>
              <a:buFontTx/>
              <a:buChar char="-"/>
            </a:pPr>
            <a:r>
              <a:rPr lang="ru-RU" sz="2000" dirty="0" smtClean="0"/>
              <a:t>отсутствие документов (паспорта, мед. полиса и др.),</a:t>
            </a:r>
          </a:p>
          <a:p>
            <a:pPr>
              <a:buFontTx/>
              <a:buChar char="-"/>
            </a:pPr>
            <a:r>
              <a:rPr lang="ru-RU" sz="2000" dirty="0" smtClean="0"/>
              <a:t>неисполнение рекомендаций врача по лечению ребенка,</a:t>
            </a:r>
          </a:p>
          <a:p>
            <a:pPr>
              <a:buFontTx/>
              <a:buChar char="-"/>
            </a:pPr>
            <a:r>
              <a:rPr lang="ru-RU" sz="2000" dirty="0" smtClean="0"/>
              <a:t>неисполнение рекомендаций педагогов,</a:t>
            </a:r>
          </a:p>
          <a:p>
            <a:pPr>
              <a:buFontTx/>
              <a:buChar char="-"/>
            </a:pPr>
            <a:r>
              <a:rPr lang="ru-RU" sz="2000" dirty="0" smtClean="0"/>
              <a:t>необоснованный отказ на получение льгот на ребенка.</a:t>
            </a:r>
          </a:p>
          <a:p>
            <a:pPr>
              <a:buFontTx/>
              <a:buChar char="-"/>
            </a:pPr>
            <a:endParaRPr lang="ru-RU" sz="1600" dirty="0" smtClean="0"/>
          </a:p>
          <a:p>
            <a:pPr>
              <a:buFontTx/>
              <a:buChar char="-"/>
            </a:pPr>
            <a:endParaRPr lang="ru-RU" sz="16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ru-RU" dirty="0" smtClean="0"/>
              <a:t>  Родители несовершеннолетних,  уклоняющиеся или ненадлежащим  образом исполняющие  родительские  обязанности, могут быть привлечены к административной ответственности.</a:t>
            </a:r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(Согласно ст.5.35 </a:t>
            </a:r>
            <a:r>
              <a:rPr lang="ru-RU" dirty="0" err="1" smtClean="0"/>
              <a:t>КоАП</a:t>
            </a:r>
            <a:r>
              <a:rPr lang="ru-RU" dirty="0" smtClean="0"/>
              <a:t> РФ)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Возникает справедливый вопрос –</a:t>
            </a:r>
          </a:p>
          <a:p>
            <a:endParaRPr lang="ru-RU" dirty="0" smtClean="0"/>
          </a:p>
          <a:p>
            <a:pPr algn="ctr">
              <a:buNone/>
            </a:pPr>
            <a:r>
              <a:rPr lang="ru-RU" dirty="0" smtClean="0"/>
              <a:t>  Как  в школе удается выяснить проблемы  обучающихся и их родителей?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636"/>
            <a:ext cx="8183880" cy="105156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/>
              <a:t>(ООП, </a:t>
            </a:r>
            <a:r>
              <a:rPr lang="ru-RU" sz="2000" dirty="0" err="1" smtClean="0"/>
              <a:t>КДНиЗП</a:t>
            </a:r>
            <a:r>
              <a:rPr lang="ru-RU" sz="2000" dirty="0" smtClean="0"/>
              <a:t>, ОДН ОМВД РОССИИ «КОТЛАССКИЙ», ГСУ Котласский «СРЦН», детская </a:t>
            </a:r>
            <a:r>
              <a:rPr lang="ru-RU" sz="2000" dirty="0" err="1" smtClean="0"/>
              <a:t>поликлинника</a:t>
            </a:r>
            <a:r>
              <a:rPr lang="ru-RU" sz="2000" dirty="0" smtClean="0"/>
              <a:t> и др.)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571480"/>
            <a:ext cx="8183880" cy="418795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В результате оперативного взаимодействия с органами и учреждениями системы профилактики детской безнадзорности, беспризорности и семейного неблагополучия , а также межведомственного обмена информацией,  на территории МО «Котлас» удается выявить более полную картину и наши тревожные стороны.</a:t>
            </a:r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ru-RU" b="1" dirty="0" smtClean="0"/>
              <a:t>СОЦИАЛЬНЫЙ ПАСПОРТ</a:t>
            </a:r>
            <a:r>
              <a:rPr lang="ru-RU" dirty="0" smtClean="0"/>
              <a:t>    </a:t>
            </a:r>
          </a:p>
          <a:p>
            <a:pPr algn="ctr">
              <a:buNone/>
            </a:pPr>
            <a:r>
              <a:rPr lang="ru-RU" dirty="0" smtClean="0"/>
              <a:t>МОУ «СОШ №17» </a:t>
            </a:r>
          </a:p>
          <a:p>
            <a:pPr algn="ctr">
              <a:buNone/>
            </a:pPr>
            <a:r>
              <a:rPr lang="ru-RU" dirty="0" smtClean="0"/>
              <a:t>на </a:t>
            </a:r>
            <a:r>
              <a:rPr lang="ru-RU" b="1" dirty="0" smtClean="0"/>
              <a:t>2014/2015</a:t>
            </a:r>
            <a:r>
              <a:rPr lang="ru-RU" dirty="0" smtClean="0"/>
              <a:t>учебный год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en-US" dirty="0" smtClean="0"/>
              <a:t>I</a:t>
            </a:r>
            <a:r>
              <a:rPr lang="ru-RU" dirty="0" smtClean="0"/>
              <a:t>.   БЛОК ПО СЕМЬЯМ  </a:t>
            </a:r>
          </a:p>
          <a:p>
            <a:r>
              <a:rPr lang="en-US" dirty="0" smtClean="0"/>
              <a:t>II</a:t>
            </a:r>
            <a:r>
              <a:rPr lang="ru-RU" dirty="0" smtClean="0"/>
              <a:t>.  БЛОК ПО ДЕТЯМ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3238" y="530224"/>
          <a:ext cx="8212168" cy="5365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521"/>
                <a:gridCol w="1026521"/>
                <a:gridCol w="1026521"/>
                <a:gridCol w="1026521"/>
                <a:gridCol w="1026521"/>
                <a:gridCol w="1026521"/>
                <a:gridCol w="1026521"/>
                <a:gridCol w="1026521"/>
              </a:tblGrid>
              <a:tr h="44472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47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классы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Количество учащихся в школе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многодетных семей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latin typeface="Times New Roman"/>
                          <a:ea typeface="Times New Roman"/>
                          <a:cs typeface="Times New Roman"/>
                        </a:rPr>
                        <a:t>В них малообеспеченных семей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latin typeface="Times New Roman"/>
                          <a:ea typeface="Times New Roman"/>
                          <a:cs typeface="Times New Roman"/>
                        </a:rPr>
                        <a:t>( доход на 1 члена семьи)       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latin typeface="Times New Roman"/>
                          <a:ea typeface="Times New Roman"/>
                          <a:cs typeface="Times New Roman"/>
                        </a:rPr>
                        <a:t>            10357 руб.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Количество неполных семей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( без отца)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Количество неполных семей без матери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Количество матерей-одиночек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Родителей инвалидов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47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1а -10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7985" algn="l"/>
                        </a:tabLs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282 = 66,2%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(Семей  = 268)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            66,2%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              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      </a:t>
                      </a: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282  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                        11,2%                        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         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          30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   (в них 44  детей)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16%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             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               43 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23,5%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             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              63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3,3%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          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             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12,3%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          </a:t>
                      </a: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33 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3%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                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47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1в -9б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классы коррекции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116 = </a:t>
                      </a: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27,2%                   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(Семей=111)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            27,2%                   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             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      </a:t>
                      </a: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116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                     </a:t>
                      </a: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9,9%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           11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(в них 16= детей)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9%                                    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             10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26%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             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29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2,7%                                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            </a:t>
                      </a: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3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              </a:t>
                      </a: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8,1%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           9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5,4%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                 6  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47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798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ВСЕГО: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7985" algn="l"/>
                        </a:tabLs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1а-10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7985" algn="l"/>
                        </a:tabLs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282 = 66,2%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+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        1б – 9б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    116 = 27,2% 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классы коррекции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               +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       28 = 6,6%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дети   детского дома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               93,4%                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      398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(детей без детского дома)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379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(всего семей)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9,7%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                     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      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       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           </a:t>
                      </a: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(в них 60 детей)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14%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            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               53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24,2%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            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               92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3,1%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            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               12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12%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      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         42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3,6%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                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             14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472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4472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ru-RU" dirty="0" smtClean="0"/>
              <a:t>ОЦИАЛЬНЫЙ ПЕДАГОГ В ШКОЛЕ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является равноправным членом педагогического коллектива</a:t>
            </a:r>
            <a:endParaRPr lang="ru-RU" dirty="0"/>
          </a:p>
        </p:txBody>
      </p:sp>
      <p:pic>
        <p:nvPicPr>
          <p:cNvPr id="4" name="Рисунок 3" descr="C:\Documents and Settings\социальный педагог\Рабочий стол\Фото, Картинки\фото\Школа17_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071942"/>
            <a:ext cx="6286544" cy="242889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606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386"/>
                <a:gridCol w="481386"/>
                <a:gridCol w="481386"/>
                <a:gridCol w="481386"/>
                <a:gridCol w="481386"/>
                <a:gridCol w="481386"/>
                <a:gridCol w="481386"/>
                <a:gridCol w="481386"/>
                <a:gridCol w="481386"/>
                <a:gridCol w="481386"/>
                <a:gridCol w="481386"/>
                <a:gridCol w="481386"/>
                <a:gridCol w="481386"/>
                <a:gridCol w="481386"/>
                <a:gridCol w="481386"/>
                <a:gridCol w="481386"/>
                <a:gridCol w="481386"/>
              </a:tblGrid>
              <a:tr h="370840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11                                                      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/>
                </a:tc>
                <a:tc grid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row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i="1"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i="1">
                          <a:latin typeface="Times New Roman"/>
                          <a:ea typeface="Times New Roman"/>
                          <a:cs typeface="Times New Roman"/>
                        </a:rPr>
                        <a:t>Неблаг-ных семей, состоящих на внутришкольном учете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latin typeface="Times New Roman"/>
                          <a:ea typeface="Times New Roman"/>
                          <a:cs typeface="Times New Roman"/>
                        </a:rPr>
                        <a:t>Количество родителей отрицательно влияющих на детей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i="1">
                          <a:latin typeface="Times New Roman"/>
                          <a:ea typeface="Times New Roman"/>
                          <a:cs typeface="Times New Roman"/>
                        </a:rPr>
                        <a:t>Неблагополучных семей по данным детской городской поликлиники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 grid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i="1">
                          <a:latin typeface="Times New Roman"/>
                          <a:ea typeface="Times New Roman"/>
                          <a:cs typeface="Times New Roman"/>
                        </a:rPr>
                        <a:t>      Занятость     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i="1">
                          <a:latin typeface="Times New Roman"/>
                          <a:ea typeface="Times New Roman"/>
                          <a:cs typeface="Times New Roman"/>
                        </a:rPr>
                        <a:t>      родителей: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i="1">
                          <a:latin typeface="Times New Roman"/>
                          <a:ea typeface="Times New Roman"/>
                          <a:cs typeface="Times New Roman"/>
                        </a:rPr>
                        <a:t>Родители, находящиеся в местах лишения свободы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i="1" dirty="0">
                          <a:latin typeface="Times New Roman"/>
                          <a:ea typeface="Times New Roman"/>
                          <a:cs typeface="Times New Roman"/>
                        </a:rPr>
                        <a:t>Образование родителей: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i="1">
                          <a:latin typeface="Times New Roman"/>
                          <a:ea typeface="Times New Roman"/>
                          <a:cs typeface="Times New Roman"/>
                        </a:rPr>
                        <a:t> без образования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i="1">
                          <a:latin typeface="Times New Roman"/>
                          <a:ea typeface="Times New Roman"/>
                          <a:cs typeface="Times New Roman"/>
                        </a:rPr>
                        <a:t>основное общ.  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i="1">
                          <a:latin typeface="Times New Roman"/>
                          <a:ea typeface="Times New Roman"/>
                          <a:cs typeface="Times New Roman"/>
                        </a:rPr>
                        <a:t>сред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i="1">
                          <a:latin typeface="Times New Roman"/>
                          <a:ea typeface="Times New Roman"/>
                          <a:cs typeface="Times New Roman"/>
                        </a:rPr>
                        <a:t>нее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i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i="1">
                          <a:latin typeface="Times New Roman"/>
                          <a:ea typeface="Times New Roman"/>
                          <a:cs typeface="Times New Roman"/>
                        </a:rPr>
                        <a:t>начаьное профессиональное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i="1">
                          <a:latin typeface="Times New Roman"/>
                          <a:ea typeface="Times New Roman"/>
                          <a:cs typeface="Times New Roman"/>
                        </a:rPr>
                        <a:t>среднее спец.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i="1" dirty="0">
                          <a:latin typeface="Times New Roman"/>
                          <a:ea typeface="Times New Roman"/>
                          <a:cs typeface="Times New Roman"/>
                        </a:rPr>
                        <a:t>техническое (техникумы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i="1">
                          <a:latin typeface="Times New Roman"/>
                          <a:ea typeface="Times New Roman"/>
                          <a:cs typeface="Times New Roman"/>
                        </a:rPr>
                        <a:t>высшее (институты, университеты)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latin typeface="Times New Roman"/>
                          <a:ea typeface="Times New Roman"/>
                          <a:cs typeface="Times New Roman"/>
                        </a:rPr>
                        <a:t>ю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latin typeface="Times New Roman"/>
                          <a:ea typeface="Times New Roman"/>
                          <a:cs typeface="Times New Roman"/>
                        </a:rPr>
                        <a:t>т.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latin typeface="Times New Roman"/>
                          <a:ea typeface="Times New Roman"/>
                          <a:cs typeface="Times New Roman"/>
                        </a:rPr>
                        <a:t>т.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latin typeface="Times New Roman"/>
                          <a:ea typeface="Times New Roman"/>
                          <a:cs typeface="Times New Roman"/>
                        </a:rPr>
                        <a:t>н.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 err="1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 err="1"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 err="1">
                          <a:latin typeface="Times New Roman"/>
                          <a:ea typeface="Times New Roman"/>
                          <a:cs typeface="Times New Roman"/>
                        </a:rPr>
                        <a:t>ы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 1а -10 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7985" algn="l"/>
                        </a:tabLs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282 = 66,2%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(Семей  = 268)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2,2%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6 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0 %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         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        __  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958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__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  <a:cs typeface="Times New Roman"/>
                        </a:rPr>
                        <a:t>463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59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118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159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63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1в -9б 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классы коррекции 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116 = 27,2%                    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(Семей=111)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2,7%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3 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0 %</a:t>
                      </a: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                   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    __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449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 __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  <a:cs typeface="Times New Roman"/>
                        </a:rPr>
                        <a:t>113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  <a:cs typeface="Times New Roman"/>
                        </a:rPr>
                        <a:t>   __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   __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7985" algn="l"/>
                        </a:tabLs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ВСЕГО: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7985" algn="l"/>
                        </a:tabLs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1а-10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7985" algn="l"/>
                        </a:tabLs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282 = 66,2%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  1в – 9б 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 116 = 27,2%  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    классы коррекции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               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     28 = 6,6% 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дети   детского дома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2,3%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   9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0 %</a:t>
                      </a: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                   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    __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449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__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  <a:cs typeface="Times New Roman"/>
                        </a:rPr>
                        <a:t>576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103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155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184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72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61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0" cy="4752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080"/>
                <a:gridCol w="1169080"/>
                <a:gridCol w="1169080"/>
                <a:gridCol w="1169080"/>
                <a:gridCol w="1169080"/>
                <a:gridCol w="1169080"/>
                <a:gridCol w="1169080"/>
              </a:tblGrid>
              <a:tr h="370840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latin typeface="Times New Roman"/>
                          <a:ea typeface="Times New Roman"/>
                          <a:cs typeface="Times New Roman"/>
                        </a:rPr>
                        <a:t>Детей инвалидов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latin typeface="Times New Roman"/>
                          <a:ea typeface="Times New Roman"/>
                          <a:cs typeface="Times New Roman"/>
                        </a:rPr>
                        <a:t>Детей под опекой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latin typeface="Times New Roman"/>
                          <a:ea typeface="Times New Roman"/>
                          <a:cs typeface="Times New Roman"/>
                        </a:rPr>
                        <a:t>Детей на  индивидуальном обучение   по социальным  показателям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latin typeface="Times New Roman"/>
                          <a:ea typeface="Times New Roman"/>
                          <a:cs typeface="Times New Roman"/>
                        </a:rPr>
                        <a:t>Детей на индивидуальном обучение  по медицинским  показателям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latin typeface="Times New Roman"/>
                          <a:ea typeface="Times New Roman"/>
                          <a:cs typeface="Times New Roman"/>
                        </a:rPr>
                        <a:t>Детей на учете в ОДН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latin typeface="Times New Roman"/>
                          <a:ea typeface="Times New Roman"/>
                          <a:cs typeface="Times New Roman"/>
                        </a:rPr>
                        <a:t>Детей на учете в КДН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1а -10 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7985" algn="l"/>
                        </a:tabLs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282 = 66,2%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(Семей  = 268)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2,1%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          </a:t>
                      </a: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6 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1 %  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        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             3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4370" algn="ctr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           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4370" algn="ctr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         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4370" algn="ctr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                     __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1,%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             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                        </a:t>
                      </a: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2,4%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                7           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     1%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3                           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         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1в -9б 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классы коррекции 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116 = 27,2%                    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(Семей=111)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4,3%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           5 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       1,7 %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     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          </a:t>
                      </a: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4370" algn="ctr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4370" algn="ctr"/>
                        </a:tabLs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            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4370" algn="ctr"/>
                        </a:tabLs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       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4370" algn="ctr"/>
                        </a:tabLs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                       __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0,8%                                               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         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                         </a:t>
                      </a: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0855" algn="ctr"/>
                          <a:tab pos="981710" algn="r"/>
                        </a:tabLs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15,5%                            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0855" algn="ctr"/>
                          <a:tab pos="981710" algn="r"/>
                        </a:tabLs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0855" algn="ctr"/>
                          <a:tab pos="981710" algn="r"/>
                        </a:tabLs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                18                        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33145" algn="r"/>
                        </a:tabLs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      9,4%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33145" algn="r"/>
                        </a:tabLs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11	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7985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ВСЕГО: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7985" algn="l"/>
                        </a:tabLs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1а-10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7985" algn="l"/>
                        </a:tabLs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282 = 66,2%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  1в – 9б 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 116 = 27,2%  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   классы коррекции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              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     28 = 6,6% 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дети   детского дома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2,7%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       </a:t>
                      </a: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     </a:t>
                      </a: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1,2%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      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          5 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4370" algn="ctr"/>
                        </a:tabLs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        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                        __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4370" algn="ctr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     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4370" algn="ctr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            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1 %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                      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                        4  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                            5,8%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     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3,2%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14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0" cy="4337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080"/>
                <a:gridCol w="1169080"/>
                <a:gridCol w="1169080"/>
                <a:gridCol w="1169080"/>
                <a:gridCol w="1169080"/>
                <a:gridCol w="1169080"/>
                <a:gridCol w="1169080"/>
              </a:tblGrid>
              <a:tr h="370840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latin typeface="Times New Roman"/>
                          <a:ea typeface="Times New Roman"/>
                          <a:cs typeface="Times New Roman"/>
                        </a:rPr>
                        <a:t>Детей «группы риска», сост. на учете у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latin typeface="Times New Roman"/>
                          <a:ea typeface="Times New Roman"/>
                          <a:cs typeface="Times New Roman"/>
                        </a:rPr>
                        <a:t>классного рук.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latin typeface="Times New Roman"/>
                          <a:ea typeface="Times New Roman"/>
                          <a:cs typeface="Times New Roman"/>
                        </a:rPr>
                        <a:t>Трудных детей, состоящих на  внутришкольном  учете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latin typeface="Times New Roman"/>
                          <a:ea typeface="Times New Roman"/>
                          <a:cs typeface="Times New Roman"/>
                        </a:rPr>
                        <a:t>Дети, посещающие кружки и секции при школе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latin typeface="Times New Roman"/>
                          <a:ea typeface="Times New Roman"/>
                          <a:cs typeface="Times New Roman"/>
                        </a:rPr>
                        <a:t>Дети, посещающие клуб «Эверест», «Атлант», дополнительное образование.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latin typeface="Times New Roman"/>
                          <a:ea typeface="Times New Roman"/>
                          <a:cs typeface="Times New Roman"/>
                        </a:rPr>
                        <a:t>Дети,  проживающие отдельно от родителей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1а -10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7985" algn="l"/>
                        </a:tabLs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282 = 66,2%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(Семей  = 268)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                 </a:t>
                      </a: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5,3%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              15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1,7%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                  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                      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68,4%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                        193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 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30,5 %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     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           </a:t>
                      </a: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86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____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1в -9б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классы коррекции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116 = 27,2%                   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(Семей=111)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12%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         </a:t>
                      </a: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14  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2,5 %     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                       3   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       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          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latin typeface="Times New Roman"/>
                          <a:ea typeface="Times New Roman"/>
                          <a:cs typeface="Times New Roman"/>
                        </a:rPr>
                        <a:t>           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52,5%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                     61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      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                         25,8 %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 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                30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____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7985" algn="l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ВСЕГО: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7985" algn="l"/>
                        </a:tabLs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1а-10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7985" algn="l"/>
                        </a:tabLs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282 = 66,2%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  1в – 9б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 116 = 27,2% 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классы коррекции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          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     28 = 6,6%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дети   детского дома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7,2%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    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          </a:t>
                      </a: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2%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         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                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                      8            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        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       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                 63,8  %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                   254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      </a:t>
                      </a: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29,1 %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       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             116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_____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183880" cy="418795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В школе ведется </a:t>
            </a:r>
            <a:r>
              <a:rPr lang="ru-RU" dirty="0" err="1" smtClean="0"/>
              <a:t>внутришкольный</a:t>
            </a:r>
            <a:r>
              <a:rPr lang="ru-RU" smtClean="0"/>
              <a:t> учет: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Детей «группы риска»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Семей, требующих особого внимания (социально-неблагополучные)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541854"/>
          </a:xfrm>
        </p:spPr>
        <p:txBody>
          <a:bodyPr/>
          <a:lstStyle/>
          <a:p>
            <a:pPr algn="ctr">
              <a:buNone/>
            </a:pPr>
            <a:r>
              <a:rPr lang="ru-RU" sz="1800" b="1" dirty="0" smtClean="0"/>
              <a:t>ГРАФИК</a:t>
            </a:r>
            <a:endParaRPr lang="ru-RU" sz="1800" dirty="0" smtClean="0"/>
          </a:p>
          <a:p>
            <a:pPr algn="ctr">
              <a:buNone/>
            </a:pPr>
            <a:r>
              <a:rPr lang="ru-RU" sz="1800" b="1" dirty="0" smtClean="0"/>
              <a:t>состоящих на </a:t>
            </a:r>
            <a:r>
              <a:rPr lang="ru-RU" sz="1800" b="1" dirty="0" err="1" smtClean="0"/>
              <a:t>внутришкольном</a:t>
            </a:r>
            <a:r>
              <a:rPr lang="ru-RU" sz="1800" b="1" dirty="0" smtClean="0"/>
              <a:t> учете </a:t>
            </a:r>
          </a:p>
          <a:p>
            <a:pPr algn="ctr">
              <a:buNone/>
            </a:pPr>
            <a:r>
              <a:rPr lang="ru-RU" sz="1800" b="1" dirty="0" smtClean="0"/>
              <a:t>МОУ «СОШ № 17» обучающихся  группы риска и социально - неблагополучных семей в сравнении за последние три года</a:t>
            </a:r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2000" b="1" dirty="0" smtClean="0"/>
              <a:t>ГРУППА РИСКА</a:t>
            </a:r>
            <a:endParaRPr lang="ru-RU" sz="20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217" name="Object 1"/>
          <p:cNvGraphicFramePr>
            <a:graphicFrameLocks/>
          </p:cNvGraphicFramePr>
          <p:nvPr/>
        </p:nvGraphicFramePr>
        <p:xfrm>
          <a:off x="1071538" y="2786058"/>
          <a:ext cx="6929486" cy="3429024"/>
        </p:xfrm>
        <a:graphic>
          <a:graphicData uri="http://schemas.openxmlformats.org/presentationml/2006/ole">
            <p:oleObj spid="_x0000_s9217" name="Диаграмма" r:id="rId3" imgW="5638800" imgH="3438525" progId="Excel.Sheet.8">
              <p:embed/>
            </p:oleObj>
          </a:graphicData>
        </a:graphic>
      </p:graphicFrame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3438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42910" y="1357298"/>
            <a:ext cx="792961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СЕМЬИ, ТРЕБУЮЩИЕ ОСОБОГО ВНИМАНИЯ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(СОЦИАЛЬНО – НЕБЛАГОПОЛУЧНЫЕ)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8193" name="Object 1"/>
          <p:cNvGraphicFramePr>
            <a:graphicFrameLocks/>
          </p:cNvGraphicFramePr>
          <p:nvPr/>
        </p:nvGraphicFramePr>
        <p:xfrm>
          <a:off x="1285852" y="2357430"/>
          <a:ext cx="6286544" cy="3357586"/>
        </p:xfrm>
        <a:graphic>
          <a:graphicData uri="http://schemas.openxmlformats.org/presentationml/2006/ole">
            <p:oleObj spid="_x0000_s8193" name="Диаграмма" r:id="rId3" imgW="4429125" imgH="2105025" progId="Excel.Sheet.8">
              <p:embed/>
            </p:oleObj>
          </a:graphicData>
        </a:graphic>
      </p:graphicFrame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2562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400" dirty="0" smtClean="0"/>
              <a:t>ГРАФИК</a:t>
            </a:r>
          </a:p>
          <a:p>
            <a:pPr algn="ctr">
              <a:buNone/>
            </a:pPr>
            <a:r>
              <a:rPr lang="ru-RU" sz="2400" b="1" dirty="0" smtClean="0"/>
              <a:t>состоящих на учете обучающихся в </a:t>
            </a:r>
            <a:r>
              <a:rPr lang="ru-RU" sz="2400" b="1" dirty="0" err="1" smtClean="0"/>
              <a:t>КДНиЗП</a:t>
            </a:r>
            <a:r>
              <a:rPr lang="ru-RU" sz="2400" b="1" dirty="0" smtClean="0"/>
              <a:t> администрации МО «Котлас»   сравнении за последние три  учебных года</a:t>
            </a: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9153" name="Object 1"/>
          <p:cNvGraphicFramePr>
            <a:graphicFrameLocks/>
          </p:cNvGraphicFramePr>
          <p:nvPr/>
        </p:nvGraphicFramePr>
        <p:xfrm>
          <a:off x="1142976" y="2571744"/>
          <a:ext cx="6929486" cy="3786214"/>
        </p:xfrm>
        <a:graphic>
          <a:graphicData uri="http://schemas.openxmlformats.org/presentationml/2006/ole">
            <p:oleObj spid="_x0000_s49153" name="Диаграмма" r:id="rId3" imgW="5638800" imgH="3057525" progId="Excel.Sheet.8">
              <p:embed/>
            </p:oleObj>
          </a:graphicData>
        </a:graphic>
      </p:graphicFrame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0" y="3057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ОДН ОМВД РОССИИ «Котласский»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8129" name="Object 1"/>
          <p:cNvGraphicFramePr>
            <a:graphicFrameLocks/>
          </p:cNvGraphicFramePr>
          <p:nvPr/>
        </p:nvGraphicFramePr>
        <p:xfrm>
          <a:off x="1142976" y="1142984"/>
          <a:ext cx="7000924" cy="4714908"/>
        </p:xfrm>
        <a:graphic>
          <a:graphicData uri="http://schemas.openxmlformats.org/presentationml/2006/ole">
            <p:oleObj spid="_x0000_s48129" name="Диаграмма" r:id="rId3" imgW="5638800" imgH="3057525" progId="Excel.Sheet.8">
              <p:embed/>
            </p:oleObj>
          </a:graphicData>
        </a:graphic>
      </p:graphicFrame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3057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smtClean="0"/>
              <a:t>Социально-педагогическое сопровождение – это система профессиональной деятельности, направленная на создание условий для успешного обучения, развития и социализации ребенка.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По вышеуказанным категориям в  школе проводится социально-педагогическое сопровождение.</a:t>
            </a:r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Р</a:t>
            </a:r>
            <a:r>
              <a:rPr lang="ru-RU" sz="1400" dirty="0" smtClean="0"/>
              <a:t>ОДИТЕЛЕЙ ЗНАКОМЯТ ПОД ПОДПИСЬ С ВЫПИСКОЙ ИЗ ПРИКАЗА О ПОСТАНОВКЕ НА ВНУТРИШКОЛЬНЫЙ УЧЕТ.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П</a:t>
            </a:r>
            <a:r>
              <a:rPr lang="ru-RU" sz="1400" dirty="0" smtClean="0"/>
              <a:t>ЕДАГОГАМИ ВЕДЕТСЯ ИНДИВИДУАЛЬНАЯ РАБОТА С РЕБЕНКОМ (СЕМЬЕЙ).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П</a:t>
            </a:r>
            <a:r>
              <a:rPr lang="ru-RU" sz="1400" dirty="0" smtClean="0"/>
              <a:t>РИ НЕОБХОДИМОСТИ СЕМЬЯ ПОСЕЩАЕТСЯ НА ДОМУ. </a:t>
            </a:r>
            <a:r>
              <a:rPr lang="ru-RU" sz="1800" dirty="0" smtClean="0"/>
              <a:t>С</a:t>
            </a:r>
            <a:r>
              <a:rPr lang="ru-RU" sz="1400" dirty="0" smtClean="0"/>
              <a:t>ОСТАВЛЯЕТСЯ АКТ МАТЕРИАЛЬНО - БЫТОВЫХ УСЛОВИЙ СЕМЬИ. </a:t>
            </a:r>
            <a:r>
              <a:rPr lang="ru-RU" sz="1800" dirty="0" smtClean="0"/>
              <a:t>О</a:t>
            </a:r>
            <a:r>
              <a:rPr lang="ru-RU" sz="1400" dirty="0" smtClean="0"/>
              <a:t>ПРЕДЕЛЯЕТСЯ, КАКИЕ ВИДЫ ПОМОЩИ ЕЙ НЕОБХОДИМЫ </a:t>
            </a:r>
            <a:r>
              <a:rPr lang="ru-RU" sz="1400" b="1" dirty="0" smtClean="0"/>
              <a:t>ПО ВЫХОДУ ИЗ ТРУДНОЙ ЖИЗНЕННОЙ СИТУАЦИИ </a:t>
            </a:r>
            <a:r>
              <a:rPr lang="ru-RU" sz="1400" dirty="0" smtClean="0"/>
              <a:t>(педагогическая, психологическая, социальная, медицинская, информационная, консультативная, посредническая и т.д.).</a:t>
            </a:r>
            <a:endParaRPr lang="ru-RU" sz="1400" b="1" dirty="0" smtClean="0"/>
          </a:p>
          <a:p>
            <a:pPr>
              <a:buFont typeface="Wingdings" pitchFamily="2" charset="2"/>
              <a:buChar char="Ø"/>
            </a:pPr>
            <a:endParaRPr lang="ru-RU" sz="1400" dirty="0" smtClean="0"/>
          </a:p>
          <a:p>
            <a:pPr algn="ctr">
              <a:buFont typeface="Wingdings" pitchFamily="2" charset="2"/>
              <a:buChar char="Ø"/>
            </a:pPr>
            <a:endParaRPr lang="ru-RU" sz="1400" dirty="0" smtClean="0"/>
          </a:p>
          <a:p>
            <a:pPr algn="ctr">
              <a:buNone/>
            </a:pPr>
            <a:endParaRPr lang="ru-RU" sz="900" dirty="0" smtClean="0"/>
          </a:p>
          <a:p>
            <a:pPr algn="ctr">
              <a:buFont typeface="Wingdings" pitchFamily="2" charset="2"/>
              <a:buChar char="Ø"/>
            </a:pPr>
            <a:endParaRPr lang="ru-RU" sz="1800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ru-RU" dirty="0" smtClean="0"/>
              <a:t>  Трудная жизненная ситуация </a:t>
            </a:r>
            <a:br>
              <a:rPr lang="ru-RU" dirty="0" smtClean="0"/>
            </a:br>
            <a:r>
              <a:rPr lang="ru-RU" dirty="0" smtClean="0"/>
              <a:t>– это ситуация, </a:t>
            </a:r>
            <a:r>
              <a:rPr lang="ru-RU" b="1" dirty="0" smtClean="0"/>
              <a:t>объективно нарушающая жизнедеятельность человека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(безнадзорность, сиротство, </a:t>
            </a:r>
            <a:r>
              <a:rPr lang="ru-RU" dirty="0" err="1" smtClean="0"/>
              <a:t>малообеспеченность</a:t>
            </a:r>
            <a:r>
              <a:rPr lang="ru-RU" dirty="0" smtClean="0"/>
              <a:t>, жестокое </a:t>
            </a:r>
            <a:r>
              <a:rPr lang="ru-RU" dirty="0" err="1" smtClean="0"/>
              <a:t>оброщение</a:t>
            </a:r>
            <a:r>
              <a:rPr lang="ru-RU" dirty="0" smtClean="0"/>
              <a:t> в семье, конфликты и т.д.), </a:t>
            </a:r>
            <a:r>
              <a:rPr lang="ru-RU" b="1" dirty="0" smtClean="0"/>
              <a:t>которую он не может преодолеть самостоятельно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ru-RU" dirty="0" smtClean="0"/>
              <a:t> Именно на социального педагога возложена миссия, ранее не имевшая места в общеобразовательной школе, - быть гарантом прав и интересов  детей.</a:t>
            </a:r>
            <a:endParaRPr lang="ru-RU" dirty="0"/>
          </a:p>
        </p:txBody>
      </p:sp>
      <p:pic>
        <p:nvPicPr>
          <p:cNvPr id="5123" name="Picture 3" descr="C:\Documents and Settings\социальный педагог\Рабочий стол\Фото, Картинки\1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357430"/>
            <a:ext cx="8358246" cy="386717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ru-RU" dirty="0" smtClean="0"/>
              <a:t>Социальный педагог  является регулятором в решении  жизненных проблем ребенка в семье, школе, различных социальных институтах. </a:t>
            </a:r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  Для достижения своих профессиональных целей социальный педагог устанавливает контакт с представителями государственных органов управления,  общественных объединений, со всеми организациями в которых необходимо  представлять интересы учащихся, осуществляет контакт с местными органами власти  и муниципальными службами по социальной защите семьи и детства.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ru-RU" dirty="0" smtClean="0"/>
              <a:t>  Социальный педагог организует и координирует усилия различных организаций, с тем, чтобы воздействие на семью было согласованным и своевременным.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В случае систематического или злостного уклонения родителей от воспитания несовершеннолетних детей Семейным Кодексом Российской Федерации (ст.69 СК РФ) предусмотрено лишение их родительских прав; согласно ст.73 СК РФ предусмотрено ограничение в родительских правах. И, если жизни и здоровью ребенка угрожает опасность, то, согласно ст.77 СК РФ, органы опеки и попечительства вправе немедленно отобрать ребенка у родителей. </a:t>
            </a:r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Социальный педагог участвует в судебных процессах, связанных с лишением родительских прав, в том числе и по уголовным делам, таким как жестокое обращение с детьми в семье; помещение малолетних (до 14 лет) и несовершеннолетних детей в ЦВСНП, в специальные учреждения закрытого типа (если детьми и подростками совершены преступления).</a:t>
            </a: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" y="5500702"/>
            <a:ext cx="8183880" cy="5343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920" y="530352"/>
            <a:ext cx="8183880" cy="475603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9600" dirty="0"/>
              <a:t>Спасибо за </a:t>
            </a:r>
            <a:r>
              <a:rPr lang="ru-RU" sz="9600" dirty="0" smtClean="0"/>
              <a:t>внимание</a:t>
            </a:r>
            <a:r>
              <a:rPr lang="ru-RU" sz="9600" dirty="0"/>
              <a:t>!</a:t>
            </a: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/>
              <a:t>«Семья - это общество в миниатюре,</a:t>
            </a:r>
            <a:br>
              <a:rPr lang="ru-RU" dirty="0" smtClean="0"/>
            </a:br>
            <a:r>
              <a:rPr lang="ru-RU" dirty="0" smtClean="0"/>
              <a:t>                                                        от  целостности  которого зависит безопасность</a:t>
            </a:r>
            <a:br>
              <a:rPr lang="ru-RU" dirty="0" smtClean="0"/>
            </a:br>
            <a:r>
              <a:rPr lang="ru-RU" dirty="0" smtClean="0"/>
              <a:t>                                                                   всего большого человеческого общества»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А.Адлер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Program Files\Microsoft Office\MEDIA\CAGCAT10\j02849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40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Дети – должны  чувствовать значимость своей семьи. Родители – должны  видеть, как растут их дети, как развиваются, какое место  занимают в коллективе.</a:t>
            </a:r>
            <a:br>
              <a:rPr lang="ru-RU" sz="40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ОСНОВНОЙ ЗАДАЧЕЙ СОЦИАЛЬНОГО ПЕДАГОГА В ШКОЛЕ ЯВЛЯЕТСЯ СОЦИАЛЬНАЯ ЗАЩИТА  ПРАВ ДЕТЕЙ.</a:t>
            </a:r>
            <a:endParaRPr lang="ru-RU" dirty="0"/>
          </a:p>
        </p:txBody>
      </p:sp>
      <p:pic>
        <p:nvPicPr>
          <p:cNvPr id="4" name="Рисунок 3" descr="F:\вывести\Плакаты ПРАВА ДЕТЕЙ\731079-08fb4add7facd6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222" y="0"/>
            <a:ext cx="9700215" cy="730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899044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ru-RU" dirty="0" smtClean="0"/>
              <a:t> В своей социально - педагогической деятельности он руководствуется нормативно - законодательной базой.</a:t>
            </a:r>
          </a:p>
          <a:p>
            <a:pPr>
              <a:buNone/>
            </a:pPr>
            <a:r>
              <a:rPr lang="ru-RU" dirty="0" smtClean="0"/>
              <a:t>          </a:t>
            </a:r>
          </a:p>
          <a:p>
            <a:pPr>
              <a:buNone/>
            </a:pPr>
            <a:r>
              <a:rPr lang="ru-RU" dirty="0" smtClean="0"/>
              <a:t>        Важнейшим Международным  документом  является Конвенция ООН </a:t>
            </a:r>
          </a:p>
          <a:p>
            <a:pPr>
              <a:buNone/>
            </a:pPr>
            <a:r>
              <a:rPr lang="ru-RU" dirty="0" smtClean="0"/>
              <a:t>               о правах ребенка.</a:t>
            </a:r>
          </a:p>
          <a:p>
            <a:pPr>
              <a:buNone/>
            </a:pPr>
            <a:r>
              <a:rPr lang="ru-RU" dirty="0" smtClean="0"/>
              <a:t>                      (1995 г.)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1200" b="1" dirty="0" smtClean="0"/>
              <a:t>                                      (</a:t>
            </a:r>
            <a:r>
              <a:rPr lang="ru-RU" sz="1400" b="1" dirty="0" smtClean="0"/>
              <a:t>Ст. ст. 3, 5, 16, 19, 27, 32</a:t>
            </a:r>
            <a:r>
              <a:rPr lang="ru-RU" sz="1200" b="1" dirty="0" smtClean="0"/>
              <a:t>, 34, 37)</a:t>
            </a:r>
            <a:endParaRPr lang="ru-RU" sz="1200" dirty="0"/>
          </a:p>
        </p:txBody>
      </p:sp>
      <p:pic>
        <p:nvPicPr>
          <p:cNvPr id="2051" name="Picture 3" descr="C:\Documents and Settings\социальный педагог\Рабочий стол\Фото, Картинки\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3429000"/>
            <a:ext cx="2571768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786322"/>
            <a:ext cx="8183880" cy="12487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97048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200" b="1" dirty="0" smtClean="0"/>
              <a:t>Российские документы  федерального      </a:t>
            </a:r>
          </a:p>
          <a:p>
            <a:pPr>
              <a:buNone/>
            </a:pPr>
            <a:r>
              <a:rPr lang="ru-RU" sz="2200" b="1" dirty="0" smtClean="0"/>
              <a:t>                 значения:</a:t>
            </a:r>
          </a:p>
          <a:p>
            <a:r>
              <a:rPr lang="ru-RU" sz="1600" dirty="0" smtClean="0"/>
              <a:t>Конституция РФ</a:t>
            </a:r>
            <a:r>
              <a:rPr lang="ru-RU" sz="1600" b="1" dirty="0" smtClean="0"/>
              <a:t> (Ст. ст. 7, 18, 38,39,43) </a:t>
            </a:r>
          </a:p>
          <a:p>
            <a:r>
              <a:rPr lang="ru-RU" sz="1600" b="1" dirty="0" smtClean="0"/>
              <a:t>Гражданский кодекс РФ</a:t>
            </a:r>
            <a:r>
              <a:rPr lang="ru-RU" sz="1600" dirty="0" smtClean="0"/>
              <a:t> </a:t>
            </a:r>
            <a:r>
              <a:rPr lang="ru-RU" sz="1600" b="1" dirty="0" smtClean="0"/>
              <a:t>(Ст. ст. 31- 40) </a:t>
            </a:r>
          </a:p>
          <a:p>
            <a:r>
              <a:rPr lang="ru-RU" sz="1600" b="1" dirty="0" smtClean="0"/>
              <a:t>Семейный кодекс РФ (Гл. гл.11,12,18)</a:t>
            </a:r>
            <a:r>
              <a:rPr lang="ru-RU" sz="1600" dirty="0" smtClean="0"/>
              <a:t> </a:t>
            </a:r>
          </a:p>
          <a:p>
            <a:r>
              <a:rPr lang="ru-RU" sz="1600" b="1" dirty="0" smtClean="0"/>
              <a:t>Уголовный кодекс</a:t>
            </a:r>
            <a:r>
              <a:rPr lang="ru-RU" sz="1600" dirty="0" smtClean="0"/>
              <a:t> РФ </a:t>
            </a:r>
            <a:r>
              <a:rPr lang="ru-RU" sz="1600" b="1" dirty="0" smtClean="0"/>
              <a:t>(Гл. 20)</a:t>
            </a:r>
          </a:p>
          <a:p>
            <a:r>
              <a:rPr lang="ru-RU" sz="1600" b="1" dirty="0" smtClean="0"/>
              <a:t>Административный кодекс</a:t>
            </a:r>
            <a:r>
              <a:rPr lang="ru-RU" sz="1600" dirty="0" smtClean="0"/>
              <a:t> </a:t>
            </a:r>
            <a:r>
              <a:rPr lang="ru-RU" sz="1600" b="1" dirty="0" smtClean="0"/>
              <a:t>РФ (Ст. 5.35)</a:t>
            </a:r>
          </a:p>
          <a:p>
            <a:pPr>
              <a:buNone/>
            </a:pPr>
            <a:r>
              <a:rPr lang="ru-RU" sz="1600" dirty="0" smtClean="0"/>
              <a:t> </a:t>
            </a:r>
          </a:p>
          <a:p>
            <a:r>
              <a:rPr lang="ru-RU" sz="1600" dirty="0" smtClean="0"/>
              <a:t>Закон РФ «Об образовании» </a:t>
            </a:r>
            <a:r>
              <a:rPr lang="ru-RU" sz="1600" b="1" dirty="0" smtClean="0"/>
              <a:t>№273 от 29.12.2012г.</a:t>
            </a:r>
            <a:endParaRPr lang="ru-RU" sz="1600" dirty="0" smtClean="0"/>
          </a:p>
          <a:p>
            <a:r>
              <a:rPr lang="ru-RU" sz="1600" dirty="0" smtClean="0"/>
              <a:t>Закон РФ от 24.07.1998 № 124-ФЗ «Об основных гарантиях прав ребенка в РФ»</a:t>
            </a:r>
          </a:p>
          <a:p>
            <a:r>
              <a:rPr lang="ru-RU" sz="1600" dirty="0" smtClean="0"/>
              <a:t>ФЗ от 24.06.1999 г. № 120-ФЗ « Об основах системы профилактики безнадзорности и правонарушений несовершеннолетних»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Об основах  социального обслуживания населения в Российской Федерации  «О государственной и социальной помощи»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Указ Президента РФ «Об основных направлениях государственной семейной политики»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Постановления Правительства РФ.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2900" dirty="0" smtClean="0"/>
          </a:p>
        </p:txBody>
      </p:sp>
      <p:pic>
        <p:nvPicPr>
          <p:cNvPr id="3075" name="Picture 3" descr="C:\Documents and Settings\социальный педагог\Рабочий стол\Фото, Картинки\К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1928801"/>
            <a:ext cx="1357322" cy="1071571"/>
          </a:xfrm>
          <a:prstGeom prst="rect">
            <a:avLst/>
          </a:prstGeom>
          <a:noFill/>
        </p:spPr>
      </p:pic>
      <p:pic>
        <p:nvPicPr>
          <p:cNvPr id="3076" name="Picture 4" descr="C:\Documents and Settings\социальный педагог\Рабочий стол\Фото, Картинки\К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642918"/>
            <a:ext cx="1266825" cy="1028700"/>
          </a:xfrm>
          <a:prstGeom prst="rect">
            <a:avLst/>
          </a:prstGeom>
          <a:noFill/>
        </p:spPr>
      </p:pic>
      <p:pic>
        <p:nvPicPr>
          <p:cNvPr id="6" name="Picture 3" descr="C:\Documents and Settings\социальный педагог\Рабочий стол\Фото, Картинки\К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1857364"/>
            <a:ext cx="1357322" cy="1071571"/>
          </a:xfrm>
          <a:prstGeom prst="rect">
            <a:avLst/>
          </a:prstGeom>
          <a:noFill/>
        </p:spPr>
      </p:pic>
      <p:pic>
        <p:nvPicPr>
          <p:cNvPr id="7" name="Picture 3" descr="C:\Documents and Settings\социальный педагог\Рабочий стол\Фото, Картинки\К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1928802"/>
            <a:ext cx="1357322" cy="1071571"/>
          </a:xfrm>
          <a:prstGeom prst="rect">
            <a:avLst/>
          </a:prstGeom>
          <a:noFill/>
        </p:spPr>
      </p:pic>
      <p:pic>
        <p:nvPicPr>
          <p:cNvPr id="8" name="Picture 3" descr="C:\Documents and Settings\социальный педагог\Рабочий стол\Фото, Картинки\К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1928802"/>
            <a:ext cx="1357322" cy="1071571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Постановления правительства Архангельской области. </a:t>
            </a:r>
          </a:p>
          <a:p>
            <a:pPr>
              <a:buNone/>
            </a:pPr>
            <a:endParaRPr lang="ru-RU" sz="3600" dirty="0" smtClean="0"/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 Постановления,  распоряжения администрации МО «Котлас».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" dirty="0" smtClean="0"/>
              <a:t> </a:t>
            </a: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0060" y="530352"/>
            <a:ext cx="8183880" cy="418795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6000" dirty="0" smtClean="0"/>
              <a:t>Настоящие законы, постановления  регулируют отношения, возникающие в связи с реализацией основных гарантий прав и законных интересов ребенка в Российской Федерации.</a:t>
            </a:r>
            <a:br>
              <a:rPr lang="ru-RU" sz="6000" dirty="0" smtClean="0"/>
            </a:br>
            <a:r>
              <a:rPr lang="ru-RU" sz="6000" dirty="0" smtClean="0"/>
              <a:t> </a:t>
            </a:r>
            <a:endParaRPr lang="ru-RU" sz="5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>
              <a:buNone/>
            </a:pPr>
            <a:r>
              <a:rPr lang="ru-RU" dirty="0" smtClean="0"/>
              <a:t>    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  Основная задача социального педагога в школе – обеспечить комплекс мер по развитию, воспитанию  и обучению детей и подростков, находящихся в социально-опасном положении.</a:t>
            </a:r>
            <a:endParaRPr lang="ru-RU" dirty="0"/>
          </a:p>
        </p:txBody>
      </p:sp>
      <p:pic>
        <p:nvPicPr>
          <p:cNvPr id="1026" name="Picture 2" descr="C:\Documents and Settings\социальный педагог\Рабочий стол\Фото, Картинки\МАРИНА\b98b0124cf9e6cf8d4cf1a8ff49b74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14290"/>
            <a:ext cx="2643206" cy="1214446"/>
          </a:xfrm>
          <a:prstGeom prst="rect">
            <a:avLst/>
          </a:prstGeom>
          <a:noFill/>
        </p:spPr>
      </p:pic>
      <p:pic>
        <p:nvPicPr>
          <p:cNvPr id="1028" name="Picture 4" descr="C:\Documents and Settings\социальный педагог\Рабочий стол\Фото, Картинки\МАРИНА\0b472afb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4000504"/>
            <a:ext cx="2214578" cy="2857496"/>
          </a:xfrm>
          <a:prstGeom prst="rect">
            <a:avLst/>
          </a:prstGeom>
          <a:noFill/>
        </p:spPr>
      </p:pic>
      <p:pic>
        <p:nvPicPr>
          <p:cNvPr id="1029" name="Picture 5" descr="C:\Documents and Settings\социальный педагог\Рабочий стол\Фото, Картинки\МАРИНА\170_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00504"/>
            <a:ext cx="1785918" cy="2857496"/>
          </a:xfrm>
          <a:prstGeom prst="rect">
            <a:avLst/>
          </a:prstGeom>
          <a:noFill/>
        </p:spPr>
      </p:pic>
      <p:pic>
        <p:nvPicPr>
          <p:cNvPr id="1031" name="Picture 7" descr="C:\Documents and Settings\социальный педагог\Рабочий стол\Фото, Картинки\МАРИНА\i-79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4000504"/>
            <a:ext cx="1928826" cy="2857496"/>
          </a:xfrm>
          <a:prstGeom prst="rect">
            <a:avLst/>
          </a:prstGeom>
          <a:noFill/>
        </p:spPr>
      </p:pic>
      <p:pic>
        <p:nvPicPr>
          <p:cNvPr id="1033" name="Picture 9" descr="C:\Documents and Settings\социальный педагог\Рабочий стол\Фото, Картинки\МАРИНА\22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4000504"/>
            <a:ext cx="1643074" cy="2857496"/>
          </a:xfrm>
          <a:prstGeom prst="rect">
            <a:avLst/>
          </a:prstGeom>
          <a:noFill/>
        </p:spPr>
      </p:pic>
      <p:pic>
        <p:nvPicPr>
          <p:cNvPr id="1037" name="Picture 13" descr="C:\Documents and Settings\социальный педагог\Рабочий стол\Фото, Картинки\Беспризорник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4000504"/>
            <a:ext cx="2143108" cy="285749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2149</TotalTime>
  <Words>1949</Words>
  <Application>Microsoft Office PowerPoint</Application>
  <PresentationFormat>Экран (4:3)</PresentationFormat>
  <Paragraphs>532</Paragraphs>
  <Slides>37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Аспект</vt:lpstr>
      <vt:lpstr>Диаграмма</vt:lpstr>
      <vt:lpstr>Лучший способ воспитать хороших детей – это сделать их счастливыми.</vt:lpstr>
      <vt:lpstr>CОЦИАЛЬНЫЙ ПЕДАГОГ В ШКОЛЕ</vt:lpstr>
      <vt:lpstr>Слайд 3</vt:lpstr>
      <vt:lpstr>Слайд 4</vt:lpstr>
      <vt:lpstr>Слайд 5</vt:lpstr>
      <vt:lpstr>Слайд 6</vt:lpstr>
      <vt:lpstr>Слайд 7</vt:lpstr>
      <vt:lpstr>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(ООП, КДНиЗП, ОДН ОМВД РОССИИ «КОТЛАССКИЙ», ГСУ Котласский «СРЦН», детская поликлинника и др.)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Социально-педагогическое сопровождение – это система профессиональной деятельности, направленная на создание условий для успешного обучения, развития и социализации ребенка.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«Семья - это общество в миниатюре,                                                         от  целостности  которого зависит безопасность                                                                    всего большого человеческого общества»   А.Адлер </vt:lpstr>
      <vt:lpstr>  Дети – должны  чувствовать значимость своей семьи. Родители – должны  видеть, как растут их дети, как развиваются, какое место  занимают в коллективе.  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CОЦИАЛЬНЫЙ ПЕДАГОГ В ШКОЛЕ</dc:title>
  <dc:creator>Махина Марина </dc:creator>
  <cp:lastModifiedBy>User</cp:lastModifiedBy>
  <cp:revision>359</cp:revision>
  <dcterms:created xsi:type="dcterms:W3CDTF">2011-11-09T06:31:58Z</dcterms:created>
  <dcterms:modified xsi:type="dcterms:W3CDTF">2015-03-05T08:43:09Z</dcterms:modified>
</cp:coreProperties>
</file>