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9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6" r:id="rId11"/>
    <p:sldId id="270" r:id="rId12"/>
    <p:sldId id="268" r:id="rId13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90B"/>
    <a:srgbClr val="07D71B"/>
    <a:srgbClr val="FF0066"/>
    <a:srgbClr val="035D0C"/>
    <a:srgbClr val="AA266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начальные классы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высокая</c:v>
                </c:pt>
                <c:pt idx="1">
                  <c:v> средняя</c:v>
                </c:pt>
                <c:pt idx="2">
                  <c:v>положительная внеучебная</c:v>
                </c:pt>
                <c:pt idx="3">
                  <c:v>отрицательная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0.45</c:v>
                </c:pt>
                <c:pt idx="1">
                  <c:v>0.19000000000000014</c:v>
                </c:pt>
                <c:pt idx="2">
                  <c:v>0.18000000000000013</c:v>
                </c:pt>
                <c:pt idx="3">
                  <c:v>0.18000000000000013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5-8 классы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высокая</c:v>
                </c:pt>
                <c:pt idx="1">
                  <c:v>средняя</c:v>
                </c:pt>
                <c:pt idx="2">
                  <c:v>положительная внеучебная</c:v>
                </c:pt>
                <c:pt idx="3">
                  <c:v>отрицательная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0.26</c:v>
                </c:pt>
                <c:pt idx="1">
                  <c:v>0.13</c:v>
                </c:pt>
                <c:pt idx="2">
                  <c:v>0.48000000000000026</c:v>
                </c:pt>
                <c:pt idx="3">
                  <c:v>0.13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6724154272382694"/>
          <c:y val="6.9727702148691964E-2"/>
          <c:w val="0.22349919801691476"/>
          <c:h val="0.892435046419955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9-10 классы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высокая</c:v>
                </c:pt>
                <c:pt idx="1">
                  <c:v>средняя </c:v>
                </c:pt>
                <c:pt idx="2">
                  <c:v>положительная внеучебная</c:v>
                </c:pt>
                <c:pt idx="3">
                  <c:v>отрицательная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</c:v>
                </c:pt>
                <c:pt idx="1">
                  <c:v>0.67000000000000082</c:v>
                </c:pt>
                <c:pt idx="2">
                  <c:v>0.3300000000000004</c:v>
                </c:pt>
                <c:pt idx="3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начальные классы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низкая</c:v>
                </c:pt>
                <c:pt idx="1">
                  <c:v>повышенная</c:v>
                </c:pt>
                <c:pt idx="2">
                  <c:v>высокая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0.64000000000000068</c:v>
                </c:pt>
                <c:pt idx="1">
                  <c:v>0.18000000000000013</c:v>
                </c:pt>
                <c:pt idx="2">
                  <c:v>0.18000000000000013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5-8 классы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низкая</c:v>
                </c:pt>
                <c:pt idx="1">
                  <c:v>повышенная</c:v>
                </c:pt>
                <c:pt idx="2">
                  <c:v>высокая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0.35000000000000026</c:v>
                </c:pt>
                <c:pt idx="1">
                  <c:v>0.4</c:v>
                </c:pt>
                <c:pt idx="2">
                  <c:v>0.25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9-10 классы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низкая</c:v>
                </c:pt>
                <c:pt idx="1">
                  <c:v>повышенная</c:v>
                </c:pt>
                <c:pt idx="2">
                  <c:v>высокая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</c:v>
                </c:pt>
                <c:pt idx="1">
                  <c:v>0.67000000000000082</c:v>
                </c:pt>
                <c:pt idx="2">
                  <c:v>0.3300000000000004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начальные классы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высокое</c:v>
                </c:pt>
                <c:pt idx="1">
                  <c:v>среднее</c:v>
                </c:pt>
                <c:pt idx="2">
                  <c:v>низкое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9.0000000000000024E-2</c:v>
                </c:pt>
                <c:pt idx="1">
                  <c:v>0.91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5-8 классы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высокое</c:v>
                </c:pt>
                <c:pt idx="1">
                  <c:v>среднее</c:v>
                </c:pt>
                <c:pt idx="2">
                  <c:v>низкое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0.05</c:v>
                </c:pt>
                <c:pt idx="1">
                  <c:v>0.9</c:v>
                </c:pt>
                <c:pt idx="2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9-10 классы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высокое</c:v>
                </c:pt>
                <c:pt idx="1">
                  <c:v>среднее</c:v>
                </c:pt>
                <c:pt idx="2">
                  <c:v>низкое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0.3300000000000004</c:v>
                </c:pt>
                <c:pt idx="1">
                  <c:v>0.67000000000000082</c:v>
                </c:pt>
                <c:pt idx="2">
                  <c:v>0</c:v>
                </c:pt>
              </c:numCache>
            </c:numRef>
          </c:val>
        </c:ser>
        <c:axId val="81714176"/>
        <c:axId val="81736448"/>
      </c:barChart>
      <c:catAx>
        <c:axId val="81714176"/>
        <c:scaling>
          <c:orientation val="minMax"/>
        </c:scaling>
        <c:axPos val="b"/>
        <c:tickLblPos val="nextTo"/>
        <c:crossAx val="81736448"/>
        <c:crosses val="autoZero"/>
        <c:auto val="1"/>
        <c:lblAlgn val="ctr"/>
        <c:lblOffset val="100"/>
      </c:catAx>
      <c:valAx>
        <c:axId val="81736448"/>
        <c:scaling>
          <c:orientation val="minMax"/>
        </c:scaling>
        <c:axPos val="l"/>
        <c:majorGridlines/>
        <c:numFmt formatCode="0%" sourceLinked="1"/>
        <c:tickLblPos val="nextTo"/>
        <c:crossAx val="817141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0.54375</cdr:x>
      <cdr:y>0.43589</cdr:y>
    </cdr:from>
    <cdr:to>
      <cdr:x>0.65486</cdr:x>
      <cdr:y>0.63792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74840" y="19728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A6CC-3F66-44AF-A5AC-7F21F40376D7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7AE4-E1FD-42BB-B4C2-6E4C710C0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A6CC-3F66-44AF-A5AC-7F21F40376D7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7AE4-E1FD-42BB-B4C2-6E4C710C0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A6CC-3F66-44AF-A5AC-7F21F40376D7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7AE4-E1FD-42BB-B4C2-6E4C710C0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A6CC-3F66-44AF-A5AC-7F21F40376D7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7AE4-E1FD-42BB-B4C2-6E4C710C0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A6CC-3F66-44AF-A5AC-7F21F40376D7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7AE4-E1FD-42BB-B4C2-6E4C710C0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A6CC-3F66-44AF-A5AC-7F21F40376D7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7AE4-E1FD-42BB-B4C2-6E4C710C0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A6CC-3F66-44AF-A5AC-7F21F40376D7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7AE4-E1FD-42BB-B4C2-6E4C710C0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A6CC-3F66-44AF-A5AC-7F21F40376D7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7AE4-E1FD-42BB-B4C2-6E4C710C0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A6CC-3F66-44AF-A5AC-7F21F40376D7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7AE4-E1FD-42BB-B4C2-6E4C710C0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A6CC-3F66-44AF-A5AC-7F21F40376D7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7AE4-E1FD-42BB-B4C2-6E4C710C0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A6CC-3F66-44AF-A5AC-7F21F40376D7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7AE4-E1FD-42BB-B4C2-6E4C710C0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6A6CC-3F66-44AF-A5AC-7F21F40376D7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87AE4-E1FD-42BB-B4C2-6E4C710C0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office.ru/7/articles/kid/kid46.html" TargetMode="External"/><Relationship Id="rId2" Type="http://schemas.openxmlformats.org/officeDocument/2006/relationships/hyperlink" Target="http://www.psyoffice.ru/6-1013-aktivizacija-uchebnoi-dejatelnosti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syoffice.ru/6-1095-metodika-ocenki-uchebnoi-komunikaci-uchaschegosja-s-uchitelem-na-uroke.htm" TargetMode="External"/><Relationship Id="rId4" Type="http://schemas.openxmlformats.org/officeDocument/2006/relationships/hyperlink" Target="http://www.psyoffice.ru/3-0-pedagogika-00161.ht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Родительское собрание №4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664" y="1988840"/>
            <a:ext cx="573866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Психологический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климат в школе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sz="6000" dirty="0" smtClean="0">
                <a:solidFill>
                  <a:srgbClr val="FF0000"/>
                </a:solidFill>
              </a:rPr>
              <a:t>Родителям: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Внимательно </a:t>
            </a:r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следить за эмоциональным состоянием детей, чаще давать положительную оценку деятельности и личности </a:t>
            </a:r>
            <a:r>
              <a:rPr lang="ru-RU" sz="4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ребенка.Но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если возникают проблемы: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B0F0"/>
                </a:solidFill>
              </a:rPr>
              <a:t>17 мая</a:t>
            </a:r>
            <a:r>
              <a:rPr lang="ru-RU" sz="4000" dirty="0" smtClean="0">
                <a:solidFill>
                  <a:srgbClr val="00B0F0"/>
                </a:solidFill>
              </a:rPr>
              <a:t> </a:t>
            </a:r>
            <a:r>
              <a:rPr lang="ru-RU" sz="4000" b="1" dirty="0" smtClean="0">
                <a:solidFill>
                  <a:srgbClr val="00B0F0"/>
                </a:solidFill>
              </a:rPr>
              <a:t>– Международный день детского телефона </a:t>
            </a:r>
            <a:r>
              <a:rPr lang="ru-RU" sz="4000" b="1" dirty="0" smtClean="0">
                <a:solidFill>
                  <a:srgbClr val="00B0F0"/>
                </a:solidFill>
              </a:rPr>
              <a:t>доверия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Номер телефона легко запомнить</a:t>
            </a:r>
            <a:r>
              <a:rPr lang="ru-RU" sz="4000" b="1" dirty="0" smtClean="0">
                <a:solidFill>
                  <a:srgbClr val="C00000"/>
                </a:solidFill>
              </a:rPr>
              <a:t>: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5800" b="1" dirty="0" smtClean="0">
                <a:solidFill>
                  <a:srgbClr val="C00000"/>
                </a:solidFill>
              </a:rPr>
              <a:t>8-800-2000-122</a:t>
            </a:r>
            <a:endParaRPr lang="ru-RU" sz="5800" b="1" dirty="0" smtClean="0">
              <a:solidFill>
                <a:srgbClr val="C00000"/>
              </a:solidFill>
            </a:endParaRPr>
          </a:p>
          <a:p>
            <a:endParaRPr lang="ru-RU" sz="4000" dirty="0" smtClean="0">
              <a:solidFill>
                <a:srgbClr val="00B0F0"/>
              </a:solidFill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96552" y="188640"/>
            <a:ext cx="9540552" cy="66693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Позвонить можно с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любого стационарного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 мобильного телефона бесплатно. Психологическую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информационную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поддержку детям и родителям оказывают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профессиональные психологи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прошедшие специальную подготовку.</a:t>
            </a:r>
          </a:p>
          <a:p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консультантом Телефона доверия можно поделиться любой проблемой,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которая волнует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ребенка, здесь его внимательно выслушают, окажут необходимую помощь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эмоциональную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поддержку. Взгляды, которые высказывает абонент, не осуждают и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критикуют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это позволяет создать комфортные условия для разговора и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эффективной работы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 проблемой.</a:t>
            </a:r>
          </a:p>
          <a:p>
            <a:r>
              <a:rPr lang="ru-RU" sz="2400" b="1" dirty="0" smtClean="0">
                <a:solidFill>
                  <a:srgbClr val="03590B"/>
                </a:solidFill>
                <a:latin typeface="Times New Roman" pitchFamily="18" charset="0"/>
                <a:cs typeface="Times New Roman" pitchFamily="18" charset="0"/>
              </a:rPr>
              <a:t>При обращении абоненты имеют право сохранить в тайне свое имя, местонахождение </a:t>
            </a:r>
            <a:r>
              <a:rPr lang="ru-RU" sz="2400" b="1" dirty="0" smtClean="0">
                <a:solidFill>
                  <a:srgbClr val="03590B"/>
                </a:solidFill>
                <a:latin typeface="Times New Roman" pitchFamily="18" charset="0"/>
                <a:cs typeface="Times New Roman" pitchFamily="18" charset="0"/>
              </a:rPr>
              <a:t>и любую </a:t>
            </a:r>
            <a:r>
              <a:rPr lang="ru-RU" sz="2400" b="1" dirty="0" smtClean="0">
                <a:solidFill>
                  <a:srgbClr val="03590B"/>
                </a:solidFill>
                <a:latin typeface="Times New Roman" pitchFamily="18" charset="0"/>
                <a:cs typeface="Times New Roman" pitchFamily="18" charset="0"/>
              </a:rPr>
              <a:t>другую информацию, а так же в любой момент прервать разговор. Они могут </a:t>
            </a:r>
            <a:r>
              <a:rPr lang="ru-RU" sz="2400" b="1" dirty="0" smtClean="0">
                <a:solidFill>
                  <a:srgbClr val="03590B"/>
                </a:solidFill>
                <a:latin typeface="Times New Roman" pitchFamily="18" charset="0"/>
                <a:cs typeface="Times New Roman" pitchFamily="18" charset="0"/>
              </a:rPr>
              <a:t>быть уверены</a:t>
            </a:r>
            <a:r>
              <a:rPr lang="ru-RU" sz="2400" b="1" dirty="0" smtClean="0">
                <a:solidFill>
                  <a:srgbClr val="03590B"/>
                </a:solidFill>
                <a:latin typeface="Times New Roman" pitchFamily="18" charset="0"/>
                <a:cs typeface="Times New Roman" pitchFamily="18" charset="0"/>
              </a:rPr>
              <a:t>, что содержание беседы не записывается и не разглашается.</a:t>
            </a:r>
          </a:p>
          <a:p>
            <a:r>
              <a:rPr lang="ru-RU" sz="2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Служба телефона доверия помогает детям и родителям чувствовать себя более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      защищёнными</a:t>
            </a:r>
            <a:r>
              <a:rPr lang="ru-RU" sz="24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Школьная мотивация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492941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Высокий</a:t>
            </a:r>
            <a:r>
              <a:rPr lang="ru-RU" sz="2400" b="1" dirty="0" smtClean="0"/>
              <a:t> уровень</a:t>
            </a:r>
            <a:r>
              <a:rPr lang="ru-RU" sz="2400" dirty="0" smtClean="0"/>
              <a:t> школьной мотивации, </a:t>
            </a:r>
            <a:r>
              <a:rPr lang="ru-RU" sz="2400" dirty="0" smtClean="0">
                <a:hlinkClick r:id="rId2"/>
              </a:rPr>
              <a:t>учебной</a:t>
            </a:r>
            <a:r>
              <a:rPr lang="ru-RU" sz="2400" dirty="0" smtClean="0"/>
              <a:t> активности -У таких </a:t>
            </a:r>
            <a:r>
              <a:rPr lang="ru-RU" sz="2400" dirty="0" smtClean="0">
                <a:hlinkClick r:id="rId3"/>
              </a:rPr>
              <a:t>детей</a:t>
            </a:r>
            <a:r>
              <a:rPr lang="ru-RU" sz="2400" dirty="0" smtClean="0"/>
              <a:t> есть стремление наиболее успешно выполнять все предъявляемые школой требования.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Средняя  </a:t>
            </a:r>
            <a:r>
              <a:rPr lang="ru-RU" sz="2400" b="1" dirty="0" smtClean="0"/>
              <a:t>школьная</a:t>
            </a:r>
            <a:r>
              <a:rPr lang="ru-RU" sz="2400" dirty="0" smtClean="0"/>
              <a:t> мотивация- учащиеся начальных классов, успешно справляющиеся с учебной </a:t>
            </a:r>
            <a:r>
              <a:rPr lang="ru-RU" sz="2400" dirty="0" smtClean="0">
                <a:hlinkClick r:id="rId4"/>
              </a:rPr>
              <a:t>деятельностью</a:t>
            </a:r>
            <a:r>
              <a:rPr lang="ru-RU" sz="2400" dirty="0" smtClean="0"/>
              <a:t>. </a:t>
            </a:r>
            <a:r>
              <a:rPr lang="ru-RU" sz="2400" b="1" dirty="0" smtClean="0">
                <a:solidFill>
                  <a:srgbClr val="FFC000"/>
                </a:solidFill>
              </a:rPr>
              <a:t>Положительная </a:t>
            </a:r>
            <a:r>
              <a:rPr lang="ru-RU" sz="2400" dirty="0" err="1" smtClean="0">
                <a:solidFill>
                  <a:srgbClr val="FFC000"/>
                </a:solidFill>
              </a:rPr>
              <a:t>внеучебная</a:t>
            </a:r>
            <a:r>
              <a:rPr lang="ru-RU" sz="2400" dirty="0" smtClean="0">
                <a:solidFill>
                  <a:srgbClr val="FFC000"/>
                </a:solidFill>
              </a:rPr>
              <a:t> </a:t>
            </a:r>
            <a:r>
              <a:rPr lang="ru-RU" sz="2400" dirty="0" smtClean="0"/>
              <a:t>деятельность-</a:t>
            </a:r>
          </a:p>
          <a:p>
            <a:r>
              <a:rPr lang="ru-RU" sz="2400" dirty="0" smtClean="0"/>
              <a:t>Такие дети достаточно благополучно чувствуют себя в школе, однако чаще ходят в школу, чтобы общаться с друзьями, с </a:t>
            </a:r>
            <a:r>
              <a:rPr lang="ru-RU" sz="2400" dirty="0" smtClean="0">
                <a:hlinkClick r:id="rId5"/>
              </a:rPr>
              <a:t>учителем</a:t>
            </a:r>
            <a:r>
              <a:rPr lang="ru-RU" sz="2400" dirty="0" smtClean="0"/>
              <a:t>. </a:t>
            </a:r>
          </a:p>
          <a:p>
            <a:r>
              <a:rPr lang="ru-RU" sz="2400" b="1" dirty="0" smtClean="0">
                <a:solidFill>
                  <a:srgbClr val="AA2668"/>
                </a:solidFill>
              </a:rPr>
              <a:t>Отрицательная</a:t>
            </a:r>
            <a:r>
              <a:rPr lang="ru-RU" sz="2400" b="1" dirty="0" smtClean="0"/>
              <a:t> </a:t>
            </a:r>
            <a:r>
              <a:rPr lang="ru-RU" sz="2400" dirty="0" smtClean="0"/>
              <a:t>школьная мотивация.</a:t>
            </a:r>
          </a:p>
          <a:p>
            <a:r>
              <a:rPr lang="ru-RU" sz="2400" dirty="0" smtClean="0"/>
              <a:t>Эти дети посещают школу неохотно, предпочитают пропускать занятия. На уроках часто занимаются посторонними делами, играми. 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Школьная мотивация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3600" b="1" dirty="0" smtClean="0"/>
              <a:t>Методика </a:t>
            </a:r>
            <a:r>
              <a:rPr lang="ru-RU" sz="3600" b="1" dirty="0" err="1" smtClean="0"/>
              <a:t>Лускановой</a:t>
            </a:r>
            <a:r>
              <a:rPr lang="ru-RU" sz="3600" b="1" dirty="0" smtClean="0"/>
              <a:t> Н. Г. </a:t>
            </a:r>
            <a:endParaRPr lang="ru-RU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80648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Школьная мотивация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Школьная мотивация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Общая школьная тревожность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Тест школьной тревожности Филипса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55776" y="1844824"/>
          <a:ext cx="6131024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1787289"/>
            <a:ext cx="266429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/>
              <a:t>Школьная тревожность – это самое широкое понятие, включающее различные аспекты устойчивого школьного эмоционального неблагополучия.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Общая школьная тревожность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Общая школьная тревожность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Эмоциональное состояние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235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Родительское собрание №4</vt:lpstr>
      <vt:lpstr>Школьная мотивация</vt:lpstr>
      <vt:lpstr>Школьная мотивация  Методика Лускановой Н. Г. </vt:lpstr>
      <vt:lpstr>Школьная мотивация</vt:lpstr>
      <vt:lpstr>Школьная мотивация</vt:lpstr>
      <vt:lpstr> Общая школьная тревожность Тест школьной тревожности Филипса </vt:lpstr>
      <vt:lpstr>Общая школьная тревожность</vt:lpstr>
      <vt:lpstr>Общая школьная тревожность</vt:lpstr>
      <vt:lpstr>Эмоциональное состояние</vt:lpstr>
      <vt:lpstr>. Родителям:</vt:lpstr>
      <vt:lpstr>Слайд 11</vt:lpstr>
      <vt:lpstr>Слайд 12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мотивация</dc:title>
  <dc:creator>User</dc:creator>
  <cp:lastModifiedBy>Татьяна</cp:lastModifiedBy>
  <cp:revision>23</cp:revision>
  <dcterms:created xsi:type="dcterms:W3CDTF">2014-05-14T15:31:06Z</dcterms:created>
  <dcterms:modified xsi:type="dcterms:W3CDTF">2014-05-18T17:39:06Z</dcterms:modified>
</cp:coreProperties>
</file>