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6" r:id="rId3"/>
    <p:sldId id="264" r:id="rId4"/>
    <p:sldId id="263" r:id="rId5"/>
    <p:sldId id="260" r:id="rId6"/>
    <p:sldId id="261" r:id="rId7"/>
    <p:sldId id="259" r:id="rId8"/>
    <p:sldId id="268" r:id="rId9"/>
    <p:sldId id="267" r:id="rId10"/>
  </p:sldIdLst>
  <p:sldSz cx="10080625" cy="7559675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98" y="-9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90037D6-5C9C-4E87-95F6-08CC24DC0A68}" type="slidenum">
              <a:t>‹#›</a:t>
            </a:fld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77390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270F0E7A-B7A8-409F-903A-979A81E1F95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780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ru-RU" sz="2000" b="0" i="0" u="none" strike="noStrike" kern="1200" cap="none" spc="0" baseline="0">
        <a:solidFill>
          <a:srgbClr val="000000"/>
        </a:solidFill>
        <a:uFillTx/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755651" y="2347914"/>
            <a:ext cx="8569327" cy="1620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512883" y="4283077"/>
            <a:ext cx="7056433" cy="1931990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A54E42-E1B9-42E7-9158-1C8E6A17028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43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8981DF-346C-497C-8C6F-0189F23CB6D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114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645635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645635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F55648-A868-4818-AD6A-D4650289B1C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710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84BF73-1FCC-42E4-9462-7AD1BEC3B3C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439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96927" y="4857749"/>
            <a:ext cx="8567735" cy="1501773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96927" y="3203572"/>
            <a:ext cx="8567735" cy="165417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911FDA-997A-4E89-B5DF-376EB34AF25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972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989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989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7B10D2-F39A-480F-98F6-2868EAFC8C0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924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4821" y="303215"/>
            <a:ext cx="9072567" cy="125889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4821" y="1692270"/>
            <a:ext cx="4452935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504821" y="2397127"/>
            <a:ext cx="4452935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5121270" y="1692270"/>
            <a:ext cx="4456108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idx="4"/>
          </p:nvPr>
        </p:nvSpPr>
        <p:spPr>
          <a:xfrm>
            <a:off x="5121270" y="2397127"/>
            <a:ext cx="4456108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67DA25-D970-4FC1-AA27-FF16C4D1C0B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138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0E43CD-AA95-4BE1-9BDD-A04F7BEB809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487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9AFE65-DA58-4144-9E23-69A0A408BD6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237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4821" y="301623"/>
            <a:ext cx="3316291" cy="1279529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3941758" y="301623"/>
            <a:ext cx="5635620" cy="64516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504821" y="1581153"/>
            <a:ext cx="3316291" cy="517207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9EAD06-62E4-48B5-83C4-1AED03A4DA2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84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976439" y="5291139"/>
            <a:ext cx="6048371" cy="625477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976439" y="674690"/>
            <a:ext cx="6048371" cy="45370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976439" y="5916616"/>
            <a:ext cx="6048371" cy="88741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E35C4F-35D4-478D-9EDD-10D658EB8E8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424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lvl="0"/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9895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996365B1-ECEA-4F1C-A5ED-10E7AAF33799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ru-RU" sz="4400" b="0" i="0" u="none" strike="noStrike" kern="1200" cap="none" spc="0" baseline="0">
          <a:solidFill>
            <a:srgbClr val="000000"/>
          </a:solidFill>
          <a:uFillTx/>
          <a:latin typeface="Arial" pitchFamily="18"/>
          <a:cs typeface="Tahoma" pitchFamily="2"/>
        </a:defRPr>
      </a:lvl1pPr>
    </p:titleStyle>
    <p:bodyStyle>
      <a:lvl1pPr marL="431999" marR="0" lvl="0" indent="-323999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3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ndale Sans UI" pitchFamily="2"/>
          <a:cs typeface="Tahoma" pitchFamily="2"/>
        </a:defRPr>
      </a:lvl1pPr>
      <a:lvl2pPr marL="863998" marR="0" lvl="1" indent="-323999" defTabSz="914400" rtl="0" fontAlgn="auto" hangingPunct="1">
        <a:lnSpc>
          <a:spcPct val="100000"/>
        </a:lnSpc>
        <a:spcBef>
          <a:spcPts val="0"/>
        </a:spcBef>
        <a:spcAft>
          <a:spcPts val="1135"/>
        </a:spcAft>
        <a:buSzPct val="45000"/>
        <a:buFont typeface="StarSymbol"/>
        <a:buChar char="●"/>
        <a:tabLst/>
        <a:defRPr lang="ru-RU" sz="28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ndale Sans UI" pitchFamily="2"/>
          <a:cs typeface="Tahoma" pitchFamily="2"/>
        </a:defRPr>
      </a:lvl2pPr>
      <a:lvl3pPr marL="1295997" marR="0" lvl="2" indent="-287999" defTabSz="914400" rtl="0" fontAlgn="auto" hangingPunct="1">
        <a:lnSpc>
          <a:spcPct val="100000"/>
        </a:lnSpc>
        <a:spcBef>
          <a:spcPts val="0"/>
        </a:spcBef>
        <a:spcAft>
          <a:spcPts val="850"/>
        </a:spcAft>
        <a:buSzPct val="75000"/>
        <a:buFont typeface="StarSymbol"/>
        <a:buChar char="–"/>
        <a:tabLst/>
        <a:defRPr lang="ru-RU" sz="2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ndale Sans UI" pitchFamily="2"/>
          <a:cs typeface="Tahoma" pitchFamily="2"/>
        </a:defRPr>
      </a:lvl3pPr>
      <a:lvl4pPr marL="1727996" marR="0" lvl="3" indent="-215999" defTabSz="914400" rtl="0" fontAlgn="auto" hangingPunct="1">
        <a:lnSpc>
          <a:spcPct val="100000"/>
        </a:lnSpc>
        <a:spcBef>
          <a:spcPts val="0"/>
        </a:spcBef>
        <a:spcAft>
          <a:spcPts val="565"/>
        </a:spcAft>
        <a:buSzPct val="45000"/>
        <a:buFont typeface="StarSymbol"/>
        <a:buChar char="●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ndale Sans UI" pitchFamily="2"/>
          <a:cs typeface="Tahoma" pitchFamily="2"/>
        </a:defRPr>
      </a:lvl4pPr>
      <a:lvl5pPr marL="2159995" marR="0" lvl="4" indent="-215999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75000"/>
        <a:buFont typeface="StarSymbol"/>
        <a:buChar char="–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ndale Sans UI" pitchFamily="2"/>
          <a:cs typeface="Tahoma" pitchFamily="2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non.ru/GetAnswer.aspx?qid=f08d0fa8-3586-4af8-8465-cd3eff45bccb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754846" y="323450"/>
            <a:ext cx="9071643" cy="6174165"/>
          </a:xfrm>
        </p:spPr>
        <p:txBody>
          <a:bodyPr anchor="ctr"/>
          <a:lstStyle/>
          <a:p>
            <a:pPr marL="0" lvl="0" indent="0" algn="r">
              <a:buNone/>
            </a:pPr>
            <a:r>
              <a:rPr lang="ru-RU" sz="4000"/>
              <a:t>Учебная презентация «Супы».</a:t>
            </a:r>
          </a:p>
          <a:p>
            <a:pPr marL="0" lvl="0" indent="0" algn="r">
              <a:buNone/>
            </a:pPr>
            <a:r>
              <a:rPr lang="ru-RU" sz="4000"/>
              <a:t>7 класс.</a:t>
            </a:r>
          </a:p>
          <a:p>
            <a:pPr marL="0" lvl="0" indent="0" algn="r">
              <a:buNone/>
            </a:pPr>
            <a:r>
              <a:rPr lang="ru-RU" sz="4000"/>
              <a:t/>
            </a:r>
            <a:br>
              <a:rPr lang="ru-RU" sz="4000"/>
            </a:br>
            <a:r>
              <a:rPr lang="ru-RU" sz="2800"/>
              <a:t>ГБОУ СОШ № 657 ЮАО</a:t>
            </a:r>
            <a:br>
              <a:rPr lang="ru-RU" sz="2800"/>
            </a:br>
            <a:r>
              <a:rPr lang="ru-RU"/>
              <a:t>г. Москва</a:t>
            </a:r>
            <a:br>
              <a:rPr lang="ru-RU"/>
            </a:br>
            <a:r>
              <a:rPr lang="ru-RU"/>
              <a:t>Учитель технологии:</a:t>
            </a:r>
            <a:br>
              <a:rPr lang="ru-RU"/>
            </a:br>
            <a:r>
              <a:rPr lang="ru-RU"/>
              <a:t>Лихонина О.П</a:t>
            </a:r>
            <a:r>
              <a:rPr lang="ru-RU" sz="400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0996485">
            <a:off x="1111334" y="3394124"/>
            <a:ext cx="3738131" cy="2338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Grp="1"/>
          </p:cNvSpPr>
          <p:nvPr>
            <p:ph idx="1"/>
          </p:nvPr>
        </p:nvSpPr>
        <p:spPr>
          <a:xfrm>
            <a:off x="503806" y="539477"/>
            <a:ext cx="9071643" cy="3600404"/>
          </a:xfrm>
        </p:spPr>
        <p:txBody>
          <a:bodyPr/>
          <a:lstStyle/>
          <a:p>
            <a:pPr marL="107999" lvl="0" indent="0">
              <a:buNone/>
            </a:pPr>
            <a:r>
              <a:rPr lang="ru-RU"/>
              <a:t>Цели и задачи предстоящей работы:</a:t>
            </a:r>
          </a:p>
          <a:p>
            <a:pPr marL="107999" lvl="0" indent="0">
              <a:buNone/>
            </a:pPr>
            <a:r>
              <a:rPr lang="ru-RU"/>
              <a:t/>
            </a:r>
            <a:br>
              <a:rPr lang="ru-RU"/>
            </a:br>
            <a:r>
              <a:rPr lang="ru-RU"/>
              <a:t>Познакомить учащихся с первыми горячим блюдами,  с историей их возникновения, с видами и классификацией , а так же с основными особенностями супов.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9997" y="179999"/>
            <a:ext cx="7380003" cy="60227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                                    </a:t>
            </a:r>
            <a:r>
              <a:rPr lang="de-DE" sz="36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История супов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308198" y="5248"/>
            <a:ext cx="8923602" cy="439248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2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200" b="0" i="0" u="none" strike="noStrike" kern="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2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0" cap="none" spc="0" baseline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Суп - жидкое блюдо (обычно первое), распространённое во многих странах. Отличительной особенностью супа является в первую очередь тот факт, что суп включает в себя не менее 50 % жидкости, во вторую очередь (для горячих супов) — суп готовится методом варки, в подавляющем большинстве случаев в воде.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Суп, как блюдо в его сегодняшнем понимании, сложился не более 400—500 лет назад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Первые супы люди варили из мяса бегемотов или костей других животных. Древнейший рецепт супа был обнаружен в кулинарной книге Апикура, написанной в IV веке, где упомянуты следующие ингредиенты: пшеница, оливковое масло, мясной фарш, мозги, перец, лавровый лист, тмин, вино, ферментированный рыбный соус.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52076" y="4859953"/>
            <a:ext cx="4009305" cy="2314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309" y="1091162"/>
            <a:ext cx="3185028" cy="21846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1. Прозрачные супы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(куриные, мясные, рыбные, овощные, грибные бульоны)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27517" y="1541294"/>
            <a:ext cx="3312478" cy="197972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2. Заправочные супы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(бо</a:t>
            </a:r>
            <a:r>
              <a: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р</a:t>
            </a:r>
            <a:r>
              <a:rPr lang="de-DE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щ, щи, рассольник)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20582" y="1019016"/>
            <a:ext cx="3060003" cy="3754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3. Пюрэобразные супы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63811" y="1415856"/>
            <a:ext cx="2412360" cy="208620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(пюре-образные состоят из вареных,а затем и протертых продуктов на основе воды и молока)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9990" y="4493800"/>
            <a:ext cx="2520004" cy="3754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1. Молочные супы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3851" y="4931505"/>
            <a:ext cx="2159995" cy="217564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(продукты предварительно отвариваются на воде-крупа или макароны)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9996" y="179999"/>
            <a:ext cx="7380003" cy="45935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6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       Виды и классификация супов.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43232" y="5284692"/>
            <a:ext cx="2710885" cy="182245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2. Холодные супы(свекольный, окрошка, щавелевый)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622335">
            <a:off x="3397626" y="3123919"/>
            <a:ext cx="3265084" cy="2050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747" y="251441"/>
            <a:ext cx="9577059" cy="707132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     </a:t>
            </a:r>
            <a:r>
              <a:rPr lang="de-DE" sz="2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Что нужно обязательно соблюдать при варке </a:t>
            </a:r>
            <a:r>
              <a: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   </a:t>
            </a:r>
            <a:r>
              <a:rPr lang="de-DE" sz="2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заправочного супа?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Все ингредиенты блюда должны быть нарезаны одинаково (учитывается и форма, и размер). Что-то может  остаться сырым или переварится, к тому же внешний вид кулинарного изделия будет более эстетичным.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000" b="0" i="0" u="none" strike="noStrike" kern="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 Вместе с квашеными, маринованными, солеными или кислыми продуктами ( капуста, щавель, лимон, капуста и т.д.) не следует варить картофель, он плохо разваривается в кислом бульоне. Закладывайте его в первую очередь.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0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0" cap="none" spc="0" baseline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 Крупяные супы и супы с макаронными изделиями вкусны только горячими, остывая, они теряют не только вкус, но и полезность. Варите их в в небольшом количестве, чтобы не пришлось разогревать.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000" b="0" i="0" u="none" strike="noStrike" kern="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0" cap="none" spc="0" baseline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 Специи закладывайте в суп непосредственно перед окончанием варки, тогда весь букет запахов сохранится.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000" b="0" i="0" u="none" strike="noStrike" kern="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0" cap="none" spc="0" baseline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Чеснок можно добавлять либо в процессе варки, либо непосредственно перед ее концом. Это зависит от того, какую насыщенность этого аромата вы предпочитаете.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2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779" y="1115540"/>
            <a:ext cx="5904655" cy="144016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1. Употребление этого продукта очень полезно, т.к. одна порция содержит кальций и фосфор, витамины А, С, калий, натрий и фолиевую кислоту.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3220" y="2123657"/>
            <a:ext cx="5904655" cy="151217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2. Супы менее калорийные, а содержащаяся в супах вода позволяет поддерживать необходимый баланс жидкости в организме.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336453" y="997738"/>
            <a:ext cx="3290386" cy="41762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583923" y="251441"/>
            <a:ext cx="5388056" cy="60227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6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    Польза </a:t>
            </a:r>
            <a:r>
              <a:rPr lang="ru-RU" sz="36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 и вред </a:t>
            </a:r>
            <a:r>
              <a:rPr lang="de-DE" sz="36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супов: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7229" y="3275783"/>
            <a:ext cx="5760637" cy="23083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1. Жидкость во время приема пищи разбавляет желудочный сок, что значительно ухудшает пищеварение.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  2. Тепловая обработка резко сокращает количество питательных веществ в пище. Все витамины и биологически активные вещества погибают уже при температуре 57 градусов.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17089" y="5584103"/>
            <a:ext cx="5038728" cy="175432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3. При варке мяса в бульон переходят различные вредные химические вещества, основными из них являются - креатин и креатинин.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Супы менее калорийные, а содержащаяся в супах вода позволяет поддерживать необходимый баланс жидкости в организме.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decel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775" y="899513"/>
            <a:ext cx="8776173" cy="50405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                                                  </a:t>
            </a:r>
            <a:r>
              <a: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 КАК ХРАНИТЬ СУПЫ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2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• Охладите оставшийся суп. Залейте его в плотно закрывающуюся емкость и храните в холодильнике не больше трех дней. При охлаждении суп может загустеть, поэтому при разогревании добавьте бульона, воды, сливок или молока.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• Большинство супов хорошо замораживаются. Их можно хранить в морозилке 3 месяца. Перелейте суп в большую плоскую посудину, наполняя ее не доверху, ибо при замораживании жидкость расширяется.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• Перед замораживанием не добавляйте в суп сливки, йогурт или яйца, так как они свернутся при разогревании.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• Лучше всего перед разогреванием дать супу оттаять в холодильнике. После замораживании некоторые ароматы могут улетучиться, поэтому разогретый суп нужно непременно попробовать и, если потребуется, добавить приправ.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8" y="611486"/>
            <a:ext cx="8424742" cy="951990"/>
          </a:xfrm>
        </p:spPr>
        <p:txBody>
          <a:bodyPr/>
          <a:lstStyle/>
          <a:p>
            <a:pPr lvl="0">
              <a:buNone/>
            </a:pPr>
            <a:r>
              <a:rPr lang="ru-RU"/>
              <a:t>Закрепление материала. </a:t>
            </a:r>
            <a:br>
              <a:rPr lang="ru-RU"/>
            </a:br>
            <a:r>
              <a:rPr lang="ru-RU"/>
              <a:t>Итоговые вопросы:</a:t>
            </a:r>
            <a:br>
              <a:rPr lang="ru-RU"/>
            </a:br>
            <a:endParaRPr lang="ru-RU"/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107999" lvl="0" indent="0">
              <a:buNone/>
            </a:pPr>
            <a:r>
              <a:rPr lang="ru-RU" sz="2800"/>
              <a:t>1.Что такое суп?</a:t>
            </a:r>
            <a:br>
              <a:rPr lang="ru-RU" sz="2800"/>
            </a:br>
            <a:r>
              <a:rPr lang="ru-RU" sz="2800"/>
              <a:t>2.Какими свойствами обладает суп?</a:t>
            </a:r>
            <a:br>
              <a:rPr lang="ru-RU" sz="2800"/>
            </a:br>
            <a:r>
              <a:rPr lang="ru-RU" sz="2800"/>
              <a:t>3.Какие  виды и классификации супов ты знаешь?</a:t>
            </a:r>
            <a:br>
              <a:rPr lang="ru-RU" sz="2800"/>
            </a:br>
            <a:r>
              <a:rPr lang="ru-RU" sz="2800"/>
              <a:t>4.Что ты знаешь о истории возникновения супа?</a:t>
            </a:r>
          </a:p>
          <a:p>
            <a:pPr marL="107999" lvl="0" indent="0">
              <a:buNone/>
            </a:pPr>
            <a:r>
              <a:rPr lang="ru-RU" sz="2800"/>
              <a:t>5. Как следует хранить супы?</a:t>
            </a:r>
          </a:p>
          <a:p>
            <a:pPr marL="107999" lvl="0" indent="0">
              <a:buNone/>
            </a:pPr>
            <a:r>
              <a:rPr lang="ru-RU" sz="2800"/>
              <a:t>6. Что нужно обязательно соблюдать при варке заправочного супа? </a:t>
            </a:r>
          </a:p>
          <a:p>
            <a:pPr marL="107999" lvl="0" indent="0">
              <a:buNone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None/>
            </a:pPr>
            <a:r>
              <a:rPr lang="ru-RU"/>
              <a:t>Источники информации: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1.Учебник для учащихся 7 класса общеобразовательных  учреждений ( вариант для девочек).Под редакцией И.А Сасовой. Москва.Изд.центр  «Вентана –Граф» 2008г.</a:t>
            </a:r>
          </a:p>
          <a:p>
            <a:pPr lvl="0"/>
            <a:r>
              <a:rPr lang="en-US">
                <a:hlinkClick r:id="rId2"/>
              </a:rPr>
              <a:t>http://www.genon.ru/GetAnswer.aspx?qid=f08d0fa8-3586-4af8-8465-cd3eff45bccb</a:t>
            </a:r>
            <a:endParaRPr lang="ru-RU"/>
          </a:p>
          <a:p>
            <a:pPr lvl="0"/>
            <a:r>
              <a:rPr lang="en-US"/>
              <a:t>ru.wikipedia.org </a:t>
            </a:r>
            <a:endParaRPr lang="ru-RU"/>
          </a:p>
          <a:p>
            <a:pPr lvl="0"/>
            <a:endParaRPr lang="ru-RU"/>
          </a:p>
          <a:p>
            <a:pPr lvl="0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680</Words>
  <Application>Microsoft Office PowerPoint</Application>
  <PresentationFormat>Экран (4:3)</PresentationFormat>
  <Paragraphs>61</Paragraphs>
  <Slides>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Default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Закрепление материала.  Итоговые вопросы: </vt:lpstr>
      <vt:lpstr>Источники информации: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Лихонина</cp:lastModifiedBy>
  <cp:revision>18</cp:revision>
  <dcterms:created xsi:type="dcterms:W3CDTF">2009-04-16T11:32:32Z</dcterms:created>
  <dcterms:modified xsi:type="dcterms:W3CDTF">2015-01-30T08:18:19Z</dcterms:modified>
</cp:coreProperties>
</file>