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</p:sldMasterIdLst>
  <p:notesMasterIdLst>
    <p:notesMasterId r:id="rId33"/>
  </p:notesMasterIdLst>
  <p:sldIdLst>
    <p:sldId id="258" r:id="rId14"/>
    <p:sldId id="277" r:id="rId15"/>
    <p:sldId id="279" r:id="rId16"/>
    <p:sldId id="281" r:id="rId17"/>
    <p:sldId id="259" r:id="rId18"/>
    <p:sldId id="260" r:id="rId19"/>
    <p:sldId id="265" r:id="rId20"/>
    <p:sldId id="287" r:id="rId21"/>
    <p:sldId id="283" r:id="rId22"/>
    <p:sldId id="296" r:id="rId23"/>
    <p:sldId id="285" r:id="rId24"/>
    <p:sldId id="289" r:id="rId25"/>
    <p:sldId id="294" r:id="rId26"/>
    <p:sldId id="293" r:id="rId27"/>
    <p:sldId id="292" r:id="rId28"/>
    <p:sldId id="291" r:id="rId29"/>
    <p:sldId id="273" r:id="rId30"/>
    <p:sldId id="274" r:id="rId31"/>
    <p:sldId id="275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4E8DB6-C64C-435E-96DD-D69DFDF2AF56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3B5A8-250D-47C6-A59C-7919237BEC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131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7A4E-222C-4E34-90D2-76BC084F7B43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EC62-4B62-45BD-B781-3B671FF9B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7A4E-222C-4E34-90D2-76BC084F7B43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EC62-4B62-45BD-B781-3B671FF9B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22297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99400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63666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84812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29266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18942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04494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05457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868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291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7A4E-222C-4E34-90D2-76BC084F7B43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EC62-4B62-45BD-B781-3B671FF9B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81424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57500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15386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02180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69924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2107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53429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37336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09852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484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71750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38628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76836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90477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5411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67719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88700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31619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35155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53304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214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77711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98709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61509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67665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24983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74683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05117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26164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23321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74120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90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33129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83660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81137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8861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203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4946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908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3890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9366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886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7A4E-222C-4E34-90D2-76BC084F7B43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EC62-4B62-45BD-B781-3B671FF9B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0378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2233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0689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1055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0016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7960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0581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891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1322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25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7A4E-222C-4E34-90D2-76BC084F7B43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EC62-4B62-45BD-B781-3B671FF9B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5445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2839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356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3976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2089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7039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7417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5785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6601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005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7A4E-222C-4E34-90D2-76BC084F7B43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EC62-4B62-45BD-B781-3B671FF9B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2193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3416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7125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6075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457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6193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3048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8402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901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251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7A4E-222C-4E34-90D2-76BC084F7B43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EC62-4B62-45BD-B781-3B671FF9B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9897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266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6773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5684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101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4742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7845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6233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107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65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7A4E-222C-4E34-90D2-76BC084F7B43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EC62-4B62-45BD-B781-3B671FF9B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7408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255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9589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665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1505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1571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82241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09485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53447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215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7A4E-222C-4E34-90D2-76BC084F7B43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EC62-4B62-45BD-B781-3B671FF9B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81930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9742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51151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82710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07952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26851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58127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51014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32925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310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7A4E-222C-4E34-90D2-76BC084F7B43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EC62-4B62-45BD-B781-3B671FF9B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7672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07060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54885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8864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32728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97440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51243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23527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62555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95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7A4E-222C-4E34-90D2-76BC084F7B43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EC62-4B62-45BD-B781-3B671FF9B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39038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47166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46376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3489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86230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13964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43756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37848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76816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920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97A4E-222C-4E34-90D2-76BC084F7B43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7EC62-4B62-45BD-B781-3B671FF9B3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5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2938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5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5944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5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508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5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1368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5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7572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5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9376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5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131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5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606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5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0889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5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6929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5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4979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5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23.02.2015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2857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25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oleObject" Target="../embeddings/oleObject14.bin"/><Relationship Id="rId2" Type="http://schemas.openxmlformats.org/officeDocument/2006/relationships/slideLayout" Target="../slideLayouts/slideLayout13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wmf"/><Relationship Id="rId11" Type="http://schemas.openxmlformats.org/officeDocument/2006/relationships/image" Target="../media/image24.wmf"/><Relationship Id="rId5" Type="http://schemas.openxmlformats.org/officeDocument/2006/relationships/oleObject" Target="../embeddings/oleObject10.bin"/><Relationship Id="rId15" Type="http://schemas.openxmlformats.org/officeDocument/2006/relationships/image" Target="../media/image26.wmf"/><Relationship Id="rId10" Type="http://schemas.openxmlformats.org/officeDocument/2006/relationships/oleObject" Target="../embeddings/oleObject13.bin"/><Relationship Id="rId4" Type="http://schemas.openxmlformats.org/officeDocument/2006/relationships/image" Target="../media/image21.wmf"/><Relationship Id="rId9" Type="http://schemas.openxmlformats.org/officeDocument/2006/relationships/image" Target="../media/image23.wmf"/><Relationship Id="rId14" Type="http://schemas.openxmlformats.org/officeDocument/2006/relationships/oleObject" Target="../embeddings/oleObject15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jpeg"/><Relationship Id="rId3" Type="http://schemas.openxmlformats.org/officeDocument/2006/relationships/image" Target="../media/image27.jpe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2" Type="http://schemas.openxmlformats.org/officeDocument/2006/relationships/hyperlink" Target="http://metodisty.ru/user_upload/05_2011/thumbs/1304924217.jpg" TargetMode="Externa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hyperlink" Target="http://metodisty.ru/user_upload/05_2011/thumbs/1304924178.jpg" TargetMode="External"/><Relationship Id="rId9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17.xml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06.xml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9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11" Type="http://schemas.openxmlformats.org/officeDocument/2006/relationships/image" Target="../media/image57.jpeg"/><Relationship Id="rId5" Type="http://schemas.openxmlformats.org/officeDocument/2006/relationships/image" Target="../media/image51.jpeg"/><Relationship Id="rId10" Type="http://schemas.openxmlformats.org/officeDocument/2006/relationships/image" Target="../media/image56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rkotiki.ru/ecolumn_5470.html" TargetMode="External"/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n.yandex.ru/count" TargetMode="External"/><Relationship Id="rId5" Type="http://schemas.openxmlformats.org/officeDocument/2006/relationships/hyperlink" Target="http://www.liveinternet.ru/users/ocnik/post133780839/" TargetMode="External"/><Relationship Id="rId4" Type="http://schemas.openxmlformats.org/officeDocument/2006/relationships/hyperlink" Target="http://narcotics.su/solomzes12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dou22.ucoz.ru/projects/kaleydoskop_nov/image002.jpg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hyperlink" Target="http://img-fotki.yandex.ru/get/5302/elena-voita.76/0_69a52_591aa1a7_XL" TargetMode="Externa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://uzo.izmuroma.ru/images/p027_1_06.jpg" TargetMode="External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0" Type="http://schemas.openxmlformats.org/officeDocument/2006/relationships/hyperlink" Target="http://s008.radikal.ru/i304/1105/9f/169d609da3cf.jpg" TargetMode="External"/><Relationship Id="rId4" Type="http://schemas.openxmlformats.org/officeDocument/2006/relationships/hyperlink" Target="http://s013.radikal.ru/i324/1101/bf/3173dab69a74.jpg" TargetMode="Externa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39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5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652120" y="2348880"/>
            <a:ext cx="34918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Макаренко Татьяна Борисовна</a:t>
            </a:r>
          </a:p>
          <a:p>
            <a:pPr algn="r"/>
            <a:r>
              <a:rPr lang="ru-RU" sz="20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Педагог организатор</a:t>
            </a:r>
          </a:p>
          <a:p>
            <a:pPr algn="r"/>
            <a:r>
              <a:rPr lang="ru-RU" sz="20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МБОУ СОШ№ 95 </a:t>
            </a:r>
          </a:p>
          <a:p>
            <a:pPr algn="r"/>
            <a:r>
              <a:rPr lang="ru-RU" sz="2000" b="1" i="1" dirty="0" smtClean="0">
                <a:solidFill>
                  <a:srgbClr val="FF0066"/>
                </a:solidFill>
              </a:rPr>
              <a:t>Г. Красноярск</a:t>
            </a:r>
            <a:endParaRPr lang="ru-RU" sz="2000" b="1" i="1" dirty="0">
              <a:solidFill>
                <a:srgbClr val="FF0066"/>
              </a:solidFill>
            </a:endParaRPr>
          </a:p>
        </p:txBody>
      </p:sp>
      <p:pic>
        <p:nvPicPr>
          <p:cNvPr id="7" name="Picture 6" descr="C:\Documents and Settings\Admin\Local Settings\Temporary Internet Files\Content.IE5\H55WFITQ\MCj04376360000[1]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95736" y="1572652"/>
            <a:ext cx="4814887" cy="481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WordArt 1"/>
          <p:cNvSpPr>
            <a:spLocks noChangeArrowheads="1" noChangeShapeType="1" noTextEdit="1"/>
          </p:cNvSpPr>
          <p:nvPr/>
        </p:nvSpPr>
        <p:spPr bwMode="auto">
          <a:xfrm>
            <a:off x="0" y="457200"/>
            <a:ext cx="8604448" cy="18916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"Факторы здоровья"</a:t>
            </a:r>
            <a:endParaRPr lang="ru-RU" sz="3600" kern="10" spc="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80120" y="6125930"/>
            <a:ext cx="75243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Укрепляющие и ухудшающие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285728"/>
            <a:ext cx="7467600" cy="1104900"/>
          </a:xfrm>
        </p:spPr>
        <p:txBody>
          <a:bodyPr/>
          <a:lstStyle/>
          <a:p>
            <a:r>
              <a:rPr lang="ru-RU" sz="4800" dirty="0"/>
              <a:t>Наркомания - это смерть !</a:t>
            </a:r>
            <a:endParaRPr lang="ru-RU" dirty="0"/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7620000" y="5181600"/>
          <a:ext cx="10668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Clip" r:id="rId3" imgW="790956" imgH="621792" progId="">
                  <p:embed/>
                </p:oleObj>
              </mc:Choice>
              <mc:Fallback>
                <p:oleObj name="Clip" r:id="rId3" imgW="790956" imgH="62179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5181600"/>
                        <a:ext cx="10668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7"/>
          <p:cNvGraphicFramePr>
            <a:graphicFrameLocks noChangeAspect="1"/>
          </p:cNvGraphicFramePr>
          <p:nvPr/>
        </p:nvGraphicFramePr>
        <p:xfrm>
          <a:off x="8001000" y="3048000"/>
          <a:ext cx="76200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Clip" r:id="rId5" imgW="327028" imgH="974690" progId="">
                  <p:embed/>
                </p:oleObj>
              </mc:Choice>
              <mc:Fallback>
                <p:oleObj name="Clip" r:id="rId5" imgW="327028" imgH="97469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3048000"/>
                        <a:ext cx="762000" cy="190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3200400" y="2514600"/>
            <a:ext cx="2819400" cy="2590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5129" name="Object 9"/>
          <p:cNvGraphicFramePr>
            <a:graphicFrameLocks noChangeAspect="1"/>
          </p:cNvGraphicFramePr>
          <p:nvPr/>
        </p:nvGraphicFramePr>
        <p:xfrm>
          <a:off x="762000" y="3124200"/>
          <a:ext cx="7620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Clip" r:id="rId7" imgW="327028" imgH="974690" progId="">
                  <p:embed/>
                </p:oleObj>
              </mc:Choice>
              <mc:Fallback>
                <p:oleObj name="Clip" r:id="rId7" imgW="327028" imgH="97469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124200"/>
                        <a:ext cx="762000" cy="182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0" name="Object 10"/>
          <p:cNvGraphicFramePr>
            <a:graphicFrameLocks noChangeAspect="1"/>
          </p:cNvGraphicFramePr>
          <p:nvPr/>
        </p:nvGraphicFramePr>
        <p:xfrm>
          <a:off x="685800" y="5105400"/>
          <a:ext cx="13716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Clip" r:id="rId8" imgW="868680" imgH="1004011" progId="">
                  <p:embed/>
                </p:oleObj>
              </mc:Choice>
              <mc:Fallback>
                <p:oleObj name="Clip" r:id="rId8" imgW="868680" imgH="100401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105400"/>
                        <a:ext cx="1371600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1" name="Object 11"/>
          <p:cNvGraphicFramePr>
            <a:graphicFrameLocks noChangeAspect="1"/>
          </p:cNvGraphicFramePr>
          <p:nvPr/>
        </p:nvGraphicFramePr>
        <p:xfrm>
          <a:off x="685800" y="1600200"/>
          <a:ext cx="10668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Clip" r:id="rId10" imgW="2598738" imgH="3284538" progId="">
                  <p:embed/>
                </p:oleObj>
              </mc:Choice>
              <mc:Fallback>
                <p:oleObj name="Clip" r:id="rId10" imgW="2598738" imgH="328453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600200"/>
                        <a:ext cx="1066800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2" name="Object 12"/>
          <p:cNvGraphicFramePr>
            <a:graphicFrameLocks noChangeAspect="1"/>
          </p:cNvGraphicFramePr>
          <p:nvPr/>
        </p:nvGraphicFramePr>
        <p:xfrm>
          <a:off x="3124200" y="2286000"/>
          <a:ext cx="35052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Clip" r:id="rId12" imgW="815743" imgH="620257" progId="">
                  <p:embed/>
                </p:oleObj>
              </mc:Choice>
              <mc:Fallback>
                <p:oleObj name="Clip" r:id="rId12" imgW="815743" imgH="62025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286000"/>
                        <a:ext cx="3505200" cy="3429000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1584325" y="3622675"/>
            <a:ext cx="1036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0000"/>
                </a:solidFill>
              </a:rPr>
              <a:t>СПИД</a:t>
            </a:r>
            <a:endParaRPr lang="ru-RU">
              <a:solidFill>
                <a:prstClr val="white"/>
              </a:solidFill>
            </a:endParaRP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6613525" y="3698875"/>
            <a:ext cx="1223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0000"/>
                </a:solidFill>
              </a:rPr>
              <a:t>Гепатит</a:t>
            </a:r>
            <a:endParaRPr lang="ru-RU">
              <a:solidFill>
                <a:prstClr val="white"/>
              </a:solidFill>
            </a:endParaRP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5867400" y="57150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</a:rPr>
              <a:t>Смерть</a:t>
            </a:r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5138" name="Object 18"/>
          <p:cNvGraphicFramePr>
            <a:graphicFrameLocks noChangeAspect="1"/>
          </p:cNvGraphicFramePr>
          <p:nvPr/>
        </p:nvGraphicFramePr>
        <p:xfrm flipH="1">
          <a:off x="7772400" y="1600200"/>
          <a:ext cx="9906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Clip" r:id="rId14" imgW="858622" imgH="883310" progId="">
                  <p:embed/>
                </p:oleObj>
              </mc:Choice>
              <mc:Fallback>
                <p:oleObj name="Clip" r:id="rId14" imgW="858622" imgH="88331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H="1">
                        <a:off x="7772400" y="1600200"/>
                        <a:ext cx="990600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0" name="Line 20"/>
          <p:cNvSpPr>
            <a:spLocks noChangeShapeType="1"/>
          </p:cNvSpPr>
          <p:nvPr/>
        </p:nvSpPr>
        <p:spPr bwMode="auto">
          <a:xfrm>
            <a:off x="7315200" y="1828800"/>
            <a:ext cx="1447800" cy="838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5562600" y="1752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</a:rPr>
              <a:t>Потомство</a:t>
            </a:r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1889125" y="1752600"/>
            <a:ext cx="2755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</a:rPr>
              <a:t>Повреждение мозга</a:t>
            </a:r>
            <a:endParaRPr lang="ru-RU">
              <a:solidFill>
                <a:prstClr val="white"/>
              </a:solidFill>
            </a:endParaRPr>
          </a:p>
        </p:txBody>
      </p:sp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2041525" y="5756275"/>
            <a:ext cx="2151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0000"/>
                </a:solidFill>
              </a:rPr>
              <a:t>Передозировка</a:t>
            </a:r>
          </a:p>
        </p:txBody>
      </p:sp>
      <p:sp>
        <p:nvSpPr>
          <p:cNvPr id="5147" name="Line 27"/>
          <p:cNvSpPr>
            <a:spLocks noChangeShapeType="1"/>
          </p:cNvSpPr>
          <p:nvPr/>
        </p:nvSpPr>
        <p:spPr bwMode="auto">
          <a:xfrm flipV="1">
            <a:off x="7391400" y="1676400"/>
            <a:ext cx="1371600" cy="1371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01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 animBg="1"/>
      <p:bldP spid="5133" grpId="0" autoUpdateAnimBg="0"/>
      <p:bldP spid="5136" grpId="0" autoUpdateAnimBg="0"/>
      <p:bldP spid="5137" grpId="0" autoUpdateAnimBg="0"/>
      <p:bldP spid="5140" grpId="0" animBg="1"/>
      <p:bldP spid="5141" grpId="0" autoUpdateAnimBg="0"/>
      <p:bldP spid="5143" grpId="0" autoUpdateAnimBg="0"/>
      <p:bldP spid="5144" grpId="0" autoUpdateAnimBg="0"/>
      <p:bldP spid="51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56 из 2866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71670" y="4714884"/>
            <a:ext cx="1714512" cy="1881198"/>
          </a:xfrm>
          <a:prstGeom prst="rect">
            <a:avLst/>
          </a:prstGeom>
          <a:noFill/>
        </p:spPr>
      </p:pic>
      <p:pic>
        <p:nvPicPr>
          <p:cNvPr id="3" name="Picture 4" descr="Картинка 65 из 2867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1643050"/>
            <a:ext cx="1714512" cy="1871650"/>
          </a:xfrm>
          <a:prstGeom prst="rect">
            <a:avLst/>
          </a:prstGeom>
          <a:noFill/>
        </p:spPr>
      </p:pic>
      <p:pic>
        <p:nvPicPr>
          <p:cNvPr id="4" name="Picture 2" descr="Картинка 56 из 28669">
            <a:hlinkClick r:id="rId2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29520" y="4857760"/>
            <a:ext cx="1714480" cy="1714512"/>
          </a:xfrm>
          <a:prstGeom prst="rect">
            <a:avLst/>
          </a:prstGeom>
          <a:noFill/>
        </p:spPr>
      </p:pic>
      <p:pic>
        <p:nvPicPr>
          <p:cNvPr id="5" name="Picture 2" descr="Картинка 56 из 28669">
            <a:hlinkClick r:id="rId2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929058" y="4786322"/>
            <a:ext cx="1643074" cy="1714512"/>
          </a:xfrm>
          <a:prstGeom prst="rect">
            <a:avLst/>
          </a:prstGeom>
          <a:noFill/>
        </p:spPr>
      </p:pic>
      <p:pic>
        <p:nvPicPr>
          <p:cNvPr id="6" name="Picture 2" descr="Картинка 56 из 28669">
            <a:hlinkClick r:id="rId2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42844" y="4786322"/>
            <a:ext cx="1800233" cy="1714512"/>
          </a:xfrm>
          <a:prstGeom prst="rect">
            <a:avLst/>
          </a:prstGeom>
          <a:noFill/>
        </p:spPr>
      </p:pic>
      <p:pic>
        <p:nvPicPr>
          <p:cNvPr id="8" name="Picture 2" descr="Картинка 56 из 28669">
            <a:hlinkClick r:id="rId2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358082" y="1643050"/>
            <a:ext cx="1643074" cy="1819284"/>
          </a:xfrm>
          <a:prstGeom prst="rect">
            <a:avLst/>
          </a:prstGeom>
          <a:noFill/>
        </p:spPr>
      </p:pic>
      <p:pic>
        <p:nvPicPr>
          <p:cNvPr id="10" name="Picture 4" descr="Картинка 65 из 28670">
            <a:hlinkClick r:id="rId4"/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643306" y="1643050"/>
            <a:ext cx="1714512" cy="1876871"/>
          </a:xfrm>
          <a:prstGeom prst="rect">
            <a:avLst/>
          </a:prstGeom>
          <a:noFill/>
        </p:spPr>
      </p:pic>
      <p:pic>
        <p:nvPicPr>
          <p:cNvPr id="11" name="Picture 4" descr="Картинка 65 из 28670">
            <a:hlinkClick r:id="rId4"/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500694" y="1643050"/>
            <a:ext cx="1714512" cy="1863600"/>
          </a:xfrm>
          <a:prstGeom prst="rect">
            <a:avLst/>
          </a:prstGeom>
          <a:noFill/>
        </p:spPr>
      </p:pic>
      <p:pic>
        <p:nvPicPr>
          <p:cNvPr id="12" name="Picture 4" descr="Картинка 65 из 28670">
            <a:hlinkClick r:id="rId4"/>
          </p:cNvPr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5715008" y="4786322"/>
            <a:ext cx="1571636" cy="1809736"/>
          </a:xfrm>
          <a:prstGeom prst="rect">
            <a:avLst/>
          </a:prstGeom>
          <a:noFill/>
        </p:spPr>
      </p:pic>
      <p:pic>
        <p:nvPicPr>
          <p:cNvPr id="13" name="Picture 4" descr="Картинка 65 из 28670">
            <a:hlinkClick r:id="rId4"/>
          </p:cNvPr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1857356" y="1643050"/>
            <a:ext cx="1643074" cy="1891997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071670" y="142852"/>
            <a:ext cx="47863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Режим дня</a:t>
            </a:r>
            <a:endParaRPr lang="ru-RU" sz="54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929586" y="928670"/>
            <a:ext cx="357190" cy="6775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9525">
                  <a:solidFill>
                    <a:sysClr val="windowText" lastClr="000000"/>
                  </a:solidFill>
                </a:ln>
                <a:solidFill>
                  <a:srgbClr val="1F497D">
                    <a:lumMod val="75000"/>
                  </a:srgbClr>
                </a:solidFill>
              </a:rPr>
              <a:t>1</a:t>
            </a:r>
            <a:endParaRPr lang="ru-RU" sz="3600" b="1" dirty="0">
              <a:ln w="9525">
                <a:solidFill>
                  <a:sysClr val="windowText" lastClr="000000"/>
                </a:solidFill>
              </a:ln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143900" y="4071942"/>
            <a:ext cx="357190" cy="6775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9525">
                  <a:solidFill>
                    <a:sysClr val="windowText" lastClr="000000"/>
                  </a:solidFill>
                </a:ln>
                <a:solidFill>
                  <a:srgbClr val="1F497D">
                    <a:lumMod val="75000"/>
                  </a:srgbClr>
                </a:solidFill>
              </a:rPr>
              <a:t>2</a:t>
            </a:r>
            <a:endParaRPr lang="ru-RU" sz="3600" b="1" dirty="0">
              <a:ln w="9525">
                <a:solidFill>
                  <a:sysClr val="windowText" lastClr="000000"/>
                </a:solidFill>
              </a:ln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14348" y="928670"/>
            <a:ext cx="357190" cy="6775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9525">
                  <a:solidFill>
                    <a:sysClr val="windowText" lastClr="000000"/>
                  </a:solidFill>
                </a:ln>
                <a:solidFill>
                  <a:srgbClr val="1F497D">
                    <a:lumMod val="75000"/>
                  </a:srgbClr>
                </a:solidFill>
              </a:rPr>
              <a:t>5</a:t>
            </a:r>
            <a:endParaRPr lang="ru-RU" sz="3600" b="1" dirty="0">
              <a:ln w="9525">
                <a:solidFill>
                  <a:sysClr val="windowText" lastClr="000000"/>
                </a:solidFill>
              </a:ln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143636" y="928670"/>
            <a:ext cx="357190" cy="6775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9525">
                  <a:solidFill>
                    <a:sysClr val="windowText" lastClr="000000"/>
                  </a:solidFill>
                </a:ln>
                <a:solidFill>
                  <a:srgbClr val="1F497D">
                    <a:lumMod val="75000"/>
                  </a:srgbClr>
                </a:solidFill>
              </a:rPr>
              <a:t>4</a:t>
            </a:r>
            <a:endParaRPr lang="ru-RU" sz="3600" b="1" dirty="0">
              <a:ln w="9525">
                <a:solidFill>
                  <a:sysClr val="windowText" lastClr="000000"/>
                </a:solidFill>
              </a:ln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357686" y="928670"/>
            <a:ext cx="357190" cy="6775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9525">
                  <a:solidFill>
                    <a:sysClr val="windowText" lastClr="000000"/>
                  </a:solidFill>
                </a:ln>
                <a:solidFill>
                  <a:srgbClr val="1F497D">
                    <a:lumMod val="75000"/>
                  </a:srgbClr>
                </a:solidFill>
              </a:rPr>
              <a:t>3</a:t>
            </a:r>
            <a:endParaRPr lang="ru-RU" sz="3600" b="1" dirty="0">
              <a:ln w="9525">
                <a:solidFill>
                  <a:sysClr val="windowText" lastClr="000000"/>
                </a:solidFill>
              </a:ln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00298" y="928670"/>
            <a:ext cx="357190" cy="6775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9525">
                  <a:solidFill>
                    <a:sysClr val="windowText" lastClr="000000"/>
                  </a:solidFill>
                </a:ln>
                <a:solidFill>
                  <a:srgbClr val="1F497D">
                    <a:lumMod val="75000"/>
                  </a:srgbClr>
                </a:solidFill>
              </a:rPr>
              <a:t>6</a:t>
            </a:r>
            <a:endParaRPr lang="ru-RU" sz="3600" b="1" dirty="0">
              <a:ln w="9525">
                <a:solidFill>
                  <a:sysClr val="windowText" lastClr="000000"/>
                </a:solidFill>
              </a:ln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357950" y="4000504"/>
            <a:ext cx="357190" cy="6775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9525">
                  <a:solidFill>
                    <a:sysClr val="windowText" lastClr="000000"/>
                  </a:solidFill>
                </a:ln>
                <a:solidFill>
                  <a:srgbClr val="1F497D">
                    <a:lumMod val="75000"/>
                  </a:srgbClr>
                </a:solidFill>
              </a:rPr>
              <a:t>7</a:t>
            </a:r>
            <a:endParaRPr lang="ru-RU" sz="3600" b="1" dirty="0">
              <a:ln w="9525">
                <a:solidFill>
                  <a:sysClr val="windowText" lastClr="000000"/>
                </a:solidFill>
              </a:ln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572000" y="4000504"/>
            <a:ext cx="357190" cy="6775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9525">
                  <a:solidFill>
                    <a:sysClr val="windowText" lastClr="000000"/>
                  </a:solidFill>
                </a:ln>
                <a:solidFill>
                  <a:srgbClr val="1F497D">
                    <a:lumMod val="75000"/>
                  </a:srgbClr>
                </a:solidFill>
              </a:rPr>
              <a:t>8</a:t>
            </a:r>
            <a:endParaRPr lang="ru-RU" sz="3600" b="1" dirty="0">
              <a:ln w="9525">
                <a:solidFill>
                  <a:sysClr val="windowText" lastClr="000000"/>
                </a:solidFill>
              </a:ln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57224" y="3929066"/>
            <a:ext cx="357190" cy="6775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9525">
                  <a:solidFill>
                    <a:sysClr val="windowText" lastClr="000000"/>
                  </a:solidFill>
                </a:ln>
                <a:solidFill>
                  <a:srgbClr val="1F497D">
                    <a:lumMod val="75000"/>
                  </a:srgbClr>
                </a:solidFill>
              </a:rPr>
              <a:t>9</a:t>
            </a:r>
            <a:endParaRPr lang="ru-RU" sz="3600" b="1" dirty="0">
              <a:ln w="9525">
                <a:solidFill>
                  <a:sysClr val="windowText" lastClr="000000"/>
                </a:solidFill>
              </a:ln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571736" y="4000504"/>
            <a:ext cx="714348" cy="57888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800" b="1" dirty="0" smtClean="0">
                <a:ln w="9525">
                  <a:solidFill>
                    <a:sysClr val="windowText" lastClr="000000"/>
                  </a:solidFill>
                </a:ln>
                <a:solidFill>
                  <a:srgbClr val="1F497D">
                    <a:lumMod val="75000"/>
                  </a:srgbClr>
                </a:solidFill>
              </a:rPr>
              <a:t>10</a:t>
            </a:r>
            <a:endParaRPr lang="ru-RU" sz="2800" b="1" dirty="0">
              <a:ln w="9525">
                <a:solidFill>
                  <a:sysClr val="windowText" lastClr="000000"/>
                </a:solidFill>
              </a:ln>
              <a:solidFill>
                <a:srgbClr val="1F497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79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643174" y="2071678"/>
            <a:ext cx="5832475" cy="4176712"/>
            <a:chOff x="612" y="1207"/>
            <a:chExt cx="4763" cy="2691"/>
          </a:xfrm>
        </p:grpSpPr>
        <p:pic>
          <p:nvPicPr>
            <p:cNvPr id="3" name="Picture 3" descr="j017795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12" y="1207"/>
              <a:ext cx="2304" cy="1536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4" name="Picture 4" descr="j017795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835" y="2205"/>
              <a:ext cx="2540" cy="1693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5" name="Picture 8" descr="C:\Documents and Settings\сэм\Рабочий стол\karamelka\материал по наркомании\img_16997652_4_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1071545"/>
            <a:ext cx="2928958" cy="219671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71472" y="214290"/>
            <a:ext cx="82199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Рациональное питание</a:t>
            </a:r>
            <a:endParaRPr lang="ru-RU" sz="54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260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00298" y="285728"/>
            <a:ext cx="38411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1F497D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«Расшифровщик»</a:t>
            </a:r>
            <a:endParaRPr lang="ru-RU" sz="36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1F497D">
                  <a:lumMod val="7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14414" y="1285860"/>
          <a:ext cx="7225969" cy="1193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057"/>
                <a:gridCol w="425057"/>
                <a:gridCol w="425057"/>
                <a:gridCol w="425057"/>
                <a:gridCol w="425057"/>
                <a:gridCol w="425057"/>
                <a:gridCol w="425057"/>
                <a:gridCol w="425057"/>
                <a:gridCol w="425057"/>
                <a:gridCol w="425057"/>
                <a:gridCol w="425057"/>
                <a:gridCol w="425057"/>
                <a:gridCol w="425057"/>
                <a:gridCol w="425057"/>
                <a:gridCol w="425057"/>
                <a:gridCol w="425057"/>
                <a:gridCol w="425057"/>
              </a:tblGrid>
              <a:tr h="5282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,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,</a:t>
                      </a:r>
                      <a:endParaRPr lang="ru-RU" dirty="0"/>
                    </a:p>
                  </a:txBody>
                  <a:tcPr/>
                </a:tc>
              </a:tr>
              <a:tr h="665218">
                <a:tc>
                  <a:txBody>
                    <a:bodyPr/>
                    <a:lstStyle/>
                    <a:p>
                      <a:r>
                        <a:rPr lang="ru-RU" dirty="0" smtClean="0"/>
                        <a:t>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9" y="2714620"/>
          <a:ext cx="8786841" cy="884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421"/>
                <a:gridCol w="418421"/>
                <a:gridCol w="418421"/>
                <a:gridCol w="418421"/>
                <a:gridCol w="418421"/>
                <a:gridCol w="418421"/>
                <a:gridCol w="418421"/>
                <a:gridCol w="418421"/>
                <a:gridCol w="418421"/>
                <a:gridCol w="418421"/>
                <a:gridCol w="418421"/>
                <a:gridCol w="418421"/>
                <a:gridCol w="418421"/>
                <a:gridCol w="418421"/>
                <a:gridCol w="418421"/>
                <a:gridCol w="418421"/>
                <a:gridCol w="418421"/>
                <a:gridCol w="418421"/>
                <a:gridCol w="418421"/>
                <a:gridCol w="418421"/>
                <a:gridCol w="418421"/>
              </a:tblGrid>
              <a:tr h="5137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14348" y="3643314"/>
            <a:ext cx="184698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spc="300" dirty="0" smtClean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1F497D">
                    <a:lumMod val="75000"/>
                  </a:srgbClr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Ключ:</a:t>
            </a:r>
            <a:endParaRPr lang="ru-RU" sz="4400" b="1" spc="300" dirty="0">
              <a:ln w="1143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1F497D">
                  <a:lumMod val="75000"/>
                </a:srgbClr>
              </a:soli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00034" y="4643446"/>
          <a:ext cx="609600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Ш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Я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214414" y="1285860"/>
          <a:ext cx="7225969" cy="52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057"/>
                <a:gridCol w="425057"/>
                <a:gridCol w="425057"/>
                <a:gridCol w="425057"/>
                <a:gridCol w="425057"/>
                <a:gridCol w="425057"/>
                <a:gridCol w="425057"/>
                <a:gridCol w="425057"/>
                <a:gridCol w="425057"/>
                <a:gridCol w="425057"/>
                <a:gridCol w="425057"/>
                <a:gridCol w="425057"/>
                <a:gridCol w="425057"/>
                <a:gridCol w="425057"/>
                <a:gridCol w="425057"/>
                <a:gridCol w="425057"/>
                <a:gridCol w="425057"/>
              </a:tblGrid>
              <a:tr h="52828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С</a:t>
                      </a:r>
                      <a:endParaRPr lang="ru-RU" sz="20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К</a:t>
                      </a:r>
                      <a:endParaRPr lang="ru-RU" sz="20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А</a:t>
                      </a:r>
                      <a:endParaRPr lang="ru-RU" sz="20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Ж</a:t>
                      </a:r>
                      <a:endParaRPr lang="ru-RU" sz="20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И</a:t>
                      </a:r>
                      <a:endParaRPr lang="ru-RU" sz="20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,</a:t>
                      </a:r>
                      <a:endParaRPr lang="ru-RU" sz="20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Ч</a:t>
                      </a:r>
                      <a:endParaRPr lang="ru-RU" sz="20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Т</a:t>
                      </a:r>
                      <a:endParaRPr lang="ru-RU" sz="20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О</a:t>
                      </a:r>
                      <a:endParaRPr lang="ru-RU" sz="20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Т</a:t>
                      </a:r>
                      <a:endParaRPr lang="ru-RU" sz="20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Ы</a:t>
                      </a:r>
                      <a:endParaRPr lang="ru-RU" sz="20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Е</a:t>
                      </a:r>
                      <a:endParaRPr lang="ru-RU" sz="20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Ш</a:t>
                      </a:r>
                      <a:endParaRPr lang="ru-RU" sz="20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Ь</a:t>
                      </a:r>
                      <a:endParaRPr lang="ru-RU" sz="20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,</a:t>
                      </a:r>
                      <a:endParaRPr lang="ru-RU" sz="20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57159" y="2714620"/>
          <a:ext cx="8786841" cy="513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421"/>
                <a:gridCol w="418421"/>
                <a:gridCol w="418421"/>
                <a:gridCol w="418421"/>
                <a:gridCol w="418421"/>
                <a:gridCol w="418421"/>
                <a:gridCol w="418421"/>
                <a:gridCol w="418421"/>
                <a:gridCol w="418421"/>
                <a:gridCol w="418421"/>
                <a:gridCol w="418421"/>
                <a:gridCol w="418421"/>
                <a:gridCol w="418421"/>
                <a:gridCol w="418421"/>
                <a:gridCol w="418421"/>
                <a:gridCol w="418421"/>
                <a:gridCol w="418421"/>
                <a:gridCol w="418421"/>
                <a:gridCol w="418421"/>
                <a:gridCol w="418421"/>
                <a:gridCol w="418421"/>
              </a:tblGrid>
              <a:tr h="51371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И</a:t>
                      </a:r>
                      <a:endParaRPr lang="ru-RU" sz="20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Я</a:t>
                      </a:r>
                      <a:endParaRPr lang="ru-RU" sz="20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С</a:t>
                      </a:r>
                      <a:endParaRPr lang="ru-RU" sz="20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К</a:t>
                      </a:r>
                      <a:endParaRPr lang="ru-RU" sz="20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А</a:t>
                      </a:r>
                      <a:endParaRPr lang="ru-RU" sz="20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Ж</a:t>
                      </a:r>
                      <a:endParaRPr lang="ru-RU" sz="20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У</a:t>
                      </a:r>
                      <a:endParaRPr lang="ru-RU" sz="20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К</a:t>
                      </a:r>
                      <a:endParaRPr lang="ru-RU" sz="20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Т</a:t>
                      </a:r>
                      <a:endParaRPr lang="ru-RU" sz="20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О</a:t>
                      </a:r>
                      <a:endParaRPr lang="ru-RU" sz="20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Т</a:t>
                      </a:r>
                      <a:endParaRPr lang="ru-RU" sz="20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Ы</a:t>
                      </a:r>
                      <a:endParaRPr lang="ru-RU" sz="20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Е</a:t>
                      </a:r>
                      <a:endParaRPr lang="ru-RU" sz="20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С</a:t>
                      </a:r>
                      <a:endParaRPr lang="ru-RU" sz="20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Т</a:t>
                      </a:r>
                      <a:endParaRPr lang="ru-RU" sz="20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Ь</a:t>
                      </a:r>
                      <a:endParaRPr lang="ru-RU" sz="20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778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23850" y="1484313"/>
            <a:ext cx="8177213" cy="4924425"/>
            <a:chOff x="204" y="935"/>
            <a:chExt cx="5151" cy="3102"/>
          </a:xfrm>
        </p:grpSpPr>
        <p:pic>
          <p:nvPicPr>
            <p:cNvPr id="3" name="Picture 3" descr="j0182665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04" y="935"/>
              <a:ext cx="2304" cy="154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4" name="Picture 4" descr="j017845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701" y="1797"/>
              <a:ext cx="2082" cy="137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5" name="Picture 5" descr="j0185230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288" y="2659"/>
              <a:ext cx="2067" cy="1378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6" name="Прямоугольник 5"/>
          <p:cNvSpPr/>
          <p:nvPr/>
        </p:nvSpPr>
        <p:spPr>
          <a:xfrm>
            <a:off x="571472" y="214290"/>
            <a:ext cx="82199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Рациональное питание</a:t>
            </a:r>
            <a:endParaRPr lang="ru-RU" sz="54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981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95288" y="1341438"/>
            <a:ext cx="8748712" cy="5211762"/>
            <a:chOff x="249" y="845"/>
            <a:chExt cx="5511" cy="3283"/>
          </a:xfrm>
        </p:grpSpPr>
        <p:pic>
          <p:nvPicPr>
            <p:cNvPr id="3" name="Picture 3" descr="j0144231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746" y="1979"/>
              <a:ext cx="2082" cy="137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4" name="Picture 4" descr="j0181139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662" y="2750"/>
              <a:ext cx="2098" cy="1378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5" name="Picture 5" descr="j0144476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49" y="845"/>
              <a:ext cx="2304" cy="1521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6" name="Прямоугольник 5"/>
          <p:cNvSpPr/>
          <p:nvPr/>
        </p:nvSpPr>
        <p:spPr>
          <a:xfrm>
            <a:off x="571472" y="214290"/>
            <a:ext cx="82199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Рациональное питание</a:t>
            </a:r>
            <a:endParaRPr lang="ru-RU" sz="54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980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57224" y="1428736"/>
            <a:ext cx="6642100" cy="4705350"/>
            <a:chOff x="839" y="1071"/>
            <a:chExt cx="4184" cy="2964"/>
          </a:xfrm>
        </p:grpSpPr>
        <p:pic>
          <p:nvPicPr>
            <p:cNvPr id="3" name="Picture 3" descr="j0177957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39" y="1071"/>
              <a:ext cx="2304" cy="1536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4" name="Picture 4" descr="j0178345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470" y="1706"/>
              <a:ext cx="1553" cy="2329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5" name="Прямоугольник 4"/>
          <p:cNvSpPr/>
          <p:nvPr/>
        </p:nvSpPr>
        <p:spPr>
          <a:xfrm>
            <a:off x="571472" y="214290"/>
            <a:ext cx="82199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Рациональное питание</a:t>
            </a:r>
            <a:endParaRPr lang="ru-RU" sz="54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492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Алена\Desktop\0004558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3857628"/>
            <a:ext cx="4148840" cy="2313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1" name="Picture 3" descr="C:\Users\Алена\Desktop\0004559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85018" y="285728"/>
            <a:ext cx="1958982" cy="2948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4" name="Picture 6" descr="C:\Users\Алена\Desktop\0004498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3734990"/>
            <a:ext cx="2071702" cy="3123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5" name="Picture 7" descr="C:\Users\Алена\Desktop\0003353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4039703"/>
            <a:ext cx="2428860" cy="2818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6" name="Picture 8" descr="C:\Users\Алена\Desktop\0001942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714744" y="571480"/>
            <a:ext cx="3399611" cy="2274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7" name="Picture 9" descr="C:\Users\Алена\Desktop\00046701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43108" y="500042"/>
            <a:ext cx="1571636" cy="2365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8" name="Picture 10" descr="C:\Users\Алена\Desktop\00033503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541801" y="4286256"/>
            <a:ext cx="2602199" cy="257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9" name="Picture 11" descr="C:\Users\Алена\Desktop\00019415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42844" y="428604"/>
            <a:ext cx="2038549" cy="3046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2" name="Picture 4" descr="C:\Users\Алена\Desktop\00045595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000100" y="2214554"/>
            <a:ext cx="1571636" cy="2392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3" name="Picture 5" descr="C:\Users\Алена\Desktop\00045579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857884" y="2571744"/>
            <a:ext cx="2881331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2928926" y="2571744"/>
            <a:ext cx="2428892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МЫ</a:t>
            </a:r>
            <a:r>
              <a:rPr lang="ru-RU" sz="9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" y="0"/>
            <a:ext cx="9144000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r>
              <a:rPr lang="ru-RU" sz="6000" b="1" cap="all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 ЗДОРОВЫЙ ОБРАЗ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43108" y="5750004"/>
            <a:ext cx="3307316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r>
              <a:rPr lang="ru-RU" sz="6600" b="1" cap="all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ЖИЗНИ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765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765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276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2765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2765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276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70" decel="100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770" decel="100000"/>
                                        <p:tgtEl>
                                          <p:spTgt spid="2765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70" decel="100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770" decel="100000"/>
                                        <p:tgtEl>
                                          <p:spTgt spid="2765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70" decel="100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770" decel="100000"/>
                                        <p:tgtEl>
                                          <p:spTgt spid="2765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2" dur="77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4" dur="77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70" decel="100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770" decel="100000"/>
                                        <p:tgtEl>
                                          <p:spTgt spid="276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1" dur="77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3" dur="77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000"/>
                            </p:stCondLst>
                            <p:childTnLst>
                              <p:par>
                                <p:cTn id="10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15" descr="mp39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18"/>
          <p:cNvSpPr txBox="1">
            <a:spLocks noChangeArrowheads="1"/>
          </p:cNvSpPr>
          <p:nvPr/>
        </p:nvSpPr>
        <p:spPr bwMode="auto">
          <a:xfrm>
            <a:off x="428625" y="2143125"/>
            <a:ext cx="8501063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FF0000"/>
                </a:solidFill>
                <a:cs typeface="Arial" charset="0"/>
              </a:rPr>
              <a:t>Давайте жить!</a:t>
            </a:r>
          </a:p>
          <a:p>
            <a:pPr algn="ctr"/>
            <a:r>
              <a:rPr lang="ru-RU" sz="4400" b="1">
                <a:solidFill>
                  <a:srgbClr val="FF0000"/>
                </a:solidFill>
                <a:cs typeface="Arial" charset="0"/>
              </a:rPr>
              <a:t> Давайте жизнью  дорожить!</a:t>
            </a:r>
          </a:p>
        </p:txBody>
      </p:sp>
      <p:pic>
        <p:nvPicPr>
          <p:cNvPr id="18436" name="Рисунок 19" descr="8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714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20" descr="8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5" y="0"/>
            <a:ext cx="4429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9" descr="8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714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0" descr="8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4875" y="0"/>
            <a:ext cx="4429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71600" y="1628800"/>
            <a:ext cx="69127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Источники: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3"/>
              </a:rPr>
              <a:t>http://www.narkotiki.ru/ecolumn_5470.html</a:t>
            </a:r>
            <a:endParaRPr lang="ru-RU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4"/>
              </a:rPr>
              <a:t>http://narcotics.su/solomzes12.html</a:t>
            </a:r>
            <a:endParaRPr lang="ru-RU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5"/>
              </a:rPr>
              <a:t>http://www.liveinternet.ru/users/ocnik/post133780839/</a:t>
            </a:r>
            <a:endParaRPr lang="ru-RU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6"/>
              </a:rPr>
              <a:t>http://an.yandex.ru/count</a:t>
            </a:r>
            <a:endParaRPr lang="ru-RU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3"/>
              </a:rPr>
              <a:t>http://www.narkotiki.ru/ecolumn_5470.html</a:t>
            </a:r>
            <a:endParaRPr lang="ru-RU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:\Documents and Settings\Admin\Local Settings\Temporary Internet Files\Content.IE5\H55WFITQ\MCj04376360000[1]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14563" y="1543050"/>
            <a:ext cx="4814887" cy="481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одзаголовок 11"/>
          <p:cNvSpPr>
            <a:spLocks noGrp="1"/>
          </p:cNvSpPr>
          <p:nvPr>
            <p:ph type="subTitle" sz="quarter" idx="1"/>
          </p:nvPr>
        </p:nvSpPr>
        <p:spPr>
          <a:xfrm>
            <a:off x="-214346" y="1142984"/>
            <a:ext cx="10072758" cy="928694"/>
          </a:xfrm>
        </p:spPr>
        <p:txBody>
          <a:bodyPr>
            <a:normAutofit fontScale="47500" lnSpcReduction="20000"/>
          </a:bodyPr>
          <a:lstStyle/>
          <a:p>
            <a:pPr eaLnBrk="1" hangingPunct="1">
              <a:defRPr/>
            </a:pPr>
            <a:r>
              <a:rPr lang="ru-RU" sz="12600" dirty="0" smtClean="0">
                <a:ln w="28575"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Здоровье - …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-714412" y="1"/>
            <a:ext cx="10787138" cy="1571612"/>
          </a:xfrm>
        </p:spPr>
        <p:txBody>
          <a:bodyPr>
            <a:normAutofit/>
          </a:bodyPr>
          <a:lstStyle/>
          <a:p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2143116"/>
            <a:ext cx="831400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</a:rPr>
              <a:t>это состояние физического,</a:t>
            </a:r>
          </a:p>
          <a:p>
            <a:pPr algn="ctr"/>
            <a:r>
              <a:rPr lang="ru-RU" sz="5400" dirty="0" smtClean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</a:rPr>
              <a:t> психологического и </a:t>
            </a:r>
          </a:p>
          <a:p>
            <a:pPr algn="ctr"/>
            <a:r>
              <a:rPr lang="ru-RU" sz="5400" dirty="0" smtClean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</a:rPr>
              <a:t>социального благополучия.</a:t>
            </a:r>
            <a:endParaRPr lang="ru-RU" sz="540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19092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артинка 1 из 12046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214422"/>
            <a:ext cx="2000264" cy="3030703"/>
          </a:xfrm>
          <a:prstGeom prst="rect">
            <a:avLst/>
          </a:prstGeom>
          <a:noFill/>
        </p:spPr>
      </p:pic>
      <p:pic>
        <p:nvPicPr>
          <p:cNvPr id="14342" name="Picture 6" descr="Картинка 2 из 228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29322" y="1214423"/>
            <a:ext cx="3174072" cy="2500330"/>
          </a:xfrm>
          <a:prstGeom prst="rect">
            <a:avLst/>
          </a:prstGeom>
          <a:noFill/>
        </p:spPr>
      </p:pic>
      <p:pic>
        <p:nvPicPr>
          <p:cNvPr id="14344" name="Picture 8" descr="Картинка 10 из 15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357686" y="4071942"/>
            <a:ext cx="3929090" cy="2506363"/>
          </a:xfrm>
          <a:prstGeom prst="rect">
            <a:avLst/>
          </a:prstGeom>
          <a:noFill/>
        </p:spPr>
      </p:pic>
      <p:pic>
        <p:nvPicPr>
          <p:cNvPr id="14346" name="Picture 10" descr="Картинка 10 из 247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428860" y="1214422"/>
            <a:ext cx="3281356" cy="2464730"/>
          </a:xfrm>
          <a:prstGeom prst="rect">
            <a:avLst/>
          </a:prstGeom>
          <a:noFill/>
        </p:spPr>
      </p:pic>
      <p:pic>
        <p:nvPicPr>
          <p:cNvPr id="14348" name="Picture 12" descr="Картинка 1 из 2853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14282" y="4357694"/>
            <a:ext cx="3510788" cy="223294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28728" y="285728"/>
            <a:ext cx="67151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закаливание</a:t>
            </a:r>
            <a:endParaRPr lang="ru-RU" sz="54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439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143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143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143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1434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143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786182" y="1214422"/>
            <a:ext cx="443820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Пьянство есть упражнение </a:t>
            </a:r>
          </a:p>
          <a:p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28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в безумии.</a:t>
            </a:r>
          </a:p>
          <a:p>
            <a:r>
              <a:rPr lang="ru-RU" sz="2800" dirty="0">
                <a:solidFill>
                  <a:srgbClr val="FF0000"/>
                </a:solidFill>
              </a:rPr>
              <a:t>                                   </a:t>
            </a:r>
            <a:r>
              <a:rPr lang="ru-RU" sz="2800" dirty="0">
                <a:solidFill>
                  <a:prstClr val="black"/>
                </a:solidFill>
              </a:rPr>
              <a:t> Пифагор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500034" y="2500306"/>
            <a:ext cx="50292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dirty="0">
                <a:ln w="12700"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-Подавляет психику.</a:t>
            </a:r>
          </a:p>
          <a:p>
            <a:r>
              <a:rPr lang="ru-RU" sz="2800" dirty="0">
                <a:ln w="12700"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          -Создает множество проблем.</a:t>
            </a:r>
          </a:p>
          <a:p>
            <a:r>
              <a:rPr lang="ru-RU" sz="2800" dirty="0">
                <a:ln w="12700"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-Делает зависимым.</a:t>
            </a:r>
          </a:p>
          <a:p>
            <a:r>
              <a:rPr lang="ru-RU" sz="2800" dirty="0">
                <a:ln w="12700"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          -Разрушает организм.</a:t>
            </a:r>
          </a:p>
          <a:p>
            <a:r>
              <a:rPr lang="ru-RU" sz="2800" dirty="0">
                <a:ln w="12700"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-Лишает семьи.</a:t>
            </a:r>
          </a:p>
          <a:p>
            <a:r>
              <a:rPr lang="ru-RU" sz="2800" dirty="0">
                <a:ln w="12700"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          -Проблемы с законом.</a:t>
            </a:r>
          </a:p>
          <a:p>
            <a:r>
              <a:rPr lang="ru-RU" sz="2800" dirty="0">
                <a:ln w="12700"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-Ранняя смерть.</a:t>
            </a:r>
          </a:p>
        </p:txBody>
      </p:sp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7429520" y="4000504"/>
          <a:ext cx="137160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Clip" r:id="rId4" imgW="789127" imgH="1001268" progId="">
                  <p:embed/>
                </p:oleObj>
              </mc:Choice>
              <mc:Fallback>
                <p:oleObj name="Clip" r:id="rId4" imgW="789127" imgH="100126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9520" y="4000504"/>
                        <a:ext cx="1371600" cy="220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6" name="Object 6"/>
          <p:cNvGraphicFramePr>
            <a:graphicFrameLocks noChangeAspect="1"/>
          </p:cNvGraphicFramePr>
          <p:nvPr/>
        </p:nvGraphicFramePr>
        <p:xfrm>
          <a:off x="5643570" y="2285992"/>
          <a:ext cx="1447800" cy="375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Clip" r:id="rId6" imgW="550469" imgH="1913839" progId="">
                  <p:embed/>
                </p:oleObj>
              </mc:Choice>
              <mc:Fallback>
                <p:oleObj name="Clip" r:id="rId6" imgW="550469" imgH="191383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3570" y="2285992"/>
                        <a:ext cx="1447800" cy="375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000232" y="285728"/>
            <a:ext cx="535785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алкоголизм</a:t>
            </a:r>
            <a:endParaRPr lang="ru-RU" sz="54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795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153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454150"/>
            <a:ext cx="4108450" cy="540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WordArt 6"/>
          <p:cNvSpPr>
            <a:spLocks noChangeArrowheads="1" noChangeShapeType="1" noTextEdit="1"/>
          </p:cNvSpPr>
          <p:nvPr/>
        </p:nvSpPr>
        <p:spPr bwMode="auto">
          <a:xfrm>
            <a:off x="2889250" y="260350"/>
            <a:ext cx="57150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Скажем сигарете:</a:t>
            </a:r>
          </a:p>
        </p:txBody>
      </p:sp>
      <p:sp>
        <p:nvSpPr>
          <p:cNvPr id="3076" name="WordArt 7"/>
          <p:cNvSpPr>
            <a:spLocks noChangeArrowheads="1" noChangeShapeType="1" noTextEdit="1"/>
          </p:cNvSpPr>
          <p:nvPr/>
        </p:nvSpPr>
        <p:spPr bwMode="auto">
          <a:xfrm>
            <a:off x="3492500" y="2276475"/>
            <a:ext cx="5364163" cy="2809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"</a:t>
            </a:r>
            <a:r>
              <a:rPr lang="ru-RU" sz="3600" b="1" kern="1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НЕТ</a:t>
            </a:r>
            <a:r>
              <a:rPr lang="ru-RU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!"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307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1"/>
          <p:cNvSpPr>
            <a:spLocks noChangeArrowheads="1"/>
          </p:cNvSpPr>
          <p:nvPr/>
        </p:nvSpPr>
        <p:spPr bwMode="auto">
          <a:xfrm>
            <a:off x="2843213" y="2708275"/>
            <a:ext cx="3600450" cy="3789363"/>
          </a:xfrm>
          <a:prstGeom prst="cube">
            <a:avLst>
              <a:gd name="adj" fmla="val 25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 flipH="1">
            <a:off x="0" y="0"/>
            <a:ext cx="3708400" cy="72453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1200" dirty="0" smtClean="0">
                <a:latin typeface="Arial Black" pitchFamily="34" charset="0"/>
              </a:rPr>
              <a:t>Кроха – сын пришёл к отцу </a:t>
            </a:r>
          </a:p>
          <a:p>
            <a:pPr eaLnBrk="1" hangingPunct="1">
              <a:buFontTx/>
              <a:buNone/>
            </a:pPr>
            <a:r>
              <a:rPr lang="ru-RU" sz="1200" dirty="0" smtClean="0">
                <a:latin typeface="Arial Black" pitchFamily="34" charset="0"/>
              </a:rPr>
              <a:t>И спросила кроха :</a:t>
            </a:r>
          </a:p>
          <a:p>
            <a:pPr eaLnBrk="1" hangingPunct="1">
              <a:buFontTx/>
              <a:buNone/>
            </a:pPr>
            <a:r>
              <a:rPr lang="ru-RU" sz="1200" dirty="0" smtClean="0">
                <a:latin typeface="Arial Black" pitchFamily="34" charset="0"/>
              </a:rPr>
              <a:t>« Если я курить начну-</a:t>
            </a:r>
          </a:p>
          <a:p>
            <a:pPr eaLnBrk="1" hangingPunct="1">
              <a:buFontTx/>
              <a:buNone/>
            </a:pPr>
            <a:r>
              <a:rPr lang="ru-RU" sz="1200" dirty="0" smtClean="0">
                <a:latin typeface="Arial Black" pitchFamily="34" charset="0"/>
              </a:rPr>
              <a:t>Это очень плохо ?»</a:t>
            </a:r>
          </a:p>
          <a:p>
            <a:pPr eaLnBrk="1" hangingPunct="1">
              <a:buFontTx/>
              <a:buNone/>
            </a:pPr>
            <a:r>
              <a:rPr lang="ru-RU" sz="1200" dirty="0" smtClean="0">
                <a:latin typeface="Arial Black" pitchFamily="34" charset="0"/>
              </a:rPr>
              <a:t>Видимо врасплох застал</a:t>
            </a:r>
          </a:p>
          <a:p>
            <a:pPr eaLnBrk="1" hangingPunct="1">
              <a:buFontTx/>
              <a:buNone/>
            </a:pPr>
            <a:r>
              <a:rPr lang="ru-RU" sz="1200" dirty="0" smtClean="0">
                <a:latin typeface="Arial Black" pitchFamily="34" charset="0"/>
              </a:rPr>
              <a:t>Сын отца вопросом</a:t>
            </a:r>
          </a:p>
          <a:p>
            <a:pPr eaLnBrk="1" hangingPunct="1">
              <a:buFontTx/>
              <a:buNone/>
            </a:pPr>
            <a:r>
              <a:rPr lang="ru-RU" sz="1200" dirty="0" smtClean="0">
                <a:latin typeface="Arial Black" pitchFamily="34" charset="0"/>
              </a:rPr>
              <a:t>Папа быстро с кресла встал,</a:t>
            </a:r>
          </a:p>
          <a:p>
            <a:pPr eaLnBrk="1" hangingPunct="1">
              <a:buFontTx/>
              <a:buNone/>
            </a:pPr>
            <a:r>
              <a:rPr lang="ru-RU" sz="1200" dirty="0" smtClean="0">
                <a:latin typeface="Arial Black" pitchFamily="34" charset="0"/>
              </a:rPr>
              <a:t>Бросил папиросу.</a:t>
            </a:r>
          </a:p>
          <a:p>
            <a:pPr eaLnBrk="1" hangingPunct="1">
              <a:buFontTx/>
              <a:buNone/>
            </a:pPr>
            <a:r>
              <a:rPr lang="ru-RU" sz="1200" dirty="0" smtClean="0">
                <a:latin typeface="Arial Black" pitchFamily="34" charset="0"/>
              </a:rPr>
              <a:t>И сказал отец тогда,</a:t>
            </a:r>
          </a:p>
          <a:p>
            <a:pPr eaLnBrk="1" hangingPunct="1">
              <a:buFontTx/>
              <a:buNone/>
            </a:pPr>
            <a:r>
              <a:rPr lang="ru-RU" sz="1200" dirty="0" smtClean="0">
                <a:latin typeface="Arial Black" pitchFamily="34" charset="0"/>
              </a:rPr>
              <a:t>Глядя сыну в очи:</a:t>
            </a:r>
          </a:p>
          <a:p>
            <a:pPr eaLnBrk="1" hangingPunct="1">
              <a:buFontTx/>
              <a:buNone/>
            </a:pPr>
            <a:r>
              <a:rPr lang="ru-RU" sz="1200" dirty="0" smtClean="0">
                <a:latin typeface="Arial Black" pitchFamily="34" charset="0"/>
              </a:rPr>
              <a:t>«Да, сынок, курить табак,</a:t>
            </a:r>
          </a:p>
          <a:p>
            <a:pPr eaLnBrk="1" hangingPunct="1">
              <a:buFontTx/>
              <a:buNone/>
            </a:pPr>
            <a:r>
              <a:rPr lang="ru-RU" sz="1200" dirty="0" smtClean="0">
                <a:latin typeface="Arial Black" pitchFamily="34" charset="0"/>
              </a:rPr>
              <a:t>Это плохо очень.»</a:t>
            </a:r>
          </a:p>
          <a:p>
            <a:pPr eaLnBrk="1" hangingPunct="1">
              <a:buFontTx/>
              <a:buNone/>
            </a:pPr>
            <a:r>
              <a:rPr lang="ru-RU" sz="1200" dirty="0" smtClean="0">
                <a:latin typeface="Arial Black" pitchFamily="34" charset="0"/>
              </a:rPr>
              <a:t>Сын, услышав сей ответ,</a:t>
            </a:r>
          </a:p>
          <a:p>
            <a:pPr eaLnBrk="1" hangingPunct="1">
              <a:buFontTx/>
              <a:buNone/>
            </a:pPr>
            <a:r>
              <a:rPr lang="ru-RU" sz="1200" dirty="0" smtClean="0">
                <a:latin typeface="Arial Black" pitchFamily="34" charset="0"/>
              </a:rPr>
              <a:t>Снова вопрошает:</a:t>
            </a:r>
          </a:p>
          <a:p>
            <a:pPr eaLnBrk="1" hangingPunct="1">
              <a:buFontTx/>
              <a:buNone/>
            </a:pPr>
            <a:r>
              <a:rPr lang="ru-RU" sz="1200" dirty="0" smtClean="0">
                <a:latin typeface="Arial Black" pitchFamily="34" charset="0"/>
              </a:rPr>
              <a:t>«Ты ведь куришь много лет</a:t>
            </a:r>
          </a:p>
          <a:p>
            <a:pPr eaLnBrk="1" hangingPunct="1">
              <a:buFontTx/>
              <a:buNone/>
            </a:pPr>
            <a:r>
              <a:rPr lang="ru-RU" sz="1200" dirty="0" smtClean="0">
                <a:latin typeface="Arial Black" pitchFamily="34" charset="0"/>
              </a:rPr>
              <a:t>И не умираешь?» </a:t>
            </a:r>
          </a:p>
          <a:p>
            <a:pPr eaLnBrk="1" hangingPunct="1">
              <a:buFontTx/>
              <a:buNone/>
            </a:pPr>
            <a:r>
              <a:rPr lang="ru-RU" sz="1200" dirty="0" smtClean="0">
                <a:latin typeface="Arial Black" pitchFamily="34" charset="0"/>
              </a:rPr>
              <a:t>Закурил я с юных лет,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sz="1200" dirty="0" smtClean="0">
                <a:latin typeface="Arial Black" pitchFamily="34" charset="0"/>
              </a:rPr>
              <a:t>Чтоб казаться взрослым,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sz="1200" dirty="0" smtClean="0">
                <a:latin typeface="Arial Black" pitchFamily="34" charset="0"/>
              </a:rPr>
              <a:t>Ну, а стал от сигарет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sz="1200" dirty="0" smtClean="0">
                <a:latin typeface="Arial Black" pitchFamily="34" charset="0"/>
              </a:rPr>
              <a:t>Меньше нормы ростом.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sz="1200" dirty="0" smtClean="0">
                <a:latin typeface="Arial Black" pitchFamily="34" charset="0"/>
              </a:rPr>
              <a:t>Я уже не побегу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sz="1200" dirty="0" smtClean="0">
                <a:latin typeface="Arial Black" pitchFamily="34" charset="0"/>
              </a:rPr>
              <a:t>За тобой в припрыжку,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sz="1200" dirty="0" smtClean="0">
                <a:latin typeface="Arial Black" pitchFamily="34" charset="0"/>
              </a:rPr>
              <a:t>Бегать быстро не могу,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sz="1200" dirty="0" smtClean="0">
                <a:latin typeface="Arial Black" pitchFamily="34" charset="0"/>
              </a:rPr>
              <a:t>Мучает одышка.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sz="1200" dirty="0" smtClean="0">
                <a:latin typeface="Arial Black" pitchFamily="34" charset="0"/>
              </a:rPr>
              <a:t>Сердце, лёгкие больны,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sz="1200" dirty="0" smtClean="0">
                <a:latin typeface="Arial Black" pitchFamily="34" charset="0"/>
              </a:rPr>
              <a:t>В этом нет сомненья.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sz="1200" dirty="0" smtClean="0">
                <a:latin typeface="Arial Black" pitchFamily="34" charset="0"/>
              </a:rPr>
              <a:t>Я здоровьем заплатил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sz="1200" dirty="0" smtClean="0">
                <a:latin typeface="Arial Black" pitchFamily="34" charset="0"/>
              </a:rPr>
              <a:t>За своё куренье.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endParaRPr lang="ru-RU" sz="12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900" dirty="0" smtClean="0"/>
          </a:p>
          <a:p>
            <a:pPr eaLnBrk="1" hangingPunct="1">
              <a:lnSpc>
                <a:spcPct val="80000"/>
              </a:lnSpc>
            </a:pPr>
            <a:endParaRPr lang="ru-RU" sz="9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9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900" dirty="0" smtClean="0"/>
          </a:p>
          <a:p>
            <a:pPr eaLnBrk="1" hangingPunct="1">
              <a:lnSpc>
                <a:spcPct val="80000"/>
              </a:lnSpc>
            </a:pPr>
            <a:endParaRPr lang="ru-RU" sz="900" dirty="0" smtClean="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932363" y="1773238"/>
            <a:ext cx="3671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101" name="WordArt 6"/>
          <p:cNvSpPr>
            <a:spLocks noChangeArrowheads="1" noChangeShapeType="1" noTextEdit="1"/>
          </p:cNvSpPr>
          <p:nvPr/>
        </p:nvSpPr>
        <p:spPr bwMode="auto">
          <a:xfrm>
            <a:off x="2714625" y="285750"/>
            <a:ext cx="3744913" cy="23034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200" b="1" i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 </a:t>
            </a:r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6643688" y="52388"/>
            <a:ext cx="2714625" cy="696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Никотин- опасный яд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Сердце поражает,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А смола от сигарет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В бронхах оседает,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Я бросал курить раз 5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Может быть и боле,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Да беда, курю опять-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Не хватает воли.»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«Ты мой папа , я- твой сын,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Справимся с бедою.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Ты бросал курить один,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А теперь нас двое.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Я и мама не хотим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Мы курить пассивно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К нам ведь тоже никотин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Попадает с дымом.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семейный наш бюджет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Станет побогаче.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Купим мне велосипед,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Чтоб гонял на даче.»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«Ну и кроха! Вот так сын-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Хитрован ужасный.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Все проблемы враз решил,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Ладно. Я согласный.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Но условия скорей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Тоже выдвигаю -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Ты и пробовать не смей.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200">
                <a:latin typeface="Arial Black" pitchFamily="34" charset="0"/>
              </a:rPr>
              <a:t>А я курить бросаю.»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ru-RU" sz="1200"/>
          </a:p>
        </p:txBody>
      </p:sp>
      <p:pic>
        <p:nvPicPr>
          <p:cNvPr id="5127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0" y="3644900"/>
            <a:ext cx="263525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Line 9"/>
          <p:cNvSpPr>
            <a:spLocks noChangeShapeType="1"/>
          </p:cNvSpPr>
          <p:nvPr/>
        </p:nvSpPr>
        <p:spPr bwMode="auto">
          <a:xfrm>
            <a:off x="2643188" y="0"/>
            <a:ext cx="0" cy="6858000"/>
          </a:xfrm>
          <a:prstGeom prst="line">
            <a:avLst/>
          </a:prstGeom>
          <a:noFill/>
          <a:ln w="76200" cmpd="tri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9" name="Line 10"/>
          <p:cNvSpPr>
            <a:spLocks noChangeShapeType="1"/>
          </p:cNvSpPr>
          <p:nvPr/>
        </p:nvSpPr>
        <p:spPr bwMode="auto">
          <a:xfrm>
            <a:off x="6572250" y="0"/>
            <a:ext cx="0" cy="6858000"/>
          </a:xfrm>
          <a:prstGeom prst="line">
            <a:avLst/>
          </a:prstGeom>
          <a:noFill/>
          <a:ln w="76200" cmpd="tri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643174" y="142852"/>
            <a:ext cx="3857652" cy="255454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что такое хорошо</a:t>
            </a:r>
          </a:p>
          <a:p>
            <a:pPr algn="ctr">
              <a:defRPr/>
            </a:pPr>
            <a:r>
              <a:rPr lang="ru-RU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</a:t>
            </a:r>
          </a:p>
          <a:p>
            <a:pPr algn="ctr">
              <a:defRPr/>
            </a:pPr>
            <a:r>
              <a:rPr lang="ru-RU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что такое плохо?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10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2" descr="rak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00500" y="2928938"/>
            <a:ext cx="51435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3714750" y="357188"/>
            <a:ext cx="54292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cs typeface="Arial" charset="0"/>
              </a:rPr>
              <a:t>Скажи</a:t>
            </a:r>
            <a:r>
              <a:rPr lang="ru-RU" sz="4000" b="1" dirty="0">
                <a:solidFill>
                  <a:srgbClr val="C00000"/>
                </a:solidFill>
                <a:cs typeface="Arial" charset="0"/>
              </a:rPr>
              <a:t> </a:t>
            </a:r>
            <a:r>
              <a:rPr lang="ru-RU" sz="6000" b="1" u="sng" dirty="0">
                <a:solidFill>
                  <a:srgbClr val="FF0000"/>
                </a:solidFill>
                <a:cs typeface="Arial" charset="0"/>
              </a:rPr>
              <a:t>«НЕТ!»</a:t>
            </a:r>
            <a:endParaRPr lang="ru-RU" sz="4000" b="1" dirty="0">
              <a:solidFill>
                <a:schemeClr val="tx2">
                  <a:lumMod val="50000"/>
                </a:schemeClr>
              </a:solidFill>
              <a:cs typeface="Arial" charset="0"/>
            </a:endParaRPr>
          </a:p>
        </p:txBody>
      </p:sp>
      <p:pic>
        <p:nvPicPr>
          <p:cNvPr id="4100" name="Рисунок 5" descr="image03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022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Рисунок 6" descr="picture-1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1571625"/>
            <a:ext cx="2214562" cy="203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410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928670"/>
            <a:ext cx="7772400" cy="428628"/>
          </a:xfrm>
        </p:spPr>
        <p:txBody>
          <a:bodyPr>
            <a:normAutofit fontScale="90000"/>
          </a:bodyPr>
          <a:lstStyle/>
          <a:p>
            <a:r>
              <a:rPr lang="ru-RU" sz="4800" dirty="0" smtClean="0"/>
              <a:t>Болезни, связанные с </a:t>
            </a:r>
            <a:r>
              <a:rPr lang="ru-RU" sz="4800" dirty="0"/>
              <a:t>курением</a:t>
            </a:r>
            <a:endParaRPr lang="ru-RU" dirty="0"/>
          </a:p>
        </p:txBody>
      </p:sp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6948488" y="3716338"/>
          <a:ext cx="1655762" cy="2665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Clip" r:id="rId3" imgW="2438400" imgH="4770438" progId="">
                  <p:embed/>
                </p:oleObj>
              </mc:Choice>
              <mc:Fallback>
                <p:oleObj name="Clip" r:id="rId3" imgW="2438400" imgH="477043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488" y="3716338"/>
                        <a:ext cx="1655762" cy="2665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5"/>
          <p:cNvGraphicFramePr>
            <a:graphicFrameLocks noChangeAspect="1"/>
          </p:cNvGraphicFramePr>
          <p:nvPr/>
        </p:nvGraphicFramePr>
        <p:xfrm>
          <a:off x="1752600" y="4191000"/>
          <a:ext cx="2098675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Clip" r:id="rId5" imgW="2863850" imgH="3405188" progId="">
                  <p:embed/>
                </p:oleObj>
              </mc:Choice>
              <mc:Fallback>
                <p:oleObj name="Clip" r:id="rId5" imgW="2863850" imgH="340518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191000"/>
                        <a:ext cx="2098675" cy="213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8" name="Object 6"/>
          <p:cNvGraphicFramePr>
            <a:graphicFrameLocks noChangeAspect="1"/>
          </p:cNvGraphicFramePr>
          <p:nvPr/>
        </p:nvGraphicFramePr>
        <p:xfrm>
          <a:off x="762000" y="1676400"/>
          <a:ext cx="2514600" cy="220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Clip" r:id="rId7" imgW="4495800" imgH="3344863" progId="">
                  <p:embed/>
                </p:oleObj>
              </mc:Choice>
              <mc:Fallback>
                <p:oleObj name="Clip" r:id="rId7" imgW="4495800" imgH="334486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676400"/>
                        <a:ext cx="2514600" cy="2200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0" name="Line 8"/>
          <p:cNvSpPr>
            <a:spLocks noChangeShapeType="1"/>
          </p:cNvSpPr>
          <p:nvPr/>
        </p:nvSpPr>
        <p:spPr bwMode="auto">
          <a:xfrm flipH="1">
            <a:off x="3124200" y="1600200"/>
            <a:ext cx="3276600" cy="914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 flipH="1">
            <a:off x="3505200" y="1600200"/>
            <a:ext cx="2895600" cy="3124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6324600" y="1524000"/>
            <a:ext cx="838200" cy="3200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3565525" y="2555875"/>
            <a:ext cx="13620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prstClr val="white"/>
                </a:solidFill>
              </a:rPr>
              <a:t>Бронхит,</a:t>
            </a:r>
          </a:p>
          <a:p>
            <a:r>
              <a:rPr lang="ru-RU">
                <a:solidFill>
                  <a:prstClr val="white"/>
                </a:solidFill>
              </a:rPr>
              <a:t>эмфизит,</a:t>
            </a:r>
          </a:p>
          <a:p>
            <a:r>
              <a:rPr lang="ru-RU">
                <a:solidFill>
                  <a:prstClr val="white"/>
                </a:solidFill>
              </a:rPr>
              <a:t>рак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4403725" y="4232275"/>
            <a:ext cx="1333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prstClr val="white"/>
                </a:solidFill>
              </a:rPr>
              <a:t>Инфаркт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6705600" y="1793875"/>
            <a:ext cx="2438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solidFill>
                  <a:prstClr val="white"/>
                </a:solidFill>
              </a:rPr>
              <a:t>Болезни</a:t>
            </a:r>
          </a:p>
          <a:p>
            <a:r>
              <a:rPr lang="ru-RU">
                <a:solidFill>
                  <a:prstClr val="white"/>
                </a:solidFill>
              </a:rPr>
              <a:t>желудка и</a:t>
            </a:r>
          </a:p>
          <a:p>
            <a:r>
              <a:rPr lang="ru-RU">
                <a:solidFill>
                  <a:prstClr val="white"/>
                </a:solidFill>
              </a:rPr>
              <a:t>12-типерстной</a:t>
            </a:r>
          </a:p>
          <a:p>
            <a:r>
              <a:rPr lang="ru-RU">
                <a:solidFill>
                  <a:prstClr val="white"/>
                </a:solidFill>
              </a:rPr>
              <a:t>кишки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857356" y="0"/>
            <a:ext cx="52399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табакокурение</a:t>
            </a:r>
            <a:endParaRPr lang="ru-RU" sz="54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014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20" grpId="0" animBg="1"/>
      <p:bldP spid="13321" grpId="0" animBg="1"/>
      <p:bldP spid="13322" grpId="0" animBg="1"/>
      <p:bldP spid="13324" grpId="0" autoUpdateAnimBg="0"/>
      <p:bldP spid="13325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357166"/>
            <a:ext cx="75264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«Дополните пословицу»</a:t>
            </a:r>
            <a:endParaRPr lang="ru-RU" sz="5400" b="1" dirty="0">
              <a:ln w="31550" cmpd="sng">
                <a:solidFill>
                  <a:sysClr val="windowText" lastClr="000000"/>
                </a:solidFill>
                <a:prstDash val="solid"/>
              </a:ln>
              <a:solidFill>
                <a:srgbClr val="00206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571612"/>
            <a:ext cx="792958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Пьяному море по колено, а лужа по … </a:t>
            </a:r>
            <a:endParaRPr lang="ru-RU" sz="3600" b="1" cap="all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57752" y="3643315"/>
            <a:ext cx="171451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добра </a:t>
            </a:r>
            <a:endParaRPr lang="ru-RU" sz="3600" b="1" cap="all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285992"/>
            <a:ext cx="771527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Что у трезвого на уме, у пьяного на …</a:t>
            </a:r>
            <a:endParaRPr lang="ru-RU" sz="3600" b="1" cap="all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285784" y="3000372"/>
            <a:ext cx="728667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С хмелём </a:t>
            </a:r>
            <a:r>
              <a:rPr lang="ru-RU" sz="36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познаться</a:t>
            </a:r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, с честью …</a:t>
            </a:r>
            <a:endParaRPr lang="ru-RU" sz="3600" b="1" cap="all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643314"/>
            <a:ext cx="57150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Пить до дна – не видать …</a:t>
            </a:r>
            <a:endParaRPr lang="ru-RU" sz="3600" b="1" cap="all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72330" y="2143116"/>
            <a:ext cx="165259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языке </a:t>
            </a:r>
            <a:endParaRPr lang="ru-RU" sz="4400" b="1" cap="all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000892" y="1500174"/>
            <a:ext cx="165259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dirty="0" smtClean="0">
                <a:ln w="12700">
                  <a:solidFill>
                    <a:sysClr val="windowText" lastClr="000000"/>
                  </a:solidFill>
                </a:ln>
                <a:solidFill>
                  <a:srgbClr val="1F497D">
                    <a:lumMod val="75000"/>
                  </a:srgbClr>
                </a:solidFill>
              </a:rPr>
              <a:t>уши</a:t>
            </a:r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 </a:t>
            </a:r>
            <a:endParaRPr lang="ru-RU" sz="3600" b="1" cap="all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29322" y="2928934"/>
            <a:ext cx="300039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расстаться</a:t>
            </a:r>
            <a:endParaRPr lang="ru-RU" sz="4400" b="1" cap="all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357554" y="5000636"/>
          <a:ext cx="2000264" cy="1652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Clip" r:id="rId3" imgW="3950208" imgH="2285205" progId="">
                  <p:embed/>
                </p:oleObj>
              </mc:Choice>
              <mc:Fallback>
                <p:oleObj name="Clip" r:id="rId3" imgW="3950208" imgH="228520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554" y="5000636"/>
                        <a:ext cx="2000264" cy="16523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6429388" y="4140829"/>
          <a:ext cx="2347914" cy="1593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Clip" r:id="rId5" imgW="2847975" imgH="3162300" progId="">
                  <p:embed/>
                </p:oleObj>
              </mc:Choice>
              <mc:Fallback>
                <p:oleObj name="Clip" r:id="rId5" imgW="2847975" imgH="31623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8" y="4140829"/>
                        <a:ext cx="2347914" cy="159322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357158" y="4429131"/>
          <a:ext cx="1857388" cy="1945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Clip" r:id="rId7" imgW="1884363" imgH="1851025" progId="">
                  <p:embed/>
                </p:oleObj>
              </mc:Choice>
              <mc:Fallback>
                <p:oleObj name="Clip" r:id="rId7" imgW="1884363" imgH="185102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4429131"/>
                        <a:ext cx="1857388" cy="19458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293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567</Words>
  <Application>Microsoft Office PowerPoint</Application>
  <PresentationFormat>Экран (4:3)</PresentationFormat>
  <Paragraphs>234</Paragraphs>
  <Slides>19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37" baseType="lpstr">
      <vt:lpstr>Arial</vt:lpstr>
      <vt:lpstr>Arial Black</vt:lpstr>
      <vt:lpstr>Calibri</vt:lpstr>
      <vt:lpstr>Times New Roman</vt:lpstr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9_Тема Office</vt:lpstr>
      <vt:lpstr>10_Тема Office</vt:lpstr>
      <vt:lpstr>11_Тема Office</vt:lpstr>
      <vt:lpstr>12_Тема Office</vt:lpstr>
      <vt:lpstr>Clip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Болезни, связанные с курением</vt:lpstr>
      <vt:lpstr>Презентация PowerPoint</vt:lpstr>
      <vt:lpstr>Наркомания - это смерть 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Алена</dc:creator>
  <cp:lastModifiedBy>Татьяна</cp:lastModifiedBy>
  <cp:revision>12</cp:revision>
  <dcterms:created xsi:type="dcterms:W3CDTF">2011-11-06T14:39:40Z</dcterms:created>
  <dcterms:modified xsi:type="dcterms:W3CDTF">2015-02-23T07:53:07Z</dcterms:modified>
</cp:coreProperties>
</file>