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9" r:id="rId2"/>
    <p:sldId id="278" r:id="rId3"/>
    <p:sldId id="260" r:id="rId4"/>
    <p:sldId id="281" r:id="rId5"/>
    <p:sldId id="282" r:id="rId6"/>
    <p:sldId id="283" r:id="rId7"/>
    <p:sldId id="280" r:id="rId8"/>
    <p:sldId id="263" r:id="rId9"/>
    <p:sldId id="264" r:id="rId10"/>
    <p:sldId id="285" r:id="rId11"/>
    <p:sldId id="271" r:id="rId12"/>
    <p:sldId id="28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4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4299B63-46A7-4C09-B387-0CB078B12248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E8872DC-4547-44F9-B422-3B5CB0BF1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7C4081-0B9D-4684-9A23-57D9BD5B153B}" type="slidenum">
              <a:rPr lang="ru-RU" smtClean="0">
                <a:latin typeface="Arial" charset="0"/>
              </a:rPr>
              <a:pPr/>
              <a:t>12</a:t>
            </a:fld>
            <a:endParaRPr lang="ru-RU" smtClean="0">
              <a:latin typeface="Arial" charset="0"/>
            </a:endParaRPr>
          </a:p>
        </p:txBody>
      </p:sp>
      <p:sp>
        <p:nvSpPr>
          <p:cNvPr id="2253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  <p:sp>
        <p:nvSpPr>
          <p:cNvPr id="2253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4B9B37F-A30E-47BF-BA4F-044375EBEC47}" type="slidenum">
              <a:rPr lang="ru-RU" sz="1200"/>
              <a:pPr algn="r"/>
              <a:t>12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E228F2A-E4A7-4510-8BAC-FB6CE9CC1EA8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6404112-0ADB-4622-8B0B-CF7D9C107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594B5-A38E-479F-94E6-E3D3D887C5C2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5F56F-B3BD-4F5A-9DDE-1907A6DEB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F961E-4E8B-4557-888F-A4174668DB68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1E12E-5812-4C3E-AE56-48FFF2965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4FE2E-7FB2-463B-98A7-634D13D93120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61165-FD71-4749-9A7A-6C1B7A084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ECD532-488D-4100-9805-7BD424F049E2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F8BBBA-A460-4C12-A7AE-BF0F46D9E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7BFE8D-7A8F-43CF-888B-3F1CA0BBC036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7D00D2-0C6B-42CE-A3E6-B54539ABA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9D8E78-2FAB-47BC-8BAB-F932020CA77F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B5A201-0FC9-46C4-94AB-FC759CDBD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AD3574-419D-41BB-940D-F81C48D941F0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C82244-F08A-44DF-943C-D247B85F3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EA9D5-7191-4B60-911F-00BB6493CC9A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0733B-2D74-4705-8B94-B21F0C507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52BC3F-D294-4E14-B536-62EA8E0BC70C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75C425-55F8-4F4B-AE26-470E1896A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7E7941A-F64F-44D5-BFA7-BEA5B1DA8917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C117446-D25C-4AB9-9015-54BBE47D0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A809202-0489-4509-93B4-0BFF236E9EA0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C502CA1-E07D-4946-9FA8-02863E8C6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7" r:id="rId2"/>
    <p:sldLayoutId id="2147483792" r:id="rId3"/>
    <p:sldLayoutId id="2147483793" r:id="rId4"/>
    <p:sldLayoutId id="2147483794" r:id="rId5"/>
    <p:sldLayoutId id="2147483795" r:id="rId6"/>
    <p:sldLayoutId id="2147483788" r:id="rId7"/>
    <p:sldLayoutId id="2147483796" r:id="rId8"/>
    <p:sldLayoutId id="2147483797" r:id="rId9"/>
    <p:sldLayoutId id="2147483789" r:id="rId10"/>
    <p:sldLayoutId id="2147483790" r:id="rId11"/>
  </p:sldLayoutIdLst>
  <p:transition spd="slow">
    <p:pull dir="l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77;&#1090;&#1086;&#1076;&#1080;&#1095;&#1077;&#1089;&#1082;&#1072;&#1103;%20&#1082;&#1086;&#1087;&#1080;&#1083;&#1082;&#1072;\&#1055;&#1088;&#1086;&#1077;&#1082;&#1090;&#1099;\&#1050;&#1086;&#1085;&#1092;&#1077;&#1088;&#1077;&#1085;&#1094;&#1080;&#1103;%202011\&#1055;&#1088;&#1077;&#1079;&#1077;&#1085;&#1090;&#1072;&#1094;&#1080;&#1103;%20&#1048;&#1089;&#1090;&#1086;&#1084;&#1080;&#1085;%20&#1052;\na_bezimyannoy_visote_2.mp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5;&#1088;&#1077;&#1079;&#1077;&#1085;&#1090;&#1072;&#1094;&#1080;&#1103;%20&#1048;&#1089;&#1090;&#1086;&#1084;&#1080;&#1085;%20&#1052;\den_pobedi.mp3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&#1055;&#1077;&#1089;&#1085;&#1080;%20&#1074;&#1086;&#1077;&#1085;&#1085;&#1099;&#1093;%20&#1083;&#1077;&#1090;%20-%20&#1042;&#1077;&#1089;&#1085;&#1072;%2045-&#1075;&#1086;%20&#1075;&#1086;&#1076;&#1072;%20%20(audiopoisk.com).mp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4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obd-memorial.ru/html/default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nachalo_voiny_levitan.mp3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обед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24397">
            <a:off x="1556439" y="940770"/>
            <a:ext cx="7027632" cy="495829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986714" cy="315375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Страница</a:t>
            </a:r>
            <a:b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семейной славы</a:t>
            </a:r>
            <a:b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5357826"/>
            <a:ext cx="5286380" cy="1500174"/>
          </a:xfrm>
          <a:noFill/>
          <a:effectLst>
            <a:outerShdw blurRad="50800" dist="381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R="0" algn="ctr" eaLnBrk="1" hangingPunct="1"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eaLnBrk="1" hangingPunct="1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marR="0" eaLnBrk="1" hangingPunct="1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МКОУ Бучальской СОШ Кимовского района</a:t>
            </a:r>
          </a:p>
          <a:p>
            <a:pPr marR="0" eaLnBrk="1" hangingPunct="1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Кувшинова Оксана Вячеславовна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0100" y="0"/>
            <a:ext cx="7072362" cy="861774"/>
          </a:xfrm>
          <a:prstGeom prst="rect">
            <a:avLst/>
          </a:prstGeom>
          <a:noFill/>
          <a:effectLst>
            <a:softEdge rad="31750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endParaRPr lang="ru-RU" sz="3200" b="1" i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</p:txBody>
      </p:sp>
      <p:pic>
        <p:nvPicPr>
          <p:cNvPr id="8" name="na_bezimyannoy_visote_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Рисунок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42852"/>
            <a:ext cx="1928826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5000" numSld="7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643998" cy="8925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u="sng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3348038" y="908050"/>
            <a:ext cx="5795962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>
                <a:solidFill>
                  <a:schemeClr val="bg1"/>
                </a:solidFill>
              </a:rPr>
              <a:t>       70 лет прошло с той поры. В семье Кабановых выросло четверо детей, 12 внуков, 14 правнуков. </a:t>
            </a:r>
          </a:p>
          <a:p>
            <a:pPr>
              <a:lnSpc>
                <a:spcPct val="150000"/>
              </a:lnSpc>
            </a:pPr>
            <a:r>
              <a:rPr lang="ru-RU">
                <a:solidFill>
                  <a:schemeClr val="bg1"/>
                </a:solidFill>
              </a:rPr>
              <a:t>В 2000 году  не стало Фомы Феофановича.  Пелагее Гавриловне исполнилось в этом году 93 года.  Воспоминания о войне, о тяжелых буднях не дают ей покоя  и сегодня. По-прежнему помнятся фронтовые дороги, по которым пришлось идти. События хранятся в её памяти свежими, словно произошли они вчера. </a:t>
            </a:r>
          </a:p>
          <a:p>
            <a:pPr algn="ctr">
              <a:lnSpc>
                <a:spcPct val="150000"/>
              </a:lnSpc>
            </a:pPr>
            <a:r>
              <a:rPr lang="ru-RU">
                <a:solidFill>
                  <a:schemeClr val="bg1"/>
                </a:solidFill>
              </a:rPr>
              <a:t>И сколько бы с той поры ни минуло лет: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0"/>
            <a:ext cx="30486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2015 год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5301208"/>
            <a:ext cx="83653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ВЕТЕРАНЫ НИКОГДА НЕ ЗАБУДУТ ВОЙНУ!!!</a:t>
            </a:r>
          </a:p>
        </p:txBody>
      </p:sp>
      <p:pic>
        <p:nvPicPr>
          <p:cNvPr id="9" name="Рисунок 8" descr="баба Пол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3132348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21961"/>
            <a:ext cx="3929058" cy="263604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1933307" y="620688"/>
            <a:ext cx="7210693" cy="38164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Вспомним всех поименно,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Горем вспомним своим...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Это нужно - не мертвым!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Это надо - живым!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pic>
        <p:nvPicPr>
          <p:cNvPr id="5" name="den_pobed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ove_peace_5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0"/>
            <a:ext cx="19716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5000" numSld="3" showWhenStopped="0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C50AE-1747-4847-9FD6-D87AD4B9B5A4}" type="slidenum">
              <a:rPr lang="ru-RU"/>
              <a:pPr>
                <a:defRPr/>
              </a:pPr>
              <a:t>12</a:t>
            </a:fld>
            <a:endParaRPr lang="ru-RU"/>
          </a:p>
        </p:txBody>
      </p:sp>
      <p:pic>
        <p:nvPicPr>
          <p:cNvPr id="20483" name="Рисунок 1" descr="26027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95288" y="115888"/>
            <a:ext cx="836453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FF00"/>
                </a:solidFill>
                <a:cs typeface="Times New Roman" pitchFamily="18" charset="0"/>
              </a:rPr>
              <a:t>Салют и слава Победе!</a:t>
            </a:r>
          </a:p>
          <a:p>
            <a:pPr algn="ctr"/>
            <a:r>
              <a:rPr lang="ru-RU" sz="3600" b="1">
                <a:solidFill>
                  <a:srgbClr val="FFFF00"/>
                </a:solidFill>
                <a:cs typeface="Times New Roman" pitchFamily="18" charset="0"/>
              </a:rPr>
              <a:t>Салют её Героям-</a:t>
            </a:r>
          </a:p>
          <a:p>
            <a:pPr algn="ctr"/>
            <a:r>
              <a:rPr lang="ru-RU" sz="3600" b="1">
                <a:solidFill>
                  <a:srgbClr val="FFFF00"/>
                </a:solidFill>
                <a:cs typeface="Times New Roman" pitchFamily="18" charset="0"/>
              </a:rPr>
              <a:t> павшим и живым.</a:t>
            </a:r>
          </a:p>
          <a:p>
            <a:pPr algn="ctr"/>
            <a:r>
              <a:rPr lang="ru-RU" sz="3600" b="1">
                <a:solidFill>
                  <a:srgbClr val="FFFF00"/>
                </a:solidFill>
                <a:cs typeface="Times New Roman" pitchFamily="18" charset="0"/>
              </a:rPr>
              <a:t>Салют!</a:t>
            </a:r>
          </a:p>
          <a:p>
            <a:endParaRPr lang="ru-RU" sz="1400" b="1">
              <a:solidFill>
                <a:srgbClr val="FF0000"/>
              </a:solidFill>
              <a:cs typeface="Times New Roman" pitchFamily="18" charset="0"/>
            </a:endParaRPr>
          </a:p>
          <a:p>
            <a:pPr algn="r"/>
            <a:endParaRPr lang="ru-RU" sz="3200" b="1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5" name="Песни военных лет - Весна 45-го года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9788" y="1158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8" descr="27r2"/>
          <p:cNvSpPr>
            <a:spLocks noChangeArrowheads="1" noChangeShapeType="1" noTextEdit="1"/>
          </p:cNvSpPr>
          <p:nvPr/>
        </p:nvSpPr>
        <p:spPr bwMode="auto">
          <a:xfrm>
            <a:off x="1619250" y="1916113"/>
            <a:ext cx="7199313" cy="3182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28575">
                <a:solidFill>
                  <a:schemeClr val="hlink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effectLst>
                <a:prstShdw prst="shdw13" dist="53882" dir="13500000">
                  <a:schemeClr val="tx1">
                    <a:alpha val="50000"/>
                  </a:schemeClr>
                </a:prstShdw>
              </a:effectLst>
              <a:latin typeface="Arial"/>
              <a:cs typeface="Arial"/>
            </a:endParaRPr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684213" y="620713"/>
            <a:ext cx="77041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i="1"/>
              <a:t>         </a:t>
            </a:r>
            <a:r>
              <a:rPr lang="ru-RU" i="1">
                <a:solidFill>
                  <a:schemeClr val="bg1"/>
                </a:solidFill>
                <a:latin typeface="Arial Black" pitchFamily="34" charset="0"/>
              </a:rPr>
              <a:t>«Всё дальше в глубь времён уходят огненные годы войны, годы величайших испытаний, невыносимых утрат и людских страданий,  но память вновь и вновь возвращает нас в грозные события  Великой Отечественной войны, не давая забыть подвиг тех, кто бился с врагами  на полях битв и ковал Победу в тылу.  </a:t>
            </a:r>
            <a:endParaRPr lang="ru-RU">
              <a:solidFill>
                <a:schemeClr val="bg1"/>
              </a:solidFill>
              <a:latin typeface="Arial Black" pitchFamily="34" charset="0"/>
            </a:endParaRPr>
          </a:p>
          <a:p>
            <a:pPr algn="just"/>
            <a:r>
              <a:rPr lang="ru-RU">
                <a:solidFill>
                  <a:schemeClr val="bg1"/>
                </a:solidFill>
                <a:latin typeface="Arial Black" pitchFamily="34" charset="0"/>
              </a:rPr>
              <a:t>    </a:t>
            </a:r>
            <a:r>
              <a:rPr lang="ru-RU" i="1">
                <a:solidFill>
                  <a:schemeClr val="bg1"/>
                </a:solidFill>
                <a:latin typeface="Arial Black" pitchFamily="34" charset="0"/>
              </a:rPr>
              <a:t>Есть сокровища, спрятанные глубоко в земле,  и есть сокровища, находящиеся  на поверхности и передающиеся из поколения в поколение.   К таким богатствам относится и память народа о героическом прошлом. </a:t>
            </a:r>
            <a:endParaRPr lang="ru-RU">
              <a:solidFill>
                <a:schemeClr val="bg1"/>
              </a:solidFill>
              <a:latin typeface="Arial Black" pitchFamily="34" charset="0"/>
            </a:endParaRPr>
          </a:p>
          <a:p>
            <a:pPr algn="just"/>
            <a:r>
              <a:rPr lang="ru-RU">
                <a:solidFill>
                  <a:schemeClr val="bg1"/>
                </a:solidFill>
                <a:latin typeface="Arial Black" pitchFamily="34" charset="0"/>
              </a:rPr>
              <a:t>    </a:t>
            </a:r>
            <a:r>
              <a:rPr lang="ru-RU" i="1">
                <a:solidFill>
                  <a:schemeClr val="bg1"/>
                </a:solidFill>
                <a:latin typeface="Arial Black" pitchFamily="34" charset="0"/>
              </a:rPr>
              <a:t>Мамина песня, отцовский дом, бабушкина сказка, боевые ордена и медали, письмо-треугольник с фронта – всё это наша родословная, наши символы, наша история.</a:t>
            </a:r>
          </a:p>
          <a:p>
            <a:pPr algn="just"/>
            <a:r>
              <a:rPr lang="ru-RU" i="1">
                <a:solidFill>
                  <a:schemeClr val="bg1"/>
                </a:solidFill>
                <a:latin typeface="Arial Black" pitchFamily="34" charset="0"/>
              </a:rPr>
              <a:t> Может, и грустная, но в своей основе – великая. </a:t>
            </a:r>
            <a:endParaRPr lang="ru-RU">
              <a:solidFill>
                <a:schemeClr val="bg1"/>
              </a:solidFill>
              <a:latin typeface="Arial Black" pitchFamily="34" charset="0"/>
            </a:endParaRPr>
          </a:p>
          <a:p>
            <a:pPr algn="just"/>
            <a:r>
              <a:rPr lang="ru-RU" i="1">
                <a:solidFill>
                  <a:schemeClr val="bg1"/>
                </a:solidFill>
                <a:latin typeface="Arial Black" pitchFamily="34" charset="0"/>
              </a:rPr>
              <a:t>                   Не забыть, сберечь всё это – наша  задача».  </a:t>
            </a:r>
            <a:endParaRPr lang="ru-RU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44" name="Picture 9" descr="J007614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5854700"/>
            <a:ext cx="227806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9" descr="J007614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5854700"/>
            <a:ext cx="25558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9" descr="J007614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5854700"/>
            <a:ext cx="227806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 descr="J007614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81750"/>
            <a:ext cx="22780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9" descr="J007614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22780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J007614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124075" y="0"/>
            <a:ext cx="22780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9" descr="J007614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284663" y="0"/>
            <a:ext cx="227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9" descr="J007614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516688" y="0"/>
            <a:ext cx="2627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9" descr="J007614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7735093" y="869157"/>
            <a:ext cx="227806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9" descr="J007614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7699376" y="3038475"/>
            <a:ext cx="2278062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9" descr="J007614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7662862" y="5089526"/>
            <a:ext cx="2278063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9" descr="J007614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833438" y="833438"/>
            <a:ext cx="2278063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9" descr="J007614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917574" y="3122612"/>
            <a:ext cx="2519362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9" descr="J007614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833437" y="5413375"/>
            <a:ext cx="227806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Рисунок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5072074"/>
            <a:ext cx="1928826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36009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man Old Style" pitchFamily="18" charset="0"/>
              </a:rPr>
              <a:t>Военные годы семьи  Кабановых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-2250" t="65771" r="39250" b="17256"/>
          <a:stretch>
            <a:fillRect/>
          </a:stretch>
        </p:blipFill>
        <p:spPr bwMode="auto">
          <a:xfrm>
            <a:off x="539552" y="5661248"/>
            <a:ext cx="8352928" cy="7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9" name="Рисунок 8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5143512"/>
            <a:ext cx="1928826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928670"/>
            <a:ext cx="678661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38472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man Old Style" pitchFamily="18" charset="0"/>
              </a:rPr>
              <a:t>Кабанов Фома </a:t>
            </a:r>
            <a:r>
              <a:rPr lang="ru-RU" sz="3600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man Old Style" pitchFamily="18" charset="0"/>
              </a:rPr>
              <a:t>Феофанович</a:t>
            </a:r>
            <a:endParaRPr lang="ru-RU" sz="36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man Old Style" pitchFamily="18" charset="0"/>
              </a:rPr>
              <a:t>                 (11.10.1921 г. – 4.01.2000г.)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-2250" t="65771" r="39250" b="17256"/>
          <a:stretch>
            <a:fillRect/>
          </a:stretch>
        </p:blipFill>
        <p:spPr bwMode="auto">
          <a:xfrm>
            <a:off x="179512" y="0"/>
            <a:ext cx="8352928" cy="7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2292" name="TextBox 9"/>
          <p:cNvSpPr txBox="1">
            <a:spLocks noChangeArrowheads="1"/>
          </p:cNvSpPr>
          <p:nvPr/>
        </p:nvSpPr>
        <p:spPr bwMode="auto">
          <a:xfrm>
            <a:off x="3059113" y="1196975"/>
            <a:ext cx="5761037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Участник Великой Отечественной войны.</a:t>
            </a:r>
          </a:p>
          <a:p>
            <a:pPr algn="ctr"/>
            <a:endParaRPr lang="ru-RU" sz="2000" b="1">
              <a:solidFill>
                <a:schemeClr val="bg1"/>
              </a:solidFill>
            </a:endParaRPr>
          </a:p>
          <a:p>
            <a:r>
              <a:rPr lang="ru-RU" sz="1600" b="1">
                <a:solidFill>
                  <a:schemeClr val="bg1"/>
                </a:solidFill>
              </a:rPr>
              <a:t>         К началу войны Фома Феофанович находился на </a:t>
            </a:r>
          </a:p>
          <a:p>
            <a:r>
              <a:rPr lang="ru-RU" sz="1600" b="1">
                <a:solidFill>
                  <a:schemeClr val="bg1"/>
                </a:solidFill>
              </a:rPr>
              <a:t>действительной службе.  Сразу после объявления </a:t>
            </a:r>
          </a:p>
          <a:p>
            <a:r>
              <a:rPr lang="ru-RU" sz="1600" b="1">
                <a:solidFill>
                  <a:schemeClr val="bg1"/>
                </a:solidFill>
              </a:rPr>
              <a:t>войны был получен приказ: «На защиту Родины!»</a:t>
            </a:r>
          </a:p>
          <a:p>
            <a:r>
              <a:rPr lang="ru-RU" sz="1600" b="1">
                <a:solidFill>
                  <a:schemeClr val="bg1"/>
                </a:solidFill>
              </a:rPr>
              <a:t>            С 1941 г. по декабрь 1942 г. был участником</a:t>
            </a:r>
          </a:p>
          <a:p>
            <a:r>
              <a:rPr lang="ru-RU" sz="1600" b="1">
                <a:solidFill>
                  <a:schemeClr val="bg1"/>
                </a:solidFill>
              </a:rPr>
              <a:t> обороны Смоленска, Ельни, Вязьмы, Дорогобужа.</a:t>
            </a:r>
          </a:p>
          <a:p>
            <a:r>
              <a:rPr lang="ru-RU" sz="1600" b="1">
                <a:solidFill>
                  <a:schemeClr val="bg1"/>
                </a:solidFill>
              </a:rPr>
              <a:t>           На Смоленском направлении в составе 106 мотострелкового полка 2   мото- стрелковой дивизии  на должности стрелка 24 октября 1941 г.  был тяжело ранен пулей в нижнюю треть левого бедра с переломом бедра, в результате чего был уволен из рядов Советской Армии,  как инвалид Отечественной войны 2 группы.</a:t>
            </a:r>
          </a:p>
        </p:txBody>
      </p:sp>
      <p:pic>
        <p:nvPicPr>
          <p:cNvPr id="10" name="Рисунок 9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5143512"/>
            <a:ext cx="1928826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Рисунок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071546"/>
            <a:ext cx="24288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Рисунок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4786322"/>
            <a:ext cx="4500594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38472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man Old Style" pitchFamily="18" charset="0"/>
              </a:rPr>
              <a:t>Кабанов Фома </a:t>
            </a:r>
            <a:r>
              <a:rPr lang="ru-RU" sz="3600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man Old Style" pitchFamily="18" charset="0"/>
              </a:rPr>
              <a:t>Феофанович</a:t>
            </a:r>
            <a:endParaRPr lang="ru-RU" sz="36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man Old Style" pitchFamily="18" charset="0"/>
              </a:rPr>
              <a:t>                 (11.10.1921 г. – 4.01.2000г.)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-2250" t="65771" r="39250" b="17256"/>
          <a:stretch>
            <a:fillRect/>
          </a:stretch>
        </p:blipFill>
        <p:spPr bwMode="auto">
          <a:xfrm>
            <a:off x="0" y="0"/>
            <a:ext cx="8352928" cy="7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3316" name="TextBox 9"/>
          <p:cNvSpPr txBox="1">
            <a:spLocks noChangeArrowheads="1"/>
          </p:cNvSpPr>
          <p:nvPr/>
        </p:nvSpPr>
        <p:spPr bwMode="auto">
          <a:xfrm>
            <a:off x="1979613" y="1196975"/>
            <a:ext cx="7164387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>
              <a:solidFill>
                <a:schemeClr val="bg1"/>
              </a:solidFill>
            </a:endParaRPr>
          </a:p>
          <a:p>
            <a:r>
              <a:rPr lang="ru-RU" sz="1600" b="1">
                <a:solidFill>
                  <a:schemeClr val="bg1"/>
                </a:solidFill>
              </a:rPr>
              <a:t>         Много наград  было получено солдатом за время</a:t>
            </a:r>
          </a:p>
          <a:p>
            <a:r>
              <a:rPr lang="ru-RU" sz="1600" b="1">
                <a:solidFill>
                  <a:schemeClr val="bg1"/>
                </a:solidFill>
              </a:rPr>
              <a:t>Великой Отечественной войны: медаль «За победу над Германией», медаль «За отвагу».   Но особенно  был памятен  и  дорог  ему  Орден Отечественной войны   I степени , который был ему вручен за участие в боях под  Москвой.</a:t>
            </a:r>
          </a:p>
        </p:txBody>
      </p:sp>
      <p:pic>
        <p:nvPicPr>
          <p:cNvPr id="15" name="Рисунок 14" descr="гвард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0328" y="260648"/>
            <a:ext cx="1323672" cy="17582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Дед и баба вместе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96753"/>
            <a:ext cx="1979712" cy="27363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Рисунок 13" descr="Рисунок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5143512"/>
            <a:ext cx="1928826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0" name="Рисунок 16" descr="Рисунок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50" y="3143250"/>
            <a:ext cx="22145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Рисунок 17" descr="Рисунок8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75" y="4857750"/>
            <a:ext cx="20716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Рисунок 19" descr="Рисунок1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5" y="3214688"/>
            <a:ext cx="13573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Рисунок 20" descr="Рисунок10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50" y="2857500"/>
            <a:ext cx="2143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Рисунок 22" descr="Рисунок9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72250" y="4786313"/>
            <a:ext cx="22145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Рисунок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14744" y="3143248"/>
            <a:ext cx="2928958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38472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man Old Style" pitchFamily="18" charset="0"/>
              </a:rPr>
              <a:t>Кабанов Фома </a:t>
            </a:r>
            <a:r>
              <a:rPr lang="ru-RU" sz="3600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man Old Style" pitchFamily="18" charset="0"/>
              </a:rPr>
              <a:t>Феофанович</a:t>
            </a:r>
            <a:endParaRPr lang="ru-RU" sz="36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man Old Style" pitchFamily="18" charset="0"/>
              </a:rPr>
              <a:t>                 (11.10.1921 г. – 4.01.2000г.)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-2250" t="65771" r="39250" b="17256"/>
          <a:stretch>
            <a:fillRect/>
          </a:stretch>
        </p:blipFill>
        <p:spPr bwMode="auto">
          <a:xfrm>
            <a:off x="179512" y="0"/>
            <a:ext cx="8352928" cy="7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5" name="Рисунок 14" descr="гвард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1848" y="0"/>
            <a:ext cx="1072152" cy="1196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Рисунок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5143512"/>
            <a:ext cx="1928826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Рисунок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071546"/>
            <a:ext cx="2071702" cy="30718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 descr="Рисунок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1714488"/>
            <a:ext cx="5572164" cy="4714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5828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pic>
        <p:nvPicPr>
          <p:cNvPr id="15363" name="Рисунок 3" descr="ОБД Мемориа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8065144" cy="980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388" y="1268413"/>
          <a:ext cx="8785225" cy="5190494"/>
        </p:xfrm>
        <a:graphic>
          <a:graphicData uri="http://schemas.openxmlformats.org/drawingml/2006/table">
            <a:tbl>
              <a:tblPr/>
              <a:tblGrid>
                <a:gridCol w="4043362"/>
                <a:gridCol w="4741863"/>
              </a:tblGrid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                                          Фамилия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Кабанов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Имя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Фома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Отчество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Феофанович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Дата рождения/Возраст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11 октября 1921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Место рождения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Московская область, Кимовский район, д.Кропотово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Дата и место призыва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15.04.1941 Кимовский РВК, Тульская область, Кимовский район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Последнее место службы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   мото- стрелковая дивизия 106 мотострелкового полка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                              Воинское звание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красноармеец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Причина выбытия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ранение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Дата выбытия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январь 1943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Название источника информации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ЦАМО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Номер фонда источника информации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Номер описи источника информации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744808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 descr="Кабанов Ф.Ф. (2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5755" y="0"/>
            <a:ext cx="529824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 очевидцы войны…</a:t>
            </a:r>
          </a:p>
        </p:txBody>
      </p:sp>
      <p:pic>
        <p:nvPicPr>
          <p:cNvPr id="4" name="Рисунок 3" descr="9may_paket.jpg"/>
          <p:cNvPicPr>
            <a:picLocks noChangeAspect="1"/>
          </p:cNvPicPr>
          <p:nvPr/>
        </p:nvPicPr>
        <p:blipFill>
          <a:blip r:embed="rId3" cstate="print"/>
          <a:srcRect l="2735" t="23958" r="1344" b="36458"/>
          <a:stretch>
            <a:fillRect/>
          </a:stretch>
        </p:blipFill>
        <p:spPr>
          <a:xfrm>
            <a:off x="5000628" y="0"/>
            <a:ext cx="4143372" cy="228185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332656"/>
            <a:ext cx="504056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man Old Style" pitchFamily="18" charset="0"/>
              </a:rPr>
              <a:t>Кабанова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man Old Style" pitchFamily="18" charset="0"/>
              </a:rPr>
              <a:t>Пелагея </a:t>
            </a:r>
            <a:r>
              <a:rPr lang="ru-RU" sz="32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man Old Style" pitchFamily="18" charset="0"/>
              </a:rPr>
              <a:t>Гавриловна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man Old Style" pitchFamily="18" charset="0"/>
              </a:rPr>
              <a:t>(8.11.1922 г.) 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0" y="1773238"/>
            <a:ext cx="694848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          В 1939 году Пелагея Гавриловна уехала из д. Кропотово</a:t>
            </a:r>
          </a:p>
          <a:p>
            <a:r>
              <a:rPr lang="ru-RU">
                <a:solidFill>
                  <a:schemeClr val="bg1"/>
                </a:solidFill>
              </a:rPr>
              <a:t> в город  Ногинск Московской области, поступила работать на прядильную фабрику. </a:t>
            </a:r>
          </a:p>
          <a:p>
            <a:r>
              <a:rPr lang="ru-RU">
                <a:solidFill>
                  <a:schemeClr val="bg1"/>
                </a:solidFill>
              </a:rPr>
              <a:t>            Осенью 1941 г., когда враг рвался к Москве, ушла на </a:t>
            </a:r>
          </a:p>
          <a:p>
            <a:r>
              <a:rPr lang="ru-RU">
                <a:solidFill>
                  <a:schemeClr val="bg1"/>
                </a:solidFill>
              </a:rPr>
              <a:t>трудовой фронт. Отряд, в котором она находилась, строил </a:t>
            </a:r>
          </a:p>
          <a:p>
            <a:r>
              <a:rPr lang="ru-RU">
                <a:solidFill>
                  <a:schemeClr val="bg1"/>
                </a:solidFill>
              </a:rPr>
              <a:t>укрепления в районе  города Наро - Фоминска.   Работать </a:t>
            </a:r>
          </a:p>
          <a:p>
            <a:r>
              <a:rPr lang="ru-RU">
                <a:solidFill>
                  <a:schemeClr val="bg1"/>
                </a:solidFill>
              </a:rPr>
              <a:t>приходилось день и ночь: пилили, возили лес, копали окопы, </a:t>
            </a:r>
          </a:p>
          <a:p>
            <a:r>
              <a:rPr lang="ru-RU">
                <a:solidFill>
                  <a:schemeClr val="bg1"/>
                </a:solidFill>
              </a:rPr>
              <a:t>ставили противотанковые ежи… Во время коротких передышек заходили в дома отдохнуть, посушить одежду.</a:t>
            </a:r>
          </a:p>
          <a:p>
            <a:r>
              <a:rPr lang="ru-RU">
                <a:solidFill>
                  <a:schemeClr val="bg1"/>
                </a:solidFill>
              </a:rPr>
              <a:t>            В воздухе постоянно слышался рёв самолётов, шли </a:t>
            </a:r>
          </a:p>
          <a:p>
            <a:r>
              <a:rPr lang="ru-RU">
                <a:solidFill>
                  <a:schemeClr val="bg1"/>
                </a:solidFill>
              </a:rPr>
              <a:t>воздушные бои. Все бойцы трудового фронта понимали ту</a:t>
            </a:r>
          </a:p>
          <a:p>
            <a:r>
              <a:rPr lang="ru-RU">
                <a:solidFill>
                  <a:schemeClr val="bg1"/>
                </a:solidFill>
              </a:rPr>
              <a:t>ответственность, которую возложила на них страна, враг не должен войти в Москву!</a:t>
            </a:r>
          </a:p>
          <a:p>
            <a:r>
              <a:rPr lang="ru-RU">
                <a:solidFill>
                  <a:schemeClr val="bg1"/>
                </a:solidFill>
              </a:rPr>
              <a:t>           В 1942 году пешком из Наро - Фоминска  добирались </a:t>
            </a:r>
          </a:p>
          <a:p>
            <a:r>
              <a:rPr lang="ru-RU">
                <a:solidFill>
                  <a:schemeClr val="bg1"/>
                </a:solidFill>
              </a:rPr>
              <a:t>до Москвы,  затем  до Тулы, с Тулы на поезде до станции Епифань. Вернулась домой в Кропотово.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 Подхожу к дому, а от  него одни стены остались! Немцы сожгли! – вспоминает Пелагея Гавриловна.</a:t>
            </a:r>
          </a:p>
          <a:p>
            <a:endParaRPr lang="ru-RU">
              <a:solidFill>
                <a:schemeClr val="bg1"/>
              </a:solidFill>
            </a:endParaRPr>
          </a:p>
          <a:p>
            <a:endParaRPr lang="ru-RU">
              <a:solidFill>
                <a:schemeClr val="bg1"/>
              </a:solidFill>
            </a:endParaRPr>
          </a:p>
        </p:txBody>
      </p:sp>
      <p:pic>
        <p:nvPicPr>
          <p:cNvPr id="8" name="nachalo_voiny_levit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6368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Рисунок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2285992"/>
            <a:ext cx="2428892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80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643998" cy="8925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u="sng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2da222049b33a878ee4d8279b52154b2.jpg"/>
          <p:cNvPicPr>
            <a:picLocks noChangeAspect="1"/>
          </p:cNvPicPr>
          <p:nvPr/>
        </p:nvPicPr>
        <p:blipFill>
          <a:blip r:embed="rId2" cstate="print"/>
          <a:srcRect l="500" t="52155" r="33500" b="431"/>
          <a:stretch>
            <a:fillRect/>
          </a:stretch>
        </p:blipFill>
        <p:spPr>
          <a:xfrm>
            <a:off x="0" y="4643446"/>
            <a:ext cx="6156176" cy="221455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015208" y="188640"/>
            <a:ext cx="712879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man Old Style" pitchFamily="18" charset="0"/>
              </a:rPr>
              <a:t>Послевоенные годы</a:t>
            </a:r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2339975" y="908050"/>
            <a:ext cx="68040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    «Тяжёлыми были  послевоенные годы.  Восстанавливали сожжённый немцами дом. От зари до зари  все трудились в колхозе.  Постоянно были голодны. Весной были рады каждому зелёному росточку.  Тогда ещё не знали, что это были спасительные витамины. Просто хотели  есть, вот и жевали. Поэтому, наверное, и выжили. А зимой шли  на поля и искали  оставшуюся с осени промёрзшую  картошку, чистили и делали лепёшки». </a:t>
            </a:r>
          </a:p>
          <a:p>
            <a:r>
              <a:rPr lang="ru-RU"/>
              <a:t> </a:t>
            </a:r>
            <a:r>
              <a:rPr lang="ru-RU">
                <a:solidFill>
                  <a:schemeClr val="bg1"/>
                </a:solidFill>
              </a:rPr>
              <a:t>Фома Феофанович работал бригадиром, затем плотником, Пелагея Гавриловна -  в бригаде на полях. Дружно работали. Забот у всех было много, но никогда не ссорились и не ругались друг на друга. Тогда  жили так  все. </a:t>
            </a:r>
          </a:p>
        </p:txBody>
      </p:sp>
      <p:pic>
        <p:nvPicPr>
          <p:cNvPr id="17414" name="Рисунок 9" descr="Рисунок2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4286250"/>
            <a:ext cx="30718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осле войн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32656"/>
            <a:ext cx="2219325" cy="426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праведливость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2.xml><?xml version="1.0" encoding="utf-8"?>
<a:themeOverride xmlns:a="http://schemas.openxmlformats.org/drawingml/2006/main">
  <a:clrScheme name="Справедливость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3.xml><?xml version="1.0" encoding="utf-8"?>
<a:themeOverride xmlns:a="http://schemas.openxmlformats.org/drawingml/2006/main">
  <a:clrScheme name="Справедливость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4.xml><?xml version="1.0" encoding="utf-8"?>
<a:themeOverride xmlns:a="http://schemas.openxmlformats.org/drawingml/2006/main">
  <a:clrScheme name="Справедливость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1137</TotalTime>
  <Words>802</Words>
  <Application>Microsoft Office PowerPoint</Application>
  <PresentationFormat>Экран (4:3)</PresentationFormat>
  <Paragraphs>113</Paragraphs>
  <Slides>12</Slides>
  <Notes>1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Lucida Sans Unicode</vt:lpstr>
      <vt:lpstr>Wingdings 3</vt:lpstr>
      <vt:lpstr>Verdana</vt:lpstr>
      <vt:lpstr>Wingdings 2</vt:lpstr>
      <vt:lpstr>Calibri</vt:lpstr>
      <vt:lpstr>Times New Roman</vt:lpstr>
      <vt:lpstr>Arial Black</vt:lpstr>
      <vt:lpstr>Открытая</vt:lpstr>
      <vt:lpstr>Страница  семейной славы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Dantisttt</dc:creator>
  <cp:lastModifiedBy>User</cp:lastModifiedBy>
  <cp:revision>126</cp:revision>
  <dcterms:created xsi:type="dcterms:W3CDTF">2010-02-02T11:12:41Z</dcterms:created>
  <dcterms:modified xsi:type="dcterms:W3CDTF">2015-03-02T14:25:14Z</dcterms:modified>
</cp:coreProperties>
</file>