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6" r:id="rId4"/>
    <p:sldId id="271" r:id="rId5"/>
    <p:sldId id="273" r:id="rId6"/>
    <p:sldId id="272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58" r:id="rId15"/>
    <p:sldId id="257" r:id="rId16"/>
    <p:sldId id="270" r:id="rId17"/>
    <p:sldId id="269" r:id="rId18"/>
    <p:sldId id="260" r:id="rId19"/>
    <p:sldId id="261" r:id="rId20"/>
    <p:sldId id="265" r:id="rId21"/>
    <p:sldId id="264" r:id="rId22"/>
    <p:sldId id="263" r:id="rId23"/>
    <p:sldId id="280" r:id="rId24"/>
    <p:sldId id="266" r:id="rId25"/>
    <p:sldId id="267" r:id="rId26"/>
    <p:sldId id="285" r:id="rId27"/>
    <p:sldId id="281" r:id="rId28"/>
    <p:sldId id="282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DE03-AFED-4FA0-BF43-378072E1C1FE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B7E0-260E-4986-AB02-6DE065219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Kosta_i_rus_kultura\Kosta_i_rus_kultura\www.iratta.com_HONGe_KAFT.mp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1714500"/>
            <a:ext cx="6415110" cy="300037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Литература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осетинского народа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643569" y="5214950"/>
            <a:ext cx="257176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Ущелье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Аман-ауз</a:t>
            </a:r>
            <a:endParaRPr lang="ru-RU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3971680" cy="51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286381" y="4714885"/>
            <a:ext cx="214313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«Дети – каменщики»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СО </a:t>
            </a:r>
            <a:r>
              <a:rPr lang="ru-RU" sz="1200" b="1" dirty="0" err="1">
                <a:solidFill>
                  <a:schemeClr val="accent4">
                    <a:lumMod val="10000"/>
                  </a:schemeClr>
                </a:solidFill>
              </a:rPr>
              <a:t>респ</a:t>
            </a: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. худ. музей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им. М.С. Туганова.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4">
                    <a:lumMod val="10000"/>
                  </a:schemeClr>
                </a:solidFill>
              </a:rPr>
              <a:t>г. Владикавказ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3768676" cy="52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14546" y="928670"/>
            <a:ext cx="293322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443663" y="52292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572133" y="5429265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«За водой»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14480" y="571481"/>
            <a:ext cx="1785950" cy="85725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effectLst/>
              </a:rPr>
              <a:t>1898 год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3659434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143205" cy="51435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500306"/>
            <a:ext cx="60722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8000"/>
                </a:solidFill>
                <a:latin typeface="Monotype Corsiva" pitchFamily="66" charset="0"/>
              </a:rPr>
              <a:t>Коста</a:t>
            </a: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 Хетагуров в </a:t>
            </a:r>
            <a:r>
              <a:rPr lang="ru-RU" sz="3200" b="1" dirty="0">
                <a:solidFill>
                  <a:srgbClr val="008000"/>
                </a:solidFill>
                <a:latin typeface="Monotype Corsiva" pitchFamily="66" charset="0"/>
              </a:rPr>
              <a:t>русских писателях </a:t>
            </a: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больше всего ценил самоотверженное служение родине и народу, свободолюбие и гуманизм .</a:t>
            </a:r>
            <a:endParaRPr lang="ru-RU" sz="32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H00546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546365"/>
            <a:ext cx="1214446" cy="1240885"/>
          </a:xfrm>
          <a:prstGeom prst="rect">
            <a:avLst/>
          </a:prstGeom>
        </p:spPr>
      </p:pic>
      <p:pic>
        <p:nvPicPr>
          <p:cNvPr id="4" name="Рисунок 3" descr="HH00546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071546"/>
            <a:ext cx="1214446" cy="124088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00174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Он </a:t>
            </a:r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признавал </a:t>
            </a:r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их своими идейными вождями, </a:t>
            </a:r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учился </a:t>
            </a:r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у них «быть готовым на бой за великое, честное дело» против того же «мира рабства, лжи, насилья и гонений», против которого восставали лучшие люди России.</a:t>
            </a:r>
          </a:p>
        </p:txBody>
      </p:sp>
      <p:pic>
        <p:nvPicPr>
          <p:cNvPr id="3" name="Рисунок 2" descr="60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071678"/>
            <a:ext cx="1571636" cy="262777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858048" cy="51161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1285860"/>
            <a:ext cx="30718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Опыт русской поэзии служил для него образцом. Но он тонко учитывал в своем искусстве своеобразие </a:t>
            </a:r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русской  и осетинской </a:t>
            </a:r>
            <a:r>
              <a:rPr lang="ru-RU" sz="2800" b="1" dirty="0">
                <a:solidFill>
                  <a:srgbClr val="008000"/>
                </a:solidFill>
                <a:latin typeface="Monotype Corsiva" pitchFamily="66" charset="0"/>
              </a:rPr>
              <a:t>традиций.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92867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Monotype Corsiva" pitchFamily="66" charset="0"/>
              </a:rPr>
              <a:t>У Хетагурова было уважительно-трепетное отношение к великим представителям русской культуры. </a:t>
            </a:r>
          </a:p>
          <a:p>
            <a:r>
              <a:rPr lang="ru-RU" sz="2400" b="1" dirty="0" smtClean="0">
                <a:solidFill>
                  <a:srgbClr val="008000"/>
                </a:solidFill>
                <a:latin typeface="Monotype Corsiva" pitchFamily="66" charset="0"/>
              </a:rPr>
              <a:t>Стихи, посвященные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28638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Monotype Corsiva" pitchFamily="66" charset="0"/>
              </a:rPr>
              <a:t>–лучшее тому подтверждение.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Monotype Corsiva" pitchFamily="66" charset="0"/>
              </a:rPr>
              <a:t>Для каждого из них он находит достойные слова.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214414" y="1714488"/>
            <a:ext cx="6739054" cy="3655480"/>
            <a:chOff x="1214414" y="1714488"/>
            <a:chExt cx="6739054" cy="3655480"/>
          </a:xfrm>
        </p:grpSpPr>
        <p:pic>
          <p:nvPicPr>
            <p:cNvPr id="6" name="Рисунок 5" descr="maska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1714488"/>
              <a:ext cx="1000132" cy="1176625"/>
            </a:xfrm>
            <a:prstGeom prst="rect">
              <a:avLst/>
            </a:prstGeom>
          </p:spPr>
        </p:pic>
        <p:pic>
          <p:nvPicPr>
            <p:cNvPr id="7" name="Рисунок 6" descr="12357210988cb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7950" y="2071678"/>
              <a:ext cx="928694" cy="120758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714744" y="2786058"/>
              <a:ext cx="1832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М.Ю. Лермонтову</a:t>
              </a:r>
              <a:endParaRPr lang="ru-RU" dirty="0"/>
            </a:p>
          </p:txBody>
        </p:sp>
        <p:pic>
          <p:nvPicPr>
            <p:cNvPr id="9" name="Рисунок 8" descr="Островски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042" y="2214554"/>
              <a:ext cx="843504" cy="1130296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1285852" y="3214686"/>
              <a:ext cx="1786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А.Н. Островскому</a:t>
              </a:r>
              <a:endParaRPr lang="ru-RU" dirty="0"/>
            </a:p>
          </p:txBody>
        </p:sp>
        <p:pic>
          <p:nvPicPr>
            <p:cNvPr id="11" name="Рисунок 10" descr="Плещеев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78" y="3786190"/>
              <a:ext cx="974154" cy="128588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500826" y="4929198"/>
              <a:ext cx="14526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А.Н. Плещееву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43636" y="3143248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А.С. </a:t>
              </a:r>
              <a:r>
                <a:rPr lang="ru-RU" b="1" dirty="0" err="1" smtClean="0">
                  <a:solidFill>
                    <a:srgbClr val="C00000"/>
                  </a:solidFill>
                  <a:latin typeface="Monotype Corsiva" pitchFamily="66" charset="0"/>
                </a:rPr>
                <a:t>Грибоедову</a:t>
              </a:r>
              <a:endParaRPr lang="ru-RU" dirty="0"/>
            </a:p>
          </p:txBody>
        </p:sp>
        <p:pic>
          <p:nvPicPr>
            <p:cNvPr id="14" name="Рисунок 13" descr="Чайковский ПИ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9190" y="3500438"/>
              <a:ext cx="833432" cy="1291233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4500562" y="4786322"/>
              <a:ext cx="180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П.И. Чайковскому</a:t>
              </a:r>
              <a:endParaRPr lang="ru-RU" dirty="0"/>
            </a:p>
          </p:txBody>
        </p:sp>
        <p:pic>
          <p:nvPicPr>
            <p:cNvPr id="16" name="Рисунок 15" descr="Неверов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8728" y="3786190"/>
              <a:ext cx="792481" cy="1238252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214414" y="5000636"/>
              <a:ext cx="1426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Я.М. Неверову</a:t>
              </a:r>
              <a:endParaRPr lang="ru-RU" dirty="0"/>
            </a:p>
          </p:txBody>
        </p:sp>
        <p:pic>
          <p:nvPicPr>
            <p:cNvPr id="19" name="Рисунок 18" descr="прфессор Смирнов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6115" y="3500438"/>
              <a:ext cx="964413" cy="128588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2928926" y="4786322"/>
              <a:ext cx="15327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Monotype Corsiva" pitchFamily="66" charset="0"/>
                </a:rPr>
                <a:t>В.И. Смирнову </a:t>
              </a:r>
              <a:endParaRPr lang="ru-RU" dirty="0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3786190"/>
            <a:ext cx="571504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Твой мощный стих, могучие аккорды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Рассеяли б остаток прежней тьмы,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Тогда бы по пути добра, любви, свободы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Пошли бы за тобой вперед со славой мы.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(«Памяти М.Ю.Лермонтова»)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mask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857231"/>
            <a:ext cx="2500330" cy="2941565"/>
          </a:xfrm>
          <a:prstGeom prst="rect">
            <a:avLst/>
          </a:prstGeom>
        </p:spPr>
      </p:pic>
      <p:pic>
        <p:nvPicPr>
          <p:cNvPr id="4" name="Рисунок 3" descr="N00104018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100517"/>
            <a:ext cx="1333502" cy="186690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14546" y="1000108"/>
            <a:ext cx="5072066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Пусть умер он для новых вдохновений,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Для новых дум, печалей и труда,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Ведь не умрет его великий гений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В его родном народе никогда.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(«Памяти А.Н.Островского»)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Рисунок 3" descr="Остр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713191"/>
            <a:ext cx="2357454" cy="315898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350257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Память о великих людях имеет для нас не меньшее значение,</a:t>
            </a:r>
            <a:b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чем их живое присутствие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Сенека (Младший)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66" y="3929066"/>
            <a:ext cx="600076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Ему не надо слез. Лишь то святое дело,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Которому он жизнь с любовью посвятил,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Пусть не умрет в тебе, - иди под знамя смело,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Храня его завет и не жалея сил!..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(«Памяти А.Н.Плещеева»)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Рисунок 2" descr="Плещ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0320" y="1071546"/>
            <a:ext cx="2056548" cy="271464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14678" y="1285860"/>
            <a:ext cx="4714908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Но нет!.. Борьбу окончить эту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Не скоро правде даст порок,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Ведь бедный Чацкий твой по свету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Все тот же ищет уголок.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(«Памяти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А.С.Грибоедова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Рисунок 2" descr="360194.jpg"/>
          <p:cNvPicPr>
            <a:picLocks noChangeAspect="1"/>
          </p:cNvPicPr>
          <p:nvPr/>
        </p:nvPicPr>
        <p:blipFill>
          <a:blip r:embed="rId2" cstate="print"/>
          <a:srcRect l="7318" t="7317" r="12194"/>
          <a:stretch>
            <a:fillRect/>
          </a:stretch>
        </p:blipFill>
        <p:spPr>
          <a:xfrm>
            <a:off x="5715008" y="3517760"/>
            <a:ext cx="1928826" cy="2221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12357210988c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099310"/>
            <a:ext cx="3000396" cy="3901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28728" y="1071546"/>
            <a:ext cx="6143636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Оценим ли теперь великую потерю,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И вещие слова поэта он поймет: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«Пусть арфа сломана, - аккорд еще рыдает...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Не говорите мне: он умер, - он живет!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(«Памяти П.И.Чайковского»)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pic>
        <p:nvPicPr>
          <p:cNvPr id="3" name="Рисунок 2" descr="0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071546"/>
            <a:ext cx="1162050" cy="485775"/>
          </a:xfrm>
          <a:prstGeom prst="rect">
            <a:avLst/>
          </a:prstGeom>
        </p:spPr>
      </p:pic>
      <p:pic>
        <p:nvPicPr>
          <p:cNvPr id="4" name="Рисунок 3" descr="6d3a03c5fc1a551c555b26f387412e28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857496"/>
            <a:ext cx="3105160" cy="294707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071670" y="857232"/>
            <a:ext cx="365818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784975" y="6256338"/>
            <a:ext cx="2179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857885" y="5143512"/>
            <a:ext cx="285752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err="1"/>
              <a:t>Коста</a:t>
            </a:r>
            <a:r>
              <a:rPr lang="ru-RU" sz="1600" b="1" dirty="0"/>
              <a:t> – просветитель.</a:t>
            </a:r>
          </a:p>
          <a:p>
            <a:pPr>
              <a:spcBef>
                <a:spcPct val="50000"/>
              </a:spcBef>
            </a:pPr>
            <a:r>
              <a:rPr lang="ru-RU" sz="1400" b="1" dirty="0"/>
              <a:t>Скульптура М. </a:t>
            </a:r>
            <a:r>
              <a:rPr lang="ru-RU" sz="1400" b="1" dirty="0" err="1"/>
              <a:t>Томаева</a:t>
            </a:r>
            <a:r>
              <a:rPr lang="ru-RU" sz="1400" b="1" dirty="0"/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928670"/>
            <a:ext cx="328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8000"/>
                </a:solidFill>
                <a:latin typeface="Monotype Corsiva" pitchFamily="66" charset="0"/>
              </a:rPr>
              <a:t>Коста</a:t>
            </a:r>
            <a:r>
              <a:rPr lang="ru-RU" sz="2000" b="1" i="1" dirty="0" smtClean="0">
                <a:solidFill>
                  <a:srgbClr val="008000"/>
                </a:solidFill>
                <a:latin typeface="Monotype Corsiva" pitchFamily="66" charset="0"/>
              </a:rPr>
              <a:t> Хетагуров пользовался широкой известностью не только на Кавказе. Он печатался в различных газетах и журналах России, в том числе и столичных. Он имел тесные связи с деятелями культуры многих народов , был личным другом знаменитого русского художника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Monotype Corsiva" pitchFamily="66" charset="0"/>
              </a:rPr>
              <a:t>В. В. Верещагина...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etagurov_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000108"/>
            <a:ext cx="1622958" cy="2071702"/>
          </a:xfrm>
          <a:prstGeom prst="rect">
            <a:avLst/>
          </a:prstGeom>
        </p:spPr>
      </p:pic>
      <p:pic>
        <p:nvPicPr>
          <p:cNvPr id="5" name="Рисунок 4" descr="Верещаг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00108"/>
            <a:ext cx="1549402" cy="2281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а Верещаг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714752"/>
            <a:ext cx="2414738" cy="220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исьмо прервано 1901 Верещаг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810870"/>
            <a:ext cx="1881191" cy="2189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8926" y="5500702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«Великая церковь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Киево-Печерской лавры», 1905 г.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57214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«Письмо прервано»,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</a:rPr>
              <a:t> 1901 г.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628" y="3000372"/>
            <a:ext cx="30003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Monotype Corsiva" pitchFamily="66" charset="0"/>
                <a:ea typeface="Times New Roman" pitchFamily="18" charset="0"/>
              </a:rPr>
              <a:t>Он был великим другом русского народа и вся его деятельность была направлена на укрепление дружбы народов.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Monotype Corsiva" pitchFamily="66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Monotype Corsiva" pitchFamily="66" charset="0"/>
                <a:ea typeface="Times New Roman" pitchFamily="18" charset="0"/>
              </a:rPr>
              <a:t>Л.П. Семенов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3875511" cy="516734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00175"/>
            <a:ext cx="542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Коста</a:t>
            </a:r>
            <a:r>
              <a:rPr lang="ru-RU" sz="4000" b="1" dirty="0" smtClean="0">
                <a:solidFill>
                  <a:srgbClr val="0070C0"/>
                </a:solidFill>
              </a:rPr>
              <a:t> Хетагуров                             был гражданином мира: «Весь мир — мой храм, любовь — моя святыня. Вселенная — Отечество мое»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Духовная родина Кос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60041" y="785794"/>
            <a:ext cx="68638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95288" y="5643578"/>
            <a:ext cx="835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Дом – музей К. Л. Хетагурова в с. Нар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521197" cy="517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>
            <a:lum bright="36000" contrast="50000"/>
          </a:blip>
          <a:srcRect/>
          <a:stretch>
            <a:fillRect/>
          </a:stretch>
        </p:blipFill>
        <p:spPr bwMode="auto">
          <a:xfrm>
            <a:off x="4500562" y="857232"/>
            <a:ext cx="349566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525963"/>
          </a:xfrm>
        </p:spPr>
        <p:txBody>
          <a:bodyPr/>
          <a:lstStyle/>
          <a:p>
            <a:r>
              <a:rPr lang="ru-RU" dirty="0" smtClean="0"/>
              <a:t>Учитель русского языка и литературы высшей категории МКОУ КГО «СОШ № 1 г. Теберды им. И. П. </a:t>
            </a:r>
            <a:r>
              <a:rPr lang="ru-RU" dirty="0" err="1" smtClean="0"/>
              <a:t>Крымшамхалова</a:t>
            </a:r>
            <a:r>
              <a:rPr lang="ru-RU" dirty="0" smtClean="0"/>
              <a:t>» </a:t>
            </a:r>
            <a:r>
              <a:rPr lang="ru-RU" b="1" dirty="0" smtClean="0"/>
              <a:t>Ефименко Елена Васильевна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9272115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857232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006600"/>
                </a:solidFill>
                <a:latin typeface="Monotype Corsiva" pitchFamily="66" charset="0"/>
              </a:rPr>
              <a:t>Коста</a:t>
            </a:r>
            <a:r>
              <a:rPr lang="ru-RU" sz="6600" b="1" dirty="0" smtClean="0">
                <a:solidFill>
                  <a:srgbClr val="006600"/>
                </a:solidFill>
                <a:latin typeface="Monotype Corsiva" pitchFamily="66" charset="0"/>
              </a:rPr>
              <a:t> Хетагуров </a:t>
            </a:r>
          </a:p>
          <a:p>
            <a:pPr algn="ctr"/>
            <a:endParaRPr lang="ru-RU" sz="6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endParaRPr lang="ru-RU" sz="66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006600"/>
                </a:solidFill>
                <a:latin typeface="Monotype Corsiva" pitchFamily="66" charset="0"/>
              </a:rPr>
              <a:t>        </a:t>
            </a:r>
          </a:p>
          <a:p>
            <a:pPr algn="ctr"/>
            <a:r>
              <a:rPr lang="ru-RU" sz="6600" b="1" dirty="0" smtClean="0">
                <a:solidFill>
                  <a:srgbClr val="006600"/>
                </a:solidFill>
                <a:latin typeface="Monotype Corsiva" pitchFamily="66" charset="0"/>
              </a:rPr>
              <a:t>и  русская культура</a:t>
            </a:r>
          </a:p>
          <a:p>
            <a:endParaRPr lang="ru-RU" dirty="0"/>
          </a:p>
        </p:txBody>
      </p:sp>
      <p:pic>
        <p:nvPicPr>
          <p:cNvPr id="6" name="www.iratta.com_HONGe_KAF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85926"/>
            <a:ext cx="2448510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 numSld="999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142975" y="857232"/>
            <a:ext cx="7165195" cy="5177553"/>
            <a:chOff x="142843" y="142852"/>
            <a:chExt cx="8034847" cy="5252606"/>
          </a:xfrm>
        </p:grpSpPr>
        <p:pic>
          <p:nvPicPr>
            <p:cNvPr id="5126" name="Picture 5" descr="Nar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3" y="142852"/>
              <a:ext cx="8034847" cy="50731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142844" y="4998580"/>
              <a:ext cx="2857500" cy="39687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Осетинский аул Нар</a:t>
              </a:r>
            </a:p>
          </p:txBody>
        </p:sp>
      </p:grpSp>
      <p:sp>
        <p:nvSpPr>
          <p:cNvPr id="34824" name="Text Box 8"/>
          <p:cNvSpPr txBox="1">
            <a:spLocks noChangeArrowheads="1"/>
          </p:cNvSpPr>
          <p:nvPr/>
        </p:nvSpPr>
        <p:spPr bwMode="auto">
          <a:xfrm rot="224316" flipH="1">
            <a:off x="12892052" y="5298948"/>
            <a:ext cx="45719" cy="24622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7"/>
            <a:ext cx="320208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286148" cy="477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550070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/>
              <a:t>Отец поэта – Леван </a:t>
            </a:r>
            <a:r>
              <a:rPr lang="ru-RU" b="1" dirty="0" err="1" smtClean="0"/>
              <a:t>Елизарович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400" y="1285860"/>
            <a:ext cx="689467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214546" y="5429265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      </a:t>
            </a:r>
            <a:r>
              <a:rPr lang="ru-RU" sz="2000" b="1" dirty="0"/>
              <a:t>Ставропольская</a:t>
            </a:r>
            <a:r>
              <a:rPr lang="ru-RU" sz="2000" dirty="0"/>
              <a:t> мужская гимназия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928670"/>
            <a:ext cx="671517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Я – осетин К. Хетагуров –  художник, поэт и народный певец.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itchFamily="18" charset="0"/>
                <a:ea typeface="Times New Roman" pitchFamily="18" charset="0"/>
              </a:rPr>
              <a:t>К. Хетагуров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pic>
        <p:nvPicPr>
          <p:cNvPr id="1026" name="Picture 2" descr="Ко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071966" cy="39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1142977" y="711493"/>
            <a:ext cx="6879215" cy="44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11188" y="5516563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Петербургская Академия художеств в 80-е годы </a:t>
            </a:r>
            <a:r>
              <a:rPr lang="en-US" sz="2000" b="1"/>
              <a:t>XIX</a:t>
            </a:r>
            <a:r>
              <a:rPr lang="ru-RU" sz="2000" b="1"/>
              <a:t> века.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00100" y="2071678"/>
            <a:ext cx="70009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Леванович Хетагуров –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осетинский живописец.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553</Words>
  <Application>Microsoft Office PowerPoint</Application>
  <PresentationFormat>Экран (4:3)</PresentationFormat>
  <Paragraphs>76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Monotype Corsiva</vt:lpstr>
      <vt:lpstr>Tahoma</vt:lpstr>
      <vt:lpstr>Times New Roman</vt:lpstr>
      <vt:lpstr>Тема Office</vt:lpstr>
      <vt:lpstr>Литература  осетинского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1898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Ефименко Е. В.</dc:creator>
  <cp:lastModifiedBy>User</cp:lastModifiedBy>
  <cp:revision>59</cp:revision>
  <dcterms:created xsi:type="dcterms:W3CDTF">2009-09-28T14:01:02Z</dcterms:created>
  <dcterms:modified xsi:type="dcterms:W3CDTF">2015-03-09T19:41:01Z</dcterms:modified>
</cp:coreProperties>
</file>