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95" r:id="rId3"/>
    <p:sldId id="296" r:id="rId4"/>
    <p:sldId id="303" r:id="rId5"/>
    <p:sldId id="301" r:id="rId6"/>
    <p:sldId id="313" r:id="rId7"/>
    <p:sldId id="306" r:id="rId8"/>
    <p:sldId id="307" r:id="rId9"/>
    <p:sldId id="308" r:id="rId10"/>
    <p:sldId id="298" r:id="rId11"/>
    <p:sldId id="287" r:id="rId12"/>
    <p:sldId id="288" r:id="rId13"/>
    <p:sldId id="309" r:id="rId14"/>
    <p:sldId id="311" r:id="rId15"/>
    <p:sldId id="310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8" autoAdjust="0"/>
    <p:restoredTop sz="97468" autoAdjust="0"/>
  </p:normalViewPr>
  <p:slideViewPr>
    <p:cSldViewPr>
      <p:cViewPr>
        <p:scale>
          <a:sx n="70" d="100"/>
          <a:sy n="70" d="100"/>
        </p:scale>
        <p:origin x="-144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2010-11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ВШУ</c:v>
                </c:pt>
                <c:pt idx="1">
                  <c:v>ОДН</c:v>
                </c:pt>
                <c:pt idx="2">
                  <c:v>КДН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2011-12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ВШУ</c:v>
                </c:pt>
                <c:pt idx="1">
                  <c:v>ОДН</c:v>
                </c:pt>
                <c:pt idx="2">
                  <c:v>КДН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2012-13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ВШУ</c:v>
                </c:pt>
                <c:pt idx="1">
                  <c:v>ОДН</c:v>
                </c:pt>
                <c:pt idx="2">
                  <c:v>КДН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axId val="62525824"/>
        <c:axId val="62528512"/>
      </c:barChart>
      <c:catAx>
        <c:axId val="62525824"/>
        <c:scaling>
          <c:orientation val="minMax"/>
        </c:scaling>
        <c:axPos val="b"/>
        <c:tickLblPos val="nextTo"/>
        <c:crossAx val="62528512"/>
        <c:crosses val="autoZero"/>
        <c:auto val="1"/>
        <c:lblAlgn val="ctr"/>
        <c:lblOffset val="100"/>
      </c:catAx>
      <c:valAx>
        <c:axId val="62528512"/>
        <c:scaling>
          <c:orientation val="minMax"/>
        </c:scaling>
        <c:axPos val="l"/>
        <c:majorGridlines/>
        <c:numFmt formatCode="General" sourceLinked="1"/>
        <c:tickLblPos val="nextTo"/>
        <c:crossAx val="62525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55CB16-1872-4302-A2D7-5CADBAC08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25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5CB16-1872-4302-A2D7-5CADBAC086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3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>
              <a:gd name="T0" fmla="*/ 305 w 3936"/>
              <a:gd name="T1" fmla="*/ 4317 h 4320"/>
              <a:gd name="T2" fmla="*/ 0 w 3936"/>
              <a:gd name="T3" fmla="*/ 0 h 4320"/>
              <a:gd name="T4" fmla="*/ 3936 w 3936"/>
              <a:gd name="T5" fmla="*/ 0 h 4320"/>
              <a:gd name="T6" fmla="*/ 3936 w 3936"/>
              <a:gd name="T7" fmla="*/ 4320 h 4320"/>
              <a:gd name="T8" fmla="*/ 305 w 3936"/>
              <a:gd name="T9" fmla="*/ 4317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1D1DDAE-B24B-47E7-AA13-BFD6AE1176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3FB81-E46A-4AF7-956E-25110EDE8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873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24C20-B32F-4A66-B8BE-7840AE937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72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6749-5DE7-4C63-A519-5E179ED7A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562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51C8-17E3-4256-B7F4-AD750F20C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409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CAE0-4BE7-4CA0-9A40-5BF1D9784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41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4FADB-641E-4787-BA37-E412CE666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54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19394-C059-4D72-841A-56F133C1E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043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E2126-762F-43F3-A6B0-BCA55EBA1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991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0ABB-D249-4AB1-BEF5-487F233B2A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60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B0FF3-02CA-429E-B83E-2F1C646688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8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>
              <a:gd name="T0" fmla="*/ 312 w 5480"/>
              <a:gd name="T1" fmla="*/ 4336 h 4336"/>
              <a:gd name="T2" fmla="*/ 0 w 5480"/>
              <a:gd name="T3" fmla="*/ 0 h 4336"/>
              <a:gd name="T4" fmla="*/ 5480 w 5480"/>
              <a:gd name="T5" fmla="*/ 0 h 4336"/>
              <a:gd name="T6" fmla="*/ 5480 w 5480"/>
              <a:gd name="T7" fmla="*/ 4320 h 4336"/>
              <a:gd name="T8" fmla="*/ 312 w 5480"/>
              <a:gd name="T9" fmla="*/ 4336 h 4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4DE621-6192-47CB-9B27-969F1319EA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6934200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Из опыта работы</a:t>
            </a:r>
          </a:p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оциального педагога</a:t>
            </a:r>
          </a:p>
          <a:p>
            <a:pPr marL="0" indent="0" algn="ctr">
              <a:buNone/>
            </a:pPr>
            <a:r>
              <a:rPr lang="ru-RU" dirty="0" smtClean="0"/>
              <a:t> МБОУ СОШ №8 </a:t>
            </a:r>
          </a:p>
          <a:p>
            <a:pPr marL="0" indent="0" algn="ctr">
              <a:buNone/>
            </a:pPr>
            <a:r>
              <a:rPr lang="ru-RU" dirty="0" smtClean="0"/>
              <a:t>г. Конаково</a:t>
            </a:r>
          </a:p>
          <a:p>
            <a:pPr marL="0" indent="0" algn="ctr">
              <a:buNone/>
            </a:pPr>
            <a:r>
              <a:rPr lang="ru-RU" dirty="0"/>
              <a:t>п</a:t>
            </a:r>
            <a:r>
              <a:rPr lang="ru-RU" dirty="0" smtClean="0"/>
              <a:t>о созданию системы работы</a:t>
            </a:r>
          </a:p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 учащимися, которые входят</a:t>
            </a:r>
          </a:p>
          <a:p>
            <a:pPr marL="0" indent="0" algn="ctr">
              <a:buNone/>
            </a:pPr>
            <a:r>
              <a:rPr lang="ru-RU" dirty="0"/>
              <a:t>в</a:t>
            </a:r>
            <a:r>
              <a:rPr lang="ru-RU" dirty="0" smtClean="0"/>
              <a:t> « группу риска»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2012-2013 учебный год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548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2400" dirty="0" smtClean="0"/>
              <a:t>Социальный паспорт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2452630"/>
              </p:ext>
            </p:extLst>
          </p:nvPr>
        </p:nvGraphicFramePr>
        <p:xfrm>
          <a:off x="395536" y="332656"/>
          <a:ext cx="3384376" cy="617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72"/>
                <a:gridCol w="1928800"/>
                <a:gridCol w="617240"/>
                <a:gridCol w="576064"/>
              </a:tblGrid>
              <a:tr h="2397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Общее число семей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52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-неполные семьи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-- с детьми-инвалидами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-с родителями-инвалидами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2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-дети, оставшиеся без попечения родителей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2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-неблагополучные            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-конфликтные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-асоциальные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2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-нравственно неблагополучные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24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Дети, занятые в системе дополнительного образования(кружки, секции и </a:t>
                      </a:r>
                      <a:r>
                        <a:rPr lang="ru-RU" sz="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д.р</a:t>
                      </a: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1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Социальный состав: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отец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рабочие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53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-служащие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-интеллигенция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-пенсионеры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-безработные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59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Образовательный уровень родителей: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отец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начальное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2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-неполное среднее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29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среднее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-среднее специальное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2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-неполное высшее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-высшее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2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Возраст родителей (лиц их заменяющих):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отец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-от 20 до 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-от 30 до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-от 40 до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более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2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Жилищно-бытовые условия: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-хорошие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24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удовлетворительные(соответствуют установленным нормам жилья)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-неудовлетворительные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2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детей в семье: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-один ребенок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-двое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-три и более (многодетные)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23168870"/>
              </p:ext>
            </p:extLst>
          </p:nvPr>
        </p:nvGraphicFramePr>
        <p:xfrm>
          <a:off x="4139952" y="1412776"/>
          <a:ext cx="4918075" cy="3343275"/>
        </p:xfrm>
        <a:graphic>
          <a:graphicData uri="http://schemas.openxmlformats.org/presentationml/2006/ole">
            <p:oleObj spid="_x0000_s1052" name="Document" r:id="rId3" imgW="10233934" imgH="696047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341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6934200" cy="914400"/>
          </a:xfrm>
        </p:spPr>
        <p:txBody>
          <a:bodyPr/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solidFill>
                  <a:srgbClr val="002060"/>
                </a:solidFill>
              </a:rPr>
              <a:t>Состав    учащихся  МБОУ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             СОШ №8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учащихся </a:t>
            </a:r>
            <a:r>
              <a:rPr lang="ru-RU" smtClean="0"/>
              <a:t>– 742</a:t>
            </a:r>
            <a:endParaRPr lang="ru-RU" dirty="0" smtClean="0"/>
          </a:p>
          <a:p>
            <a:r>
              <a:rPr lang="ru-RU" dirty="0" smtClean="0"/>
              <a:t>Учащиеся, которые находятся под опекой и попечительством – 15</a:t>
            </a:r>
          </a:p>
          <a:p>
            <a:r>
              <a:rPr lang="ru-RU" dirty="0" smtClean="0"/>
              <a:t>Учащиеся из многодетных семей – 78</a:t>
            </a:r>
          </a:p>
          <a:p>
            <a:r>
              <a:rPr lang="ru-RU" dirty="0" smtClean="0"/>
              <a:t>Дети-инвалиды – 10</a:t>
            </a:r>
          </a:p>
          <a:p>
            <a:r>
              <a:rPr lang="ru-RU" dirty="0" smtClean="0"/>
              <a:t>Учащиеся, которые находятся в трудной жизненной ситуации – 146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9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200"/>
            <a:ext cx="8208912" cy="914400"/>
          </a:xfrm>
        </p:spPr>
        <p:txBody>
          <a:bodyPr/>
          <a:lstStyle/>
          <a:p>
            <a:r>
              <a:rPr lang="ru-RU" sz="3200" dirty="0" smtClean="0"/>
              <a:t>          </a:t>
            </a:r>
            <a:r>
              <a:rPr lang="ru-RU" sz="3200" dirty="0" smtClean="0">
                <a:solidFill>
                  <a:srgbClr val="002060"/>
                </a:solidFill>
              </a:rPr>
              <a:t>Характеристика семей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                МБОУ СОШ №8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Многодетные семьи – 52</a:t>
            </a:r>
          </a:p>
          <a:p>
            <a:r>
              <a:rPr lang="ru-RU" dirty="0" smtClean="0"/>
              <a:t>Неполные семьи – 178</a:t>
            </a:r>
          </a:p>
          <a:p>
            <a:r>
              <a:rPr lang="ru-RU" dirty="0" smtClean="0"/>
              <a:t>Неблагополучные семьи – 25 :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Конфликтные – 8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Нравственно-неблагополучные – 12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Асоциальные - 5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10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Функции Совета профилактики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94018"/>
            <a:ext cx="9073008" cy="48860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69847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600" dirty="0" smtClean="0"/>
              <a:t>Совет </a:t>
            </a:r>
            <a:r>
              <a:rPr lang="ru-RU" sz="1600" dirty="0"/>
              <a:t>профилактики школы создается с целью </a:t>
            </a:r>
            <a:r>
              <a:rPr lang="ru-RU" sz="1600"/>
              <a:t>профилактики </a:t>
            </a:r>
            <a:r>
              <a:rPr lang="ru-RU" sz="1600" smtClean="0"/>
              <a:t>безнадзорности и  </a:t>
            </a:r>
            <a:r>
              <a:rPr lang="ru-RU" sz="1600" dirty="0"/>
              <a:t>правонарушений  </a:t>
            </a:r>
            <a:r>
              <a:rPr lang="ru-RU" sz="1600" dirty="0" smtClean="0"/>
              <a:t> среди несовершеннолетних.</a:t>
            </a:r>
          </a:p>
          <a:p>
            <a:pPr marL="228600" indent="-228600">
              <a:buAutoNum type="arabicPeriod"/>
            </a:pPr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dirty="0"/>
              <a:t>На заседания Совета профилактики приглашаются учащиеся и </a:t>
            </a:r>
            <a:r>
              <a:rPr lang="ru-RU" sz="1600" dirty="0" smtClean="0"/>
              <a:t>родители</a:t>
            </a:r>
            <a:r>
              <a:rPr lang="ru-RU" sz="1600" dirty="0"/>
              <a:t>, не выполняющие свои обязанности, определенные </a:t>
            </a:r>
            <a:r>
              <a:rPr lang="ru-RU" sz="1600" dirty="0" smtClean="0"/>
              <a:t>законодательством, Уставом школы.</a:t>
            </a:r>
          </a:p>
          <a:p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ru-RU" sz="1600" dirty="0"/>
              <a:t>В компетенцию Совета профилактики входит принятие следующих</a:t>
            </a:r>
          </a:p>
          <a:p>
            <a:r>
              <a:rPr lang="ru-RU" sz="1600" dirty="0" smtClean="0"/>
              <a:t>решений:  </a:t>
            </a:r>
          </a:p>
          <a:p>
            <a:r>
              <a:rPr lang="ru-RU" sz="1600" dirty="0" smtClean="0"/>
              <a:t>    </a:t>
            </a:r>
          </a:p>
          <a:p>
            <a:r>
              <a:rPr lang="ru-RU" sz="1600" dirty="0" smtClean="0"/>
              <a:t>  </a:t>
            </a:r>
            <a:r>
              <a:rPr lang="ru-RU" sz="1600" b="1" dirty="0" smtClean="0"/>
              <a:t>в отношении учащихся: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/>
              <a:t>    о постановке учащихся на </a:t>
            </a:r>
            <a:r>
              <a:rPr lang="ru-RU" sz="1600" dirty="0" err="1" smtClean="0"/>
              <a:t>внутришкольный</a:t>
            </a:r>
            <a:r>
              <a:rPr lang="ru-RU" sz="1600" dirty="0" smtClean="0"/>
              <a:t>  учёт;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/>
              <a:t>    </a:t>
            </a:r>
            <a:r>
              <a:rPr lang="ru-RU" sz="1600" dirty="0"/>
              <a:t>принимается решение о </a:t>
            </a:r>
            <a:r>
              <a:rPr lang="ru-RU" sz="1600" dirty="0" smtClean="0"/>
              <a:t>направление  материалов </a:t>
            </a:r>
            <a:r>
              <a:rPr lang="ru-RU" sz="1600" dirty="0"/>
              <a:t>в </a:t>
            </a:r>
            <a:r>
              <a:rPr lang="ru-RU" sz="1600" dirty="0" smtClean="0"/>
              <a:t>КДН;</a:t>
            </a:r>
          </a:p>
          <a:p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отношении родителей</a:t>
            </a:r>
            <a:r>
              <a:rPr lang="ru-RU" sz="1600" b="1" dirty="0" smtClean="0"/>
              <a:t>:</a:t>
            </a:r>
            <a:endParaRPr lang="ru-RU" sz="1600" b="1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/>
              <a:t>   о </a:t>
            </a:r>
            <a:r>
              <a:rPr lang="ru-RU" sz="1600" dirty="0"/>
              <a:t>предупреждении родителей об ответственности за </a:t>
            </a:r>
            <a:r>
              <a:rPr lang="ru-RU" sz="1600" dirty="0" smtClean="0"/>
              <a:t>уклонение  выполнения </a:t>
            </a:r>
            <a:r>
              <a:rPr lang="ru-RU" sz="1600" dirty="0"/>
              <a:t>своих обязанностей в отношении ребенка;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/>
              <a:t>    </a:t>
            </a:r>
            <a:r>
              <a:rPr lang="ru-RU" sz="1600" dirty="0"/>
              <a:t>в случае злостного уклонения направление материала на </a:t>
            </a:r>
            <a:r>
              <a:rPr lang="ru-RU" sz="1600" dirty="0" smtClean="0"/>
              <a:t>рассмотрение </a:t>
            </a:r>
            <a:r>
              <a:rPr lang="ru-RU" sz="1600" dirty="0"/>
              <a:t>в </a:t>
            </a:r>
            <a:r>
              <a:rPr lang="ru-RU" sz="1600" dirty="0" smtClean="0"/>
              <a:t>КДН.</a:t>
            </a:r>
            <a:endParaRPr lang="ru-RU" sz="1600" dirty="0"/>
          </a:p>
          <a:p>
            <a:r>
              <a:rPr lang="ru-RU" sz="1600" dirty="0" smtClean="0"/>
              <a:t>      </a:t>
            </a:r>
            <a:endParaRPr lang="ru-RU" sz="16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5594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934200" cy="9144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Функции Совета наставников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 smtClean="0"/>
              <a:t>Совет профилактики школы создается с целью профилактики </a:t>
            </a:r>
            <a:r>
              <a:rPr lang="ru-RU" sz="1600" dirty="0"/>
              <a:t>безнадзорности </a:t>
            </a:r>
            <a:r>
              <a:rPr lang="ru-RU" sz="1600" dirty="0" smtClean="0"/>
              <a:t>и правонарушений  среди несовершеннолетних, состоящих на разных  формах</a:t>
            </a:r>
          </a:p>
          <a:p>
            <a:pPr>
              <a:buNone/>
            </a:pPr>
            <a:r>
              <a:rPr lang="ru-RU" sz="1600" dirty="0" smtClean="0"/>
              <a:t>       учёта;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Закрепление наставников-учащихся 10 классов за</a:t>
            </a:r>
            <a:r>
              <a:rPr lang="ru-RU" dirty="0"/>
              <a:t> </a:t>
            </a:r>
            <a:r>
              <a:rPr lang="ru-RU" sz="1600" dirty="0" smtClean="0"/>
              <a:t>учащимися МБОУ СОШ №8, состоящими на разных  формах учёта;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Оказание помощи учащимся, состоящим на разных  формах учёта;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Отслеживание пробелов в  знаниях, пропусков уроков без уважительной причины.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В компетенцию Совета наставников входит принятие следующих</a:t>
            </a:r>
          </a:p>
          <a:p>
            <a:pPr>
              <a:buNone/>
            </a:pPr>
            <a:r>
              <a:rPr lang="ru-RU" sz="1600" dirty="0" smtClean="0"/>
              <a:t>       решений:  </a:t>
            </a:r>
          </a:p>
          <a:p>
            <a:pPr>
              <a:buNone/>
            </a:pPr>
            <a:r>
              <a:rPr lang="ru-RU" sz="1600" dirty="0" smtClean="0"/>
              <a:t>        - обсуждение  вопроса о снятии с учёта  или о продлении срока учёта;</a:t>
            </a:r>
          </a:p>
          <a:p>
            <a:pPr>
              <a:buNone/>
            </a:pPr>
            <a:r>
              <a:rPr lang="ru-RU" sz="1600" dirty="0" smtClean="0"/>
              <a:t>        - о привлечении родительских комитетов в работу Совета наставников.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48761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07" y="0"/>
            <a:ext cx="7399177" cy="1124743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</a:rPr>
              <a:t>Информация </a:t>
            </a:r>
            <a:r>
              <a:rPr lang="ru-RU" sz="2400" dirty="0">
                <a:solidFill>
                  <a:srgbClr val="002060"/>
                </a:solidFill>
              </a:rPr>
              <a:t>о правонарушениях, </a:t>
            </a:r>
            <a:r>
              <a:rPr lang="ru-RU" sz="2400" dirty="0" smtClean="0">
                <a:solidFill>
                  <a:srgbClr val="002060"/>
                </a:solidFill>
              </a:rPr>
              <a:t>           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совершенных  учащимися  МБОУ </a:t>
            </a:r>
            <a:r>
              <a:rPr lang="ru-RU" sz="2400" dirty="0">
                <a:solidFill>
                  <a:srgbClr val="002060"/>
                </a:solidFill>
              </a:rPr>
              <a:t>СОШ №</a:t>
            </a:r>
            <a:r>
              <a:rPr lang="ru-RU" sz="2400" dirty="0" smtClean="0">
                <a:solidFill>
                  <a:srgbClr val="002060"/>
                </a:solidFill>
              </a:rPr>
              <a:t>8 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          на 22.04.2013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4006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052736"/>
            <a:ext cx="75608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Было </a:t>
            </a:r>
            <a:r>
              <a:rPr lang="ru-RU" sz="2400" dirty="0"/>
              <a:t>рассмотрено </a:t>
            </a:r>
            <a:r>
              <a:rPr lang="ru-RU" sz="2400" dirty="0" smtClean="0"/>
              <a:t>22 (28 </a:t>
            </a:r>
            <a:r>
              <a:rPr lang="ru-RU" sz="2400" dirty="0"/>
              <a:t>пр. уч. год) материала об административных правонарушениях в отношении </a:t>
            </a:r>
            <a:r>
              <a:rPr lang="ru-RU" sz="2400" dirty="0" smtClean="0"/>
              <a:t>13(22 </a:t>
            </a:r>
            <a:r>
              <a:rPr lang="ru-RU" sz="2400" dirty="0"/>
              <a:t>пр. уч. год) учащихся </a:t>
            </a:r>
            <a:r>
              <a:rPr lang="ru-RU" sz="2400" dirty="0" smtClean="0"/>
              <a:t>МБОУ </a:t>
            </a:r>
            <a:r>
              <a:rPr lang="ru-RU" sz="2400" dirty="0"/>
              <a:t>СОШ №8</a:t>
            </a:r>
            <a:r>
              <a:rPr lang="ru-RU" sz="2400" dirty="0" smtClean="0"/>
              <a:t>.</a:t>
            </a:r>
            <a:endParaRPr lang="ru-RU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По представлениям школы </a:t>
            </a:r>
            <a:r>
              <a:rPr lang="ru-RU" sz="2400" dirty="0" smtClean="0"/>
              <a:t>–5 (1 </a:t>
            </a:r>
            <a:r>
              <a:rPr lang="ru-RU" sz="2400" dirty="0"/>
              <a:t>пр. уч. год) материалов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  По </a:t>
            </a:r>
            <a:r>
              <a:rPr lang="ru-RU" sz="2400" dirty="0"/>
              <a:t>распитию спиртных напитков </a:t>
            </a:r>
            <a:r>
              <a:rPr lang="ru-RU" sz="2400" dirty="0" smtClean="0"/>
              <a:t>-7(12 </a:t>
            </a:r>
            <a:r>
              <a:rPr lang="ru-RU" sz="2400" dirty="0"/>
              <a:t>пр. уч. год)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По мелкому хулиганству </a:t>
            </a:r>
            <a:r>
              <a:rPr lang="ru-RU" sz="2400" dirty="0" smtClean="0"/>
              <a:t>–0 (9 </a:t>
            </a:r>
            <a:r>
              <a:rPr lang="ru-RU" sz="2400" dirty="0"/>
              <a:t>пр. уч. год)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По отказу в возбуждении уголовного дела – </a:t>
            </a:r>
            <a:r>
              <a:rPr lang="ru-RU" sz="2400" dirty="0" smtClean="0"/>
              <a:t>3(2 </a:t>
            </a:r>
            <a:r>
              <a:rPr lang="ru-RU" sz="2400" dirty="0"/>
              <a:t>пр. уч. год)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По ходатайству о направлении в ЦВСНП </a:t>
            </a:r>
            <a:r>
              <a:rPr lang="ru-RU" sz="2400" dirty="0" smtClean="0"/>
              <a:t>–1 (</a:t>
            </a:r>
            <a:r>
              <a:rPr lang="ru-RU" sz="2400" dirty="0"/>
              <a:t>2 пр. уч. год)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По представлению СО  при  ОВД Конаковского района </a:t>
            </a:r>
            <a:r>
              <a:rPr lang="ru-RU" sz="2400" dirty="0" smtClean="0"/>
              <a:t>–0 (2 </a:t>
            </a:r>
            <a:r>
              <a:rPr lang="ru-RU" sz="2400" dirty="0"/>
              <a:t>пр. уч. </a:t>
            </a:r>
            <a:r>
              <a:rPr lang="ru-RU" sz="2400" dirty="0" smtClean="0"/>
              <a:t>год)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По мелкому хищению –6 (0 пр. </a:t>
            </a:r>
            <a:r>
              <a:rPr lang="ru-RU" sz="2400" dirty="0" err="1" smtClean="0"/>
              <a:t>уч</a:t>
            </a:r>
            <a:r>
              <a:rPr lang="ru-RU" sz="2400" dirty="0" smtClean="0"/>
              <a:t>. год)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1187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568952" cy="148478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Информация об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учащихся МБОУ СОШ №8,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состоящих на учете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0288034"/>
              </p:ext>
            </p:extLst>
          </p:nvPr>
        </p:nvGraphicFramePr>
        <p:xfrm>
          <a:off x="500034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13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C00000"/>
                </a:solidFill>
              </a:rPr>
              <a:t>« Группа риска»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Педагогически  запущенные дети</a:t>
            </a:r>
          </a:p>
          <a:p>
            <a:r>
              <a:rPr lang="ru-RU" dirty="0" smtClean="0"/>
              <a:t>Социально запущенные дети</a:t>
            </a:r>
          </a:p>
          <a:p>
            <a:r>
              <a:rPr lang="ru-RU" dirty="0" smtClean="0"/>
              <a:t>Социально незащищённые </a:t>
            </a:r>
          </a:p>
          <a:p>
            <a:r>
              <a:rPr lang="ru-RU" dirty="0" smtClean="0"/>
              <a:t>Отклоняющиеся от нормы по здоровью</a:t>
            </a:r>
          </a:p>
          <a:p>
            <a:r>
              <a:rPr lang="ru-RU" dirty="0" smtClean="0"/>
              <a:t>Правонарушители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872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52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              </a:t>
            </a:r>
            <a:r>
              <a:rPr lang="ru-RU" sz="2800" dirty="0" smtClean="0">
                <a:solidFill>
                  <a:srgbClr val="C00000"/>
                </a:solidFill>
              </a:rPr>
              <a:t>Распределение учащихся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                  «группы риска»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4858984"/>
              </p:ext>
            </p:extLst>
          </p:nvPr>
        </p:nvGraphicFramePr>
        <p:xfrm>
          <a:off x="971600" y="1268760"/>
          <a:ext cx="7776865" cy="49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5030217"/>
              </a:tblGrid>
              <a:tr h="1246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Категории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Критерии, по которым определяются учащиеся «группы риска»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1.Медицинская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Имеют хронические заболевания</a:t>
                      </a:r>
                    </a:p>
                    <a:p>
                      <a:r>
                        <a:rPr lang="ru-RU" sz="1600" dirty="0" smtClean="0"/>
                        <a:t>Часто и длительно болеют(пропуски  по болезни более 40 учебных дней</a:t>
                      </a:r>
                      <a:r>
                        <a:rPr lang="ru-RU" sz="1600" baseline="0" dirty="0" smtClean="0"/>
                        <a:t> в году)</a:t>
                      </a:r>
                    </a:p>
                    <a:p>
                      <a:r>
                        <a:rPr lang="ru-RU" sz="1600" baseline="0" dirty="0" smtClean="0"/>
                        <a:t>Состоят на учёте у психоневролога.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2.Социальная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Живут в асоциальной семье.</a:t>
                      </a:r>
                    </a:p>
                    <a:p>
                      <a:r>
                        <a:rPr lang="ru-RU" sz="1600" dirty="0" smtClean="0"/>
                        <a:t>Живут в малообеспеченной семье.</a:t>
                      </a:r>
                    </a:p>
                    <a:p>
                      <a:r>
                        <a:rPr lang="ru-RU" sz="1600" dirty="0" smtClean="0"/>
                        <a:t>Живут в семье беженцев или переселенцев сменили место жительства, школу, класс. (проблемы языковые</a:t>
                      </a:r>
                      <a:r>
                        <a:rPr lang="ru-RU" sz="1600" baseline="0" dirty="0" smtClean="0"/>
                        <a:t> или адаптивные) 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3.Учебно-педагогическая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Имеют стойкую неуспеваемость.</a:t>
                      </a:r>
                    </a:p>
                    <a:p>
                      <a:r>
                        <a:rPr lang="ru-RU" sz="1600" dirty="0" smtClean="0"/>
                        <a:t>Прогуливают, пропускают занятия без уважительной причины.</a:t>
                      </a:r>
                      <a:endParaRPr lang="ru-RU" sz="1600" dirty="0"/>
                    </a:p>
                  </a:txBody>
                  <a:tcPr/>
                </a:tc>
              </a:tr>
              <a:tr h="9200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4.Поведенческая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Имеют стойкие нарушения</a:t>
                      </a:r>
                      <a:r>
                        <a:rPr lang="ru-RU" sz="1600" baseline="0" dirty="0" smtClean="0"/>
                        <a:t> поведения</a:t>
                      </a:r>
                    </a:p>
                    <a:p>
                      <a:r>
                        <a:rPr lang="ru-RU" sz="1600" baseline="0" dirty="0" smtClean="0"/>
                        <a:t>Испытывают трудности  во взаимоотношениях</a:t>
                      </a:r>
                    </a:p>
                    <a:p>
                      <a:r>
                        <a:rPr lang="ru-RU" sz="1600" baseline="0" dirty="0" smtClean="0"/>
                        <a:t>со  сверстниками, учителями, родителями.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31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14400" y="260648"/>
            <a:ext cx="6934200" cy="144016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           Основные направления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деятельности </a:t>
            </a:r>
            <a:r>
              <a:rPr lang="ru-RU" sz="2800" dirty="0">
                <a:solidFill>
                  <a:srgbClr val="C00000"/>
                </a:solidFill>
              </a:rPr>
              <a:t>социального педагога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ru-RU" sz="2800" b="1" dirty="0" smtClean="0"/>
          </a:p>
          <a:p>
            <a:r>
              <a:rPr lang="ru-RU" sz="2800" b="1" dirty="0" smtClean="0"/>
              <a:t>1. </a:t>
            </a:r>
            <a:r>
              <a:rPr lang="ru-RU" sz="2800" b="1" dirty="0"/>
              <a:t>Формирование банка данных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2. Диагностирование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3. Коррекционно-развивающая деятельность.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532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934200" cy="9144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sz="2800" dirty="0">
                <a:solidFill>
                  <a:srgbClr val="C00000"/>
                </a:solidFill>
              </a:rPr>
              <a:t>П</a:t>
            </a:r>
            <a:r>
              <a:rPr lang="ru-RU" sz="2800" dirty="0" smtClean="0">
                <a:solidFill>
                  <a:srgbClr val="C00000"/>
                </a:solidFill>
              </a:rPr>
              <a:t>ять </a:t>
            </a:r>
            <a:r>
              <a:rPr lang="ru-RU" sz="2800" dirty="0">
                <a:solidFill>
                  <a:srgbClr val="C00000"/>
                </a:solidFill>
              </a:rPr>
              <a:t>основных </a:t>
            </a:r>
            <a:r>
              <a:rPr lang="ru-RU" sz="2800" dirty="0" smtClean="0">
                <a:solidFill>
                  <a:srgbClr val="C00000"/>
                </a:solidFill>
              </a:rPr>
              <a:t>компонентов работы         социального педагога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/>
          </a:p>
          <a:p>
            <a:r>
              <a:rPr lang="ru-RU" sz="2400" b="1" dirty="0" smtClean="0"/>
              <a:t>работа </a:t>
            </a:r>
            <a:r>
              <a:rPr lang="ru-RU" sz="2400" b="1" dirty="0"/>
              <a:t>с учителями-предметниками и классными руководителями;</a:t>
            </a:r>
            <a:endParaRPr lang="ru-RU" sz="2400" dirty="0"/>
          </a:p>
          <a:p>
            <a:pPr lvl="0"/>
            <a:r>
              <a:rPr lang="ru-RU" sz="2400" b="1" dirty="0" smtClean="0"/>
              <a:t>работа </a:t>
            </a:r>
            <a:r>
              <a:rPr lang="ru-RU" sz="2400" b="1" dirty="0"/>
              <a:t>с психологом;</a:t>
            </a:r>
            <a:endParaRPr lang="ru-RU" sz="2400" dirty="0"/>
          </a:p>
          <a:p>
            <a:pPr lvl="0"/>
            <a:r>
              <a:rPr lang="ru-RU" sz="2400" b="1" dirty="0"/>
              <a:t>работа с родителями;</a:t>
            </a:r>
            <a:endParaRPr lang="ru-RU" sz="2400" dirty="0"/>
          </a:p>
          <a:p>
            <a:pPr lvl="0"/>
            <a:r>
              <a:rPr lang="ru-RU" sz="2400" b="1" dirty="0"/>
              <a:t>работа с </a:t>
            </a:r>
            <a:r>
              <a:rPr lang="ru-RU" sz="2400" b="1" dirty="0" smtClean="0"/>
              <a:t>органами профилактики;</a:t>
            </a:r>
            <a:endParaRPr lang="ru-RU" sz="2400" dirty="0"/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работа с учащимися</a:t>
            </a:r>
            <a:r>
              <a:rPr lang="ru-RU" sz="2400" b="1" dirty="0"/>
              <a:t>.</a:t>
            </a:r>
            <a:endParaRPr lang="ru-RU" sz="24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1463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27025"/>
            <a:ext cx="8283808" cy="653703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Работа с детьми «группы риска»:</a:t>
            </a:r>
            <a:endParaRPr lang="en-US" sz="1900" dirty="0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508104" y="3140968"/>
            <a:ext cx="3384376" cy="119767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251520" y="3068960"/>
            <a:ext cx="3177480" cy="122413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23528" y="3109913"/>
            <a:ext cx="3278733" cy="95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ru-RU" sz="2800" b="1" u="sng" dirty="0" smtClean="0">
                <a:solidFill>
                  <a:srgbClr val="000000"/>
                </a:solidFill>
              </a:rPr>
              <a:t>Коллективная</a:t>
            </a:r>
          </a:p>
          <a:p>
            <a:pPr algn="ctr" eaLnBrk="0" hangingPunct="0"/>
            <a:r>
              <a:rPr lang="ru-RU" sz="2800" b="1" u="sng" dirty="0" smtClean="0">
                <a:solidFill>
                  <a:srgbClr val="000000"/>
                </a:solidFill>
              </a:rPr>
              <a:t>работа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09721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9403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09721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8000" y="1470025"/>
            <a:ext cx="3000375" cy="1601788"/>
            <a:chOff x="1997" y="1314"/>
            <a:chExt cx="1889" cy="1009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341298" y="1448494"/>
            <a:ext cx="2533948" cy="95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2 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направления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580112" y="3212976"/>
            <a:ext cx="3249488" cy="95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ru-RU" sz="2800" b="1" u="sng" dirty="0" smtClean="0">
                <a:solidFill>
                  <a:srgbClr val="000000"/>
                </a:solidFill>
              </a:rPr>
              <a:t>Индивидуальная </a:t>
            </a:r>
          </a:p>
          <a:p>
            <a:pPr algn="ctr" eaLnBrk="0" hangingPunct="0"/>
            <a:r>
              <a:rPr lang="ru-RU" sz="2800" b="1" u="sng" dirty="0" smtClean="0">
                <a:solidFill>
                  <a:srgbClr val="000000"/>
                </a:solidFill>
              </a:rPr>
              <a:t>работа</a:t>
            </a:r>
            <a:endParaRPr lang="en-US" sz="28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3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6934200" cy="1080120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Коллективная работа с </a:t>
            </a:r>
            <a:r>
              <a:rPr lang="ru-RU" sz="2800" dirty="0" smtClean="0">
                <a:solidFill>
                  <a:srgbClr val="C00000"/>
                </a:solidFill>
              </a:rPr>
              <a:t>детьми     «группы риска»: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400" dirty="0" smtClean="0"/>
              <a:t>Лекции </a:t>
            </a:r>
            <a:r>
              <a:rPr lang="ru-RU" sz="2400" dirty="0"/>
              <a:t>врачей-наркологов и гинекологов</a:t>
            </a:r>
          </a:p>
          <a:p>
            <a:r>
              <a:rPr lang="ru-RU" sz="2400" dirty="0"/>
              <a:t>Профилактические беседы с инспектором </a:t>
            </a:r>
            <a:r>
              <a:rPr lang="ru-RU" sz="2400" dirty="0" smtClean="0"/>
              <a:t>ОДН</a:t>
            </a:r>
            <a:endParaRPr lang="ru-RU" sz="2400" dirty="0"/>
          </a:p>
          <a:p>
            <a:r>
              <a:rPr lang="ru-RU" sz="2400" dirty="0"/>
              <a:t>Занятия в кружках и </a:t>
            </a:r>
            <a:r>
              <a:rPr lang="ru-RU" sz="2400" dirty="0" smtClean="0"/>
              <a:t>секциях </a:t>
            </a:r>
            <a:r>
              <a:rPr lang="ru-RU" sz="2400" dirty="0"/>
              <a:t>по месту жительства</a:t>
            </a:r>
          </a:p>
          <a:p>
            <a:r>
              <a:rPr lang="ru-RU" sz="2400" dirty="0"/>
              <a:t>Занятия в </a:t>
            </a:r>
            <a:r>
              <a:rPr lang="ru-RU" sz="2400" dirty="0" smtClean="0"/>
              <a:t> </a:t>
            </a:r>
            <a:r>
              <a:rPr lang="ru-RU" sz="2400" dirty="0"/>
              <a:t>школьных </a:t>
            </a:r>
            <a:r>
              <a:rPr lang="ru-RU" sz="2400" dirty="0" smtClean="0"/>
              <a:t>секциях и секциях</a:t>
            </a:r>
            <a:endParaRPr lang="ru-RU" sz="2400" dirty="0"/>
          </a:p>
          <a:p>
            <a:r>
              <a:rPr lang="ru-RU" sz="2400" dirty="0"/>
              <a:t>Привлечение к общественно-полезному труду</a:t>
            </a:r>
          </a:p>
          <a:p>
            <a:r>
              <a:rPr lang="ru-RU" sz="2400" dirty="0"/>
              <a:t>Родительские собрания, педагогические советы, </a:t>
            </a:r>
            <a:r>
              <a:rPr lang="ru-RU" sz="2400" dirty="0" smtClean="0"/>
              <a:t>советы по </a:t>
            </a:r>
            <a:r>
              <a:rPr lang="ru-RU" sz="2400" dirty="0"/>
              <a:t>профилактике</a:t>
            </a:r>
          </a:p>
        </p:txBody>
      </p:sp>
    </p:spTree>
    <p:extLst>
      <p:ext uri="{BB962C8B-B14F-4D97-AF65-F5344CB8AC3E}">
        <p14:creationId xmlns="" xmlns:p14="http://schemas.microsoft.com/office/powerpoint/2010/main" val="5536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6934200" cy="1238956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Индивидуальная работа с </a:t>
            </a:r>
            <a:r>
              <a:rPr lang="ru-RU" sz="2800" dirty="0" smtClean="0">
                <a:solidFill>
                  <a:srgbClr val="C00000"/>
                </a:solidFill>
              </a:rPr>
              <a:t>детьми «группы риска»: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Посещение </a:t>
            </a:r>
            <a:r>
              <a:rPr lang="ru-RU" sz="2400" dirty="0"/>
              <a:t>на дому</a:t>
            </a:r>
          </a:p>
          <a:p>
            <a:r>
              <a:rPr lang="ru-RU" sz="2400" dirty="0"/>
              <a:t>Анкетирование с целью психодиагностики</a:t>
            </a:r>
          </a:p>
          <a:p>
            <a:r>
              <a:rPr lang="ru-RU" sz="2400" dirty="0"/>
              <a:t>Помощь в организации досуга</a:t>
            </a:r>
          </a:p>
          <a:p>
            <a:r>
              <a:rPr lang="ru-RU" sz="2400" dirty="0"/>
              <a:t>Организация занятости в общественной работе</a:t>
            </a:r>
          </a:p>
          <a:p>
            <a:r>
              <a:rPr lang="ru-RU" sz="2400" dirty="0"/>
              <a:t>Создание ситуаций успешности</a:t>
            </a:r>
          </a:p>
          <a:p>
            <a:r>
              <a:rPr lang="ru-RU" sz="2400" dirty="0"/>
              <a:t>Сотрудничество со службами социальной помощи</a:t>
            </a:r>
          </a:p>
        </p:txBody>
      </p:sp>
    </p:spTree>
    <p:extLst>
      <p:ext uri="{BB962C8B-B14F-4D97-AF65-F5344CB8AC3E}">
        <p14:creationId xmlns="" xmlns:p14="http://schemas.microsoft.com/office/powerpoint/2010/main" val="29116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"/>
            <a:ext cx="6934200" cy="112474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Циклограмма </a:t>
            </a:r>
            <a:r>
              <a:rPr lang="ru-RU" sz="2800" dirty="0">
                <a:solidFill>
                  <a:srgbClr val="FF0000"/>
                </a:solidFill>
              </a:rPr>
              <a:t>работы социального педагога: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Один </a:t>
            </a:r>
            <a:r>
              <a:rPr lang="ru-RU" b="1" i="1" dirty="0"/>
              <a:t>раз в год:</a:t>
            </a:r>
            <a:br>
              <a:rPr lang="ru-RU" b="1" i="1" dirty="0"/>
            </a:br>
            <a:r>
              <a:rPr lang="ru-RU" dirty="0"/>
              <a:t>􀂈</a:t>
            </a:r>
            <a:r>
              <a:rPr lang="ru-RU" dirty="0" smtClean="0"/>
              <a:t> </a:t>
            </a:r>
            <a:r>
              <a:rPr lang="ru-RU" dirty="0"/>
              <a:t>оформление социальных паспортов </a:t>
            </a:r>
            <a:r>
              <a:rPr lang="ru-RU" dirty="0" smtClean="0"/>
              <a:t>классов (выявление детей «группы риска» )</a:t>
            </a:r>
            <a:endParaRPr lang="ru-RU" dirty="0"/>
          </a:p>
          <a:p>
            <a:r>
              <a:rPr lang="ru-RU" dirty="0" smtClean="0"/>
              <a:t>􀂈 </a:t>
            </a:r>
            <a:r>
              <a:rPr lang="ru-RU" dirty="0"/>
              <a:t>составление плана работы на год.</a:t>
            </a:r>
          </a:p>
          <a:p>
            <a:r>
              <a:rPr lang="ru-RU" b="1" i="1" dirty="0"/>
              <a:t>Один раз в месяц:</a:t>
            </a:r>
          </a:p>
          <a:p>
            <a:r>
              <a:rPr lang="ru-RU" dirty="0"/>
              <a:t>􀂈 организация рейдов </a:t>
            </a:r>
            <a:r>
              <a:rPr lang="ru-RU" dirty="0" smtClean="0"/>
              <a:t>совместно </a:t>
            </a:r>
            <a:r>
              <a:rPr lang="ru-RU" dirty="0"/>
              <a:t>с </a:t>
            </a:r>
            <a:r>
              <a:rPr lang="ru-RU" dirty="0" smtClean="0"/>
              <a:t>инспектором </a:t>
            </a:r>
            <a:r>
              <a:rPr lang="ru-RU" dirty="0"/>
              <a:t>О</a:t>
            </a:r>
            <a:r>
              <a:rPr lang="ru-RU" dirty="0" smtClean="0"/>
              <a:t>ДН</a:t>
            </a:r>
            <a:r>
              <a:rPr lang="ru-RU" dirty="0"/>
              <a:t>;</a:t>
            </a:r>
          </a:p>
          <a:p>
            <a:r>
              <a:rPr lang="ru-RU" dirty="0"/>
              <a:t>􀂈 проверка готовности к урокам учащихся, относящихся к « группе риска».</a:t>
            </a:r>
          </a:p>
          <a:p>
            <a:r>
              <a:rPr lang="ru-RU" b="1" i="1" dirty="0"/>
              <a:t>Еженедельно:</a:t>
            </a:r>
          </a:p>
          <a:p>
            <a:r>
              <a:rPr lang="ru-RU" dirty="0"/>
              <a:t>􀂈 собеседование, консультирование учащихся, состоящих на различных </a:t>
            </a:r>
            <a:r>
              <a:rPr lang="ru-RU" dirty="0" err="1"/>
              <a:t>ви</a:t>
            </a:r>
            <a:r>
              <a:rPr lang="ru-RU" dirty="0"/>
              <a:t>-</a:t>
            </a:r>
          </a:p>
          <a:p>
            <a:r>
              <a:rPr lang="ru-RU" dirty="0" err="1"/>
              <a:t>дах</a:t>
            </a:r>
            <a:r>
              <a:rPr lang="ru-RU" dirty="0"/>
              <a:t> учета.</a:t>
            </a:r>
          </a:p>
          <a:p>
            <a:r>
              <a:rPr lang="ru-RU" b="1" i="1" dirty="0"/>
              <a:t>Ежедневно:</a:t>
            </a:r>
          </a:p>
          <a:p>
            <a:r>
              <a:rPr lang="ru-RU" dirty="0"/>
              <a:t>􀂈 контроль присутствия на уроках учащихся, состоящих на различных видах</a:t>
            </a:r>
          </a:p>
          <a:p>
            <a:r>
              <a:rPr lang="ru-RU" dirty="0"/>
              <a:t>учета.</a:t>
            </a:r>
          </a:p>
          <a:p>
            <a:r>
              <a:rPr lang="ru-RU" b="1" i="1" dirty="0"/>
              <a:t>Регулярно:</a:t>
            </a:r>
          </a:p>
          <a:p>
            <a:r>
              <a:rPr lang="ru-RU" dirty="0"/>
              <a:t>􀂈 участие в работе Совета </a:t>
            </a:r>
            <a:r>
              <a:rPr lang="ru-RU" dirty="0" smtClean="0"/>
              <a:t> профилактики (один раз в четверть);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      Совета наставников(один раз в месяц).</a:t>
            </a:r>
            <a:endParaRPr lang="ru-RU" dirty="0"/>
          </a:p>
          <a:p>
            <a:r>
              <a:rPr lang="ru-RU" dirty="0"/>
              <a:t>􀂈 индивидуальная работа с учащимися, родителями и учителями;</a:t>
            </a:r>
          </a:p>
          <a:p>
            <a:r>
              <a:rPr lang="ru-RU" dirty="0"/>
              <a:t>􀂈 организация внеурочной занятости подростков;</a:t>
            </a:r>
          </a:p>
          <a:p>
            <a:r>
              <a:rPr lang="ru-RU" dirty="0"/>
              <a:t>􀂈 организация лекций для </a:t>
            </a:r>
            <a:r>
              <a:rPr lang="ru-RU" dirty="0" smtClean="0"/>
              <a:t>обучающихся и их родителей совместно </a:t>
            </a:r>
            <a:r>
              <a:rPr lang="ru-RU" dirty="0"/>
              <a:t>с </a:t>
            </a:r>
            <a:r>
              <a:rPr lang="ru-RU" dirty="0" smtClean="0"/>
              <a:t>инспектором  ОДН</a:t>
            </a:r>
            <a:r>
              <a:rPr lang="ru-RU" dirty="0"/>
              <a:t>, наркологом, врачом.</a:t>
            </a:r>
          </a:p>
        </p:txBody>
      </p:sp>
    </p:spTree>
    <p:extLst>
      <p:ext uri="{BB962C8B-B14F-4D97-AF65-F5344CB8AC3E}">
        <p14:creationId xmlns="" xmlns:p14="http://schemas.microsoft.com/office/powerpoint/2010/main" val="7419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ani">
  <a:themeElements>
    <a:clrScheme name="Default Design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School_ani</Template>
  <TotalTime>1235</TotalTime>
  <Words>838</Words>
  <Application>Microsoft Office PowerPoint</Application>
  <PresentationFormat>Экран (4:3)</PresentationFormat>
  <Paragraphs>291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School_ani</vt:lpstr>
      <vt:lpstr>Document</vt:lpstr>
      <vt:lpstr>Слайд 1</vt:lpstr>
      <vt:lpstr>      « Группа риска»</vt:lpstr>
      <vt:lpstr>               Распределение учащихся                            «группы риска»</vt:lpstr>
      <vt:lpstr>           Основные направления деятельности социального педагога </vt:lpstr>
      <vt:lpstr> Пять основных компонентов работы         социального педагога</vt:lpstr>
      <vt:lpstr>Работа с детьми «группы риска»:</vt:lpstr>
      <vt:lpstr>Коллективная работа с детьми     «группы риска»:  </vt:lpstr>
      <vt:lpstr>Индивидуальная работа с детьми «группы риска»: </vt:lpstr>
      <vt:lpstr> Циклограмма работы социального педагога: </vt:lpstr>
      <vt:lpstr>                   Социальный паспорт</vt:lpstr>
      <vt:lpstr>     Состав    учащихся  МБОУ               СОШ №8</vt:lpstr>
      <vt:lpstr>          Характеристика семей                   МБОУ СОШ №8</vt:lpstr>
      <vt:lpstr>Функции Совета профилактики</vt:lpstr>
      <vt:lpstr>Функции Совета наставников</vt:lpstr>
      <vt:lpstr>           Информация о правонарушениях,              совершенных  учащимися  МБОУ СОШ №8                               на 22.04.2013</vt:lpstr>
      <vt:lpstr>Информация об  учащихся МБОУ СОШ №8,  состоящих на учете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Никита</dc:creator>
  <cp:lastModifiedBy>Admin</cp:lastModifiedBy>
  <cp:revision>84</cp:revision>
  <dcterms:created xsi:type="dcterms:W3CDTF">2011-08-29T15:53:13Z</dcterms:created>
  <dcterms:modified xsi:type="dcterms:W3CDTF">2014-10-28T06:44:39Z</dcterms:modified>
</cp:coreProperties>
</file>