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6" r:id="rId2"/>
    <p:sldId id="295" r:id="rId3"/>
    <p:sldId id="296" r:id="rId4"/>
    <p:sldId id="303" r:id="rId5"/>
    <p:sldId id="301" r:id="rId6"/>
    <p:sldId id="313" r:id="rId7"/>
    <p:sldId id="306" r:id="rId8"/>
    <p:sldId id="307" r:id="rId9"/>
    <p:sldId id="308" r:id="rId10"/>
    <p:sldId id="298" r:id="rId11"/>
    <p:sldId id="287" r:id="rId12"/>
    <p:sldId id="288" r:id="rId13"/>
    <p:sldId id="309" r:id="rId14"/>
    <p:sldId id="311" r:id="rId15"/>
    <p:sldId id="310" r:id="rId16"/>
    <p:sldId id="28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8" autoAdjust="0"/>
    <p:restoredTop sz="97468" autoAdjust="0"/>
  </p:normalViewPr>
  <p:slideViewPr>
    <p:cSldViewPr>
      <p:cViewPr>
        <p:scale>
          <a:sx n="70" d="100"/>
          <a:sy n="70" d="100"/>
        </p:scale>
        <p:origin x="-144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2010-11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ВШУ</c:v>
                </c:pt>
                <c:pt idx="1">
                  <c:v>ОДН</c:v>
                </c:pt>
                <c:pt idx="2">
                  <c:v>КДН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2011-12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ВШУ</c:v>
                </c:pt>
                <c:pt idx="1">
                  <c:v>ОДН</c:v>
                </c:pt>
                <c:pt idx="2">
                  <c:v>КДН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</c:v>
                </c:pt>
                <c:pt idx="1">
                  <c:v>14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2012-13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ВШУ</c:v>
                </c:pt>
                <c:pt idx="1">
                  <c:v>ОДН</c:v>
                </c:pt>
                <c:pt idx="2">
                  <c:v>КДН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14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</c:ser>
        <c:axId val="62525824"/>
        <c:axId val="62528512"/>
      </c:barChart>
      <c:catAx>
        <c:axId val="62525824"/>
        <c:scaling>
          <c:orientation val="minMax"/>
        </c:scaling>
        <c:axPos val="b"/>
        <c:tickLblPos val="nextTo"/>
        <c:crossAx val="62528512"/>
        <c:crosses val="autoZero"/>
        <c:auto val="1"/>
        <c:lblAlgn val="ctr"/>
        <c:lblOffset val="100"/>
      </c:catAx>
      <c:valAx>
        <c:axId val="62528512"/>
        <c:scaling>
          <c:orientation val="minMax"/>
        </c:scaling>
        <c:axPos val="l"/>
        <c:majorGridlines/>
        <c:numFmt formatCode="General" sourceLinked="1"/>
        <c:tickLblPos val="nextTo"/>
        <c:crossAx val="625258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55CB16-1872-4302-A2D7-5CADBAC086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257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5CB16-1872-4302-A2D7-5CADBAC086F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139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Rectangle 27" descr="02"/>
          <p:cNvSpPr>
            <a:spLocks noChangeArrowheads="1"/>
          </p:cNvSpPr>
          <p:nvPr/>
        </p:nvSpPr>
        <p:spPr bwMode="gray">
          <a:xfrm rot="-472398">
            <a:off x="381000" y="304800"/>
            <a:ext cx="4267200" cy="42672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7" name="Rectangle 25" descr="01"/>
          <p:cNvSpPr>
            <a:spLocks noChangeArrowheads="1"/>
          </p:cNvSpPr>
          <p:nvPr/>
        </p:nvSpPr>
        <p:spPr bwMode="gray">
          <a:xfrm rot="-1211045">
            <a:off x="762000" y="1219200"/>
            <a:ext cx="4876800" cy="48768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571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8204" name="Picture 12" descr="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326" b="6250"/>
          <a:stretch>
            <a:fillRect/>
          </a:stretch>
        </p:blipFill>
        <p:spPr bwMode="gray">
          <a:xfrm>
            <a:off x="2466975" y="0"/>
            <a:ext cx="2105025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Freeform 7"/>
          <p:cNvSpPr>
            <a:spLocks/>
          </p:cNvSpPr>
          <p:nvPr/>
        </p:nvSpPr>
        <p:spPr bwMode="gray">
          <a:xfrm>
            <a:off x="2895600" y="0"/>
            <a:ext cx="6248400" cy="6858000"/>
          </a:xfrm>
          <a:custGeom>
            <a:avLst/>
            <a:gdLst>
              <a:gd name="T0" fmla="*/ 305 w 3936"/>
              <a:gd name="T1" fmla="*/ 4317 h 4320"/>
              <a:gd name="T2" fmla="*/ 0 w 3936"/>
              <a:gd name="T3" fmla="*/ 0 h 4320"/>
              <a:gd name="T4" fmla="*/ 3936 w 3936"/>
              <a:gd name="T5" fmla="*/ 0 h 4320"/>
              <a:gd name="T6" fmla="*/ 3936 w 3936"/>
              <a:gd name="T7" fmla="*/ 4320 h 4320"/>
              <a:gd name="T8" fmla="*/ 305 w 3936"/>
              <a:gd name="T9" fmla="*/ 4317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36" h="4320">
                <a:moveTo>
                  <a:pt x="305" y="4317"/>
                </a:moveTo>
                <a:lnTo>
                  <a:pt x="0" y="0"/>
                </a:lnTo>
                <a:lnTo>
                  <a:pt x="3936" y="0"/>
                </a:lnTo>
                <a:lnTo>
                  <a:pt x="3936" y="4320"/>
                </a:lnTo>
                <a:lnTo>
                  <a:pt x="305" y="4317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372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1295400"/>
            <a:ext cx="5638800" cy="1012825"/>
          </a:xfrm>
        </p:spPr>
        <p:txBody>
          <a:bodyPr/>
          <a:lstStyle>
            <a:lvl1pPr algn="r">
              <a:defRPr sz="55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2514600"/>
            <a:ext cx="4953000" cy="5334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1D1DDAE-B24B-47E7-AA13-BFD6AE1176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gray">
          <a:xfrm>
            <a:off x="7772400" y="618648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L/O/G/O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gray">
          <a:xfrm>
            <a:off x="3657600" y="52578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gray">
          <a:xfrm>
            <a:off x="3657600" y="54864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gray">
          <a:xfrm>
            <a:off x="3657600" y="57150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gray">
          <a:xfrm>
            <a:off x="3657600" y="59436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gray">
          <a:xfrm>
            <a:off x="3657600" y="6172200"/>
            <a:ext cx="502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221" name="Picture 29" descr="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444625" y="0"/>
            <a:ext cx="384175" cy="614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2" name="Picture 30" descr="0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676400" y="1193800"/>
            <a:ext cx="396875" cy="63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6" name="Picture 34" descr="0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657600" y="4884738"/>
            <a:ext cx="2971800" cy="20494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217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3FB81-E46A-4AF7-956E-25110EDE8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873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24C20-B32F-4A66-B8BE-7840AE937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872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16749-5DE7-4C63-A519-5E179ED7A5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562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C51C8-17E3-4256-B7F4-AD750F20C6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409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CAE0-4BE7-4CA0-9A40-5BF1D97841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641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4FADB-641E-4787-BA37-E412CE666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454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19394-C059-4D72-841A-56F133C1E1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043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E2126-762F-43F3-A6B0-BCA55EBA18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991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80ABB-D249-4AB1-BEF5-487F233B2A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460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B0FF3-02CA-429E-B83E-2F1C646688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388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0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242" b="6250"/>
          <a:stretch>
            <a:fillRect/>
          </a:stretch>
        </p:blipFill>
        <p:spPr bwMode="gray">
          <a:xfrm>
            <a:off x="152400" y="0"/>
            <a:ext cx="14478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5" name="Freeform 31"/>
          <p:cNvSpPr>
            <a:spLocks/>
          </p:cNvSpPr>
          <p:nvPr/>
        </p:nvSpPr>
        <p:spPr bwMode="ltGray">
          <a:xfrm>
            <a:off x="228600" y="0"/>
            <a:ext cx="8915400" cy="6883400"/>
          </a:xfrm>
          <a:custGeom>
            <a:avLst/>
            <a:gdLst>
              <a:gd name="T0" fmla="*/ 312 w 5480"/>
              <a:gd name="T1" fmla="*/ 4336 h 4336"/>
              <a:gd name="T2" fmla="*/ 0 w 5480"/>
              <a:gd name="T3" fmla="*/ 0 h 4336"/>
              <a:gd name="T4" fmla="*/ 5480 w 5480"/>
              <a:gd name="T5" fmla="*/ 0 h 4336"/>
              <a:gd name="T6" fmla="*/ 5480 w 5480"/>
              <a:gd name="T7" fmla="*/ 4320 h 4336"/>
              <a:gd name="T8" fmla="*/ 312 w 5480"/>
              <a:gd name="T9" fmla="*/ 4336 h 4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80" h="4336">
                <a:moveTo>
                  <a:pt x="312" y="4336"/>
                </a:moveTo>
                <a:lnTo>
                  <a:pt x="0" y="0"/>
                </a:lnTo>
                <a:lnTo>
                  <a:pt x="5480" y="0"/>
                </a:lnTo>
                <a:lnTo>
                  <a:pt x="5480" y="4320"/>
                </a:lnTo>
                <a:lnTo>
                  <a:pt x="312" y="4336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33725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14400" y="76200"/>
            <a:ext cx="6934200" cy="9144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pic>
        <p:nvPicPr>
          <p:cNvPr id="1044" name="Picture 20" descr="0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6200" y="5638800"/>
            <a:ext cx="1676400" cy="1155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5" name="Text Box 21"/>
          <p:cNvSpPr txBox="1">
            <a:spLocks noChangeArrowheads="1"/>
          </p:cNvSpPr>
          <p:nvPr/>
        </p:nvSpPr>
        <p:spPr bwMode="gray">
          <a:xfrm>
            <a:off x="7050088" y="6465888"/>
            <a:ext cx="2017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www.themegallery.com</a:t>
            </a:r>
          </a:p>
        </p:txBody>
      </p: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762000" y="381000"/>
            <a:ext cx="6781800" cy="609600"/>
            <a:chOff x="480" y="240"/>
            <a:chExt cx="3168" cy="576"/>
          </a:xfrm>
        </p:grpSpPr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480" y="240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480" y="384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480" y="528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480" y="672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480" y="816"/>
              <a:ext cx="3168" cy="0"/>
            </a:xfrm>
            <a:prstGeom prst="line">
              <a:avLst/>
            </a:prstGeom>
            <a:noFill/>
            <a:ln w="9525">
              <a:solidFill>
                <a:srgbClr val="FFFFD9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53" name="Group 29"/>
          <p:cNvGrpSpPr>
            <a:grpSpLocks/>
          </p:cNvGrpSpPr>
          <p:nvPr/>
        </p:nvGrpSpPr>
        <p:grpSpPr bwMode="auto">
          <a:xfrm>
            <a:off x="8013700" y="193675"/>
            <a:ext cx="901700" cy="971550"/>
            <a:chOff x="5048" y="122"/>
            <a:chExt cx="568" cy="612"/>
          </a:xfrm>
        </p:grpSpPr>
        <p:sp>
          <p:nvSpPr>
            <p:cNvPr id="1040" name="Rectangle 16" descr="02"/>
            <p:cNvSpPr>
              <a:spLocks noChangeArrowheads="1"/>
            </p:cNvSpPr>
            <p:nvPr userDrawn="1"/>
          </p:nvSpPr>
          <p:spPr bwMode="gray">
            <a:xfrm rot="1760290">
              <a:off x="5048" y="166"/>
              <a:ext cx="568" cy="568"/>
            </a:xfrm>
            <a:prstGeom prst="rect">
              <a:avLst/>
            </a:prstGeom>
            <a:blipFill dpi="0" rotWithShape="1">
              <a:blip r:embed="rId15" cstate="print"/>
              <a:srcRect/>
              <a:stretch>
                <a:fillRect/>
              </a:stretch>
            </a:blip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42" name="Picture 18" descr="03"/>
            <p:cNvPicPr>
              <a:picLocks noChangeAspect="1" noChangeArrowheads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464" y="122"/>
              <a:ext cx="104" cy="16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52" name="Group 28"/>
          <p:cNvGrpSpPr>
            <a:grpSpLocks/>
          </p:cNvGrpSpPr>
          <p:nvPr/>
        </p:nvGrpSpPr>
        <p:grpSpPr bwMode="auto">
          <a:xfrm>
            <a:off x="7283450" y="0"/>
            <a:ext cx="1022350" cy="1233488"/>
            <a:chOff x="4588" y="0"/>
            <a:chExt cx="644" cy="777"/>
          </a:xfrm>
        </p:grpSpPr>
        <p:sp>
          <p:nvSpPr>
            <p:cNvPr id="1041" name="Rectangle 17" descr="01"/>
            <p:cNvSpPr>
              <a:spLocks noChangeArrowheads="1"/>
            </p:cNvSpPr>
            <p:nvPr userDrawn="1"/>
          </p:nvSpPr>
          <p:spPr bwMode="gray">
            <a:xfrm rot="682726">
              <a:off x="4588" y="133"/>
              <a:ext cx="644" cy="644"/>
            </a:xfrm>
            <a:prstGeom prst="rect">
              <a:avLst/>
            </a:prstGeom>
            <a:blipFill dpi="0" rotWithShape="1">
              <a:blip r:embed="rId17" cstate="print"/>
              <a:srcRect/>
              <a:stretch>
                <a:fillRect/>
              </a:stretch>
            </a:blip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43" name="Picture 19" descr="04"/>
            <p:cNvPicPr>
              <a:picLocks noChangeAspect="1" noChangeArrowheads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880" y="0"/>
              <a:ext cx="120" cy="19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56" name="Rectangle 32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8194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29200" y="6477000"/>
            <a:ext cx="1981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477000"/>
            <a:ext cx="381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4DE621-6192-47CB-9B27-969F1319EA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6934200" cy="99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Из опыта работы</a:t>
            </a:r>
          </a:p>
          <a:p>
            <a:pPr marL="0" indent="0" algn="ctr">
              <a:buNone/>
            </a:pPr>
            <a:r>
              <a:rPr lang="ru-RU" dirty="0"/>
              <a:t>с</a:t>
            </a:r>
            <a:r>
              <a:rPr lang="ru-RU" dirty="0" smtClean="0"/>
              <a:t>оциального педагога</a:t>
            </a:r>
          </a:p>
          <a:p>
            <a:pPr marL="0" indent="0" algn="ctr">
              <a:buNone/>
            </a:pPr>
            <a:r>
              <a:rPr lang="ru-RU" dirty="0" smtClean="0"/>
              <a:t> МБОУ СОШ №8 </a:t>
            </a:r>
          </a:p>
          <a:p>
            <a:pPr marL="0" indent="0" algn="ctr">
              <a:buNone/>
            </a:pPr>
            <a:r>
              <a:rPr lang="ru-RU" dirty="0" smtClean="0"/>
              <a:t>г. Конаково</a:t>
            </a:r>
          </a:p>
          <a:p>
            <a:pPr marL="0" indent="0" algn="ctr">
              <a:buNone/>
            </a:pPr>
            <a:r>
              <a:rPr lang="ru-RU" dirty="0"/>
              <a:t>п</a:t>
            </a:r>
            <a:r>
              <a:rPr lang="ru-RU" dirty="0" smtClean="0"/>
              <a:t>о созданию системы работы</a:t>
            </a:r>
          </a:p>
          <a:p>
            <a:pPr marL="0" indent="0" algn="ctr">
              <a:buNone/>
            </a:pPr>
            <a:r>
              <a:rPr lang="ru-RU" dirty="0"/>
              <a:t>с</a:t>
            </a:r>
            <a:r>
              <a:rPr lang="ru-RU" dirty="0" smtClean="0"/>
              <a:t> учащимися, которые входят</a:t>
            </a:r>
          </a:p>
          <a:p>
            <a:pPr marL="0" indent="0" algn="ctr">
              <a:buNone/>
            </a:pPr>
            <a:r>
              <a:rPr lang="ru-RU" dirty="0"/>
              <a:t>в</a:t>
            </a:r>
            <a:r>
              <a:rPr lang="ru-RU" dirty="0" smtClean="0"/>
              <a:t> « группу риска»</a:t>
            </a: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400" dirty="0" smtClean="0"/>
              <a:t>2012-2013 учебный год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0548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</a:t>
            </a:r>
            <a:r>
              <a:rPr lang="ru-RU" sz="2400" dirty="0" smtClean="0"/>
              <a:t>Социальный паспорт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2452630"/>
              </p:ext>
            </p:extLst>
          </p:nvPr>
        </p:nvGraphicFramePr>
        <p:xfrm>
          <a:off x="395536" y="332656"/>
          <a:ext cx="3384376" cy="617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72"/>
                <a:gridCol w="1928800"/>
                <a:gridCol w="617240"/>
                <a:gridCol w="576064"/>
              </a:tblGrid>
              <a:tr h="2397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Общее число семей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522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01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-неполные семьи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01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!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-- с детьми-инвалидами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-с родителями-инвалидами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2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-дети, оставшиеся без попечения родителей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2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-неблагополучные            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 них: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-конфликтные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01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!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-асоциальные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2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-нравственно неблагополучные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243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Дети, занятые в системе дополнительного образования(кружки, секции и </a:t>
                      </a:r>
                      <a:r>
                        <a:rPr lang="ru-RU" sz="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д.р</a:t>
                      </a: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71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Социальный состав: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отец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рабочие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537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-служащие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-интеллигенция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-пенсионеры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-безработные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45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Образовательный уровень родителей: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мать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отец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начальное 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2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-неполное среднее 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298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среднее 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-среднее специальное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12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-неполное высшее 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-высшее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42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Возраст родителей (лиц их заменяющих):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отец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-от 20 до 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-от 30 до 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-от 40 до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более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42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Жилищно-бытовые условия: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-хорошие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243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удовлетворительные(соответствуют установленным нормам жилья)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-неудовлетворительные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42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детей в семье: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-один ребенок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-двое детей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!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-три и более (многодетные)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23168870"/>
              </p:ext>
            </p:extLst>
          </p:nvPr>
        </p:nvGraphicFramePr>
        <p:xfrm>
          <a:off x="4139952" y="1412776"/>
          <a:ext cx="4918075" cy="3343275"/>
        </p:xfrm>
        <a:graphic>
          <a:graphicData uri="http://schemas.openxmlformats.org/presentationml/2006/ole">
            <p:oleObj spid="_x0000_s1052" name="Document" r:id="rId3" imgW="10233934" imgH="6960479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341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4624"/>
            <a:ext cx="6934200" cy="914400"/>
          </a:xfrm>
        </p:spPr>
        <p:txBody>
          <a:bodyPr/>
          <a:lstStyle/>
          <a:p>
            <a:r>
              <a:rPr lang="ru-RU" sz="3200" dirty="0" smtClean="0"/>
              <a:t>     </a:t>
            </a:r>
            <a:r>
              <a:rPr lang="ru-RU" sz="3200" dirty="0" smtClean="0">
                <a:solidFill>
                  <a:srgbClr val="002060"/>
                </a:solidFill>
              </a:rPr>
              <a:t>Состав    учащихся  МБОУ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             СОШ №8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учащихся </a:t>
            </a:r>
            <a:r>
              <a:rPr lang="ru-RU" smtClean="0"/>
              <a:t>– 742</a:t>
            </a:r>
            <a:endParaRPr lang="ru-RU" dirty="0" smtClean="0"/>
          </a:p>
          <a:p>
            <a:r>
              <a:rPr lang="ru-RU" dirty="0" smtClean="0"/>
              <a:t>Учащиеся, которые находятся под опекой и попечительством – 15</a:t>
            </a:r>
          </a:p>
          <a:p>
            <a:r>
              <a:rPr lang="ru-RU" dirty="0" smtClean="0"/>
              <a:t>Учащиеся из многодетных семей – 78</a:t>
            </a:r>
          </a:p>
          <a:p>
            <a:r>
              <a:rPr lang="ru-RU" dirty="0" smtClean="0"/>
              <a:t>Дети-инвалиды – 10</a:t>
            </a:r>
          </a:p>
          <a:p>
            <a:r>
              <a:rPr lang="ru-RU" dirty="0" smtClean="0"/>
              <a:t>Учащиеся, которые находятся в трудной жизненной ситуации – 146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9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200"/>
            <a:ext cx="8208912" cy="914400"/>
          </a:xfrm>
        </p:spPr>
        <p:txBody>
          <a:bodyPr/>
          <a:lstStyle/>
          <a:p>
            <a:r>
              <a:rPr lang="ru-RU" sz="3200" dirty="0" smtClean="0"/>
              <a:t>          </a:t>
            </a:r>
            <a:r>
              <a:rPr lang="ru-RU" sz="3200" dirty="0" smtClean="0">
                <a:solidFill>
                  <a:srgbClr val="002060"/>
                </a:solidFill>
              </a:rPr>
              <a:t>Характеристика семей 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                МБОУ СОШ №8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Многодетные семьи – 52</a:t>
            </a:r>
          </a:p>
          <a:p>
            <a:r>
              <a:rPr lang="ru-RU" dirty="0" smtClean="0"/>
              <a:t>Неполные семьи – 178</a:t>
            </a:r>
          </a:p>
          <a:p>
            <a:r>
              <a:rPr lang="ru-RU" dirty="0" smtClean="0"/>
              <a:t>Неблагополучные семьи – 25 :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Конфликтные – 8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Нравственно-неблагополучные – 12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/>
              <a:t>Асоциальные - 5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10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Функции Совета профилактики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94018"/>
            <a:ext cx="9073008" cy="48860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340768"/>
            <a:ext cx="698477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ru-RU" sz="1600" dirty="0" smtClean="0"/>
              <a:t>Совет </a:t>
            </a:r>
            <a:r>
              <a:rPr lang="ru-RU" sz="1600" dirty="0"/>
              <a:t>профилактики школы создается с целью </a:t>
            </a:r>
            <a:r>
              <a:rPr lang="ru-RU" sz="1600"/>
              <a:t>профилактики </a:t>
            </a:r>
            <a:r>
              <a:rPr lang="ru-RU" sz="1600" smtClean="0"/>
              <a:t>безнадзорности и  </a:t>
            </a:r>
            <a:r>
              <a:rPr lang="ru-RU" sz="1600" dirty="0"/>
              <a:t>правонарушений  </a:t>
            </a:r>
            <a:r>
              <a:rPr lang="ru-RU" sz="1600" dirty="0" smtClean="0"/>
              <a:t> среди несовершеннолетних.</a:t>
            </a:r>
          </a:p>
          <a:p>
            <a:pPr marL="228600" indent="-228600">
              <a:buAutoNum type="arabicPeriod"/>
            </a:pPr>
            <a:endParaRPr lang="ru-RU" sz="1600" dirty="0" smtClean="0"/>
          </a:p>
          <a:p>
            <a:r>
              <a:rPr lang="ru-RU" sz="1600" dirty="0" smtClean="0"/>
              <a:t>2. </a:t>
            </a:r>
            <a:r>
              <a:rPr lang="ru-RU" sz="1600" dirty="0"/>
              <a:t>На заседания Совета профилактики приглашаются учащиеся и </a:t>
            </a:r>
            <a:r>
              <a:rPr lang="ru-RU" sz="1600" dirty="0" smtClean="0"/>
              <a:t>родители</a:t>
            </a:r>
            <a:r>
              <a:rPr lang="ru-RU" sz="1600" dirty="0"/>
              <a:t>, не выполняющие свои обязанности, определенные </a:t>
            </a:r>
            <a:r>
              <a:rPr lang="ru-RU" sz="1600" dirty="0" smtClean="0"/>
              <a:t>законодательством, Уставом школы.</a:t>
            </a:r>
          </a:p>
          <a:p>
            <a:endParaRPr lang="ru-RU" sz="1600" dirty="0" smtClean="0"/>
          </a:p>
          <a:p>
            <a:r>
              <a:rPr lang="ru-RU" sz="1600" dirty="0" smtClean="0"/>
              <a:t>3. </a:t>
            </a:r>
            <a:r>
              <a:rPr lang="ru-RU" sz="1600" dirty="0"/>
              <a:t>В компетенцию Совета профилактики входит принятие следующих</a:t>
            </a:r>
          </a:p>
          <a:p>
            <a:r>
              <a:rPr lang="ru-RU" sz="1600" dirty="0" smtClean="0"/>
              <a:t>решений:  </a:t>
            </a:r>
          </a:p>
          <a:p>
            <a:r>
              <a:rPr lang="ru-RU" sz="1600" dirty="0" smtClean="0"/>
              <a:t>    </a:t>
            </a:r>
          </a:p>
          <a:p>
            <a:r>
              <a:rPr lang="ru-RU" sz="1600" dirty="0" smtClean="0"/>
              <a:t>  </a:t>
            </a:r>
            <a:r>
              <a:rPr lang="ru-RU" sz="1600" b="1" dirty="0" smtClean="0"/>
              <a:t>в отношении учащихся: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 smtClean="0"/>
              <a:t>    о постановке учащихся на </a:t>
            </a:r>
            <a:r>
              <a:rPr lang="ru-RU" sz="1600" dirty="0" err="1" smtClean="0"/>
              <a:t>внутришкольный</a:t>
            </a:r>
            <a:r>
              <a:rPr lang="ru-RU" sz="1600" dirty="0" smtClean="0"/>
              <a:t>  учёт;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 smtClean="0"/>
              <a:t>    </a:t>
            </a:r>
            <a:r>
              <a:rPr lang="ru-RU" sz="1600" dirty="0"/>
              <a:t>принимается решение о </a:t>
            </a:r>
            <a:r>
              <a:rPr lang="ru-RU" sz="1600" dirty="0" smtClean="0"/>
              <a:t>направление  материалов </a:t>
            </a:r>
            <a:r>
              <a:rPr lang="ru-RU" sz="1600" dirty="0"/>
              <a:t>в </a:t>
            </a:r>
            <a:r>
              <a:rPr lang="ru-RU" sz="1600" dirty="0" smtClean="0"/>
              <a:t>КДН;</a:t>
            </a:r>
          </a:p>
          <a:p>
            <a:endParaRPr lang="ru-RU" sz="1600" dirty="0" smtClean="0"/>
          </a:p>
          <a:p>
            <a:r>
              <a:rPr lang="ru-RU" sz="1600" b="1" dirty="0" smtClean="0"/>
              <a:t>в </a:t>
            </a:r>
            <a:r>
              <a:rPr lang="ru-RU" sz="1600" b="1" dirty="0"/>
              <a:t>отношении родителей</a:t>
            </a:r>
            <a:r>
              <a:rPr lang="ru-RU" sz="1600" b="1" dirty="0" smtClean="0"/>
              <a:t>:</a:t>
            </a:r>
            <a:endParaRPr lang="ru-RU" sz="1600" b="1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 smtClean="0"/>
              <a:t>   о </a:t>
            </a:r>
            <a:r>
              <a:rPr lang="ru-RU" sz="1600" dirty="0"/>
              <a:t>предупреждении родителей об ответственности за </a:t>
            </a:r>
            <a:r>
              <a:rPr lang="ru-RU" sz="1600" dirty="0" smtClean="0"/>
              <a:t>уклонение  выполнения </a:t>
            </a:r>
            <a:r>
              <a:rPr lang="ru-RU" sz="1600" dirty="0"/>
              <a:t>своих обязанностей в отношении ребенка;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600" dirty="0" smtClean="0"/>
              <a:t>    </a:t>
            </a:r>
            <a:r>
              <a:rPr lang="ru-RU" sz="1600" dirty="0"/>
              <a:t>в случае злостного уклонения направление материала на </a:t>
            </a:r>
            <a:r>
              <a:rPr lang="ru-RU" sz="1600" dirty="0" smtClean="0"/>
              <a:t>рассмотрение </a:t>
            </a:r>
            <a:r>
              <a:rPr lang="ru-RU" sz="1600" dirty="0"/>
              <a:t>в </a:t>
            </a:r>
            <a:r>
              <a:rPr lang="ru-RU" sz="1600" dirty="0" smtClean="0"/>
              <a:t>КДН.</a:t>
            </a:r>
            <a:endParaRPr lang="ru-RU" sz="1600" dirty="0"/>
          </a:p>
          <a:p>
            <a:r>
              <a:rPr lang="ru-RU" sz="1600" dirty="0" smtClean="0"/>
              <a:t>      </a:t>
            </a:r>
            <a:endParaRPr lang="ru-RU" sz="16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5594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934200" cy="914400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Функции Совета наставников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600" dirty="0" smtClean="0"/>
              <a:t>Совет профилактики школы создается с целью профилактики </a:t>
            </a:r>
            <a:r>
              <a:rPr lang="ru-RU" sz="1600" dirty="0"/>
              <a:t>безнадзорности </a:t>
            </a:r>
            <a:r>
              <a:rPr lang="ru-RU" sz="1600" dirty="0" smtClean="0"/>
              <a:t>и правонарушений  среди несовершеннолетних, состоящих на разных  формах</a:t>
            </a:r>
          </a:p>
          <a:p>
            <a:pPr>
              <a:buNone/>
            </a:pPr>
            <a:r>
              <a:rPr lang="ru-RU" sz="1600" dirty="0" smtClean="0"/>
              <a:t>       учёта;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Закрепление наставников-учащихся 10 классов за</a:t>
            </a:r>
            <a:r>
              <a:rPr lang="ru-RU" dirty="0"/>
              <a:t> </a:t>
            </a:r>
            <a:r>
              <a:rPr lang="ru-RU" sz="1600" dirty="0" smtClean="0"/>
              <a:t>учащимися МБОУ СОШ №8, состоящими на разных  формах учёта;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Оказание помощи учащимся, состоящим на разных  формах учёта;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Отслеживание пробелов в  знаниях, пропусков уроков без уважительной причины.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В компетенцию Совета наставников входит принятие следующих</a:t>
            </a:r>
          </a:p>
          <a:p>
            <a:pPr>
              <a:buNone/>
            </a:pPr>
            <a:r>
              <a:rPr lang="ru-RU" sz="1600" dirty="0" smtClean="0"/>
              <a:t>       решений:  </a:t>
            </a:r>
          </a:p>
          <a:p>
            <a:pPr>
              <a:buNone/>
            </a:pPr>
            <a:r>
              <a:rPr lang="ru-RU" sz="1600" dirty="0" smtClean="0"/>
              <a:t>        - обсуждение  вопроса о снятии с учёта  или о продлении срока учёта;</a:t>
            </a:r>
          </a:p>
          <a:p>
            <a:pPr>
              <a:buNone/>
            </a:pPr>
            <a:r>
              <a:rPr lang="ru-RU" sz="1600" dirty="0" smtClean="0"/>
              <a:t>        - о привлечении родительских комитетов в работу Совета наставников.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487614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07" y="0"/>
            <a:ext cx="7399177" cy="1124743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          </a:t>
            </a:r>
            <a:r>
              <a:rPr lang="ru-RU" sz="2400" dirty="0" smtClean="0">
                <a:solidFill>
                  <a:srgbClr val="002060"/>
                </a:solidFill>
              </a:rPr>
              <a:t>Информация </a:t>
            </a:r>
            <a:r>
              <a:rPr lang="ru-RU" sz="2400" dirty="0">
                <a:solidFill>
                  <a:srgbClr val="002060"/>
                </a:solidFill>
              </a:rPr>
              <a:t>о правонарушениях, </a:t>
            </a:r>
            <a:r>
              <a:rPr lang="ru-RU" sz="2400" dirty="0" smtClean="0">
                <a:solidFill>
                  <a:srgbClr val="002060"/>
                </a:solidFill>
              </a:rPr>
              <a:t>           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совершенных  учащимися  МБОУ </a:t>
            </a:r>
            <a:r>
              <a:rPr lang="ru-RU" sz="2400" dirty="0">
                <a:solidFill>
                  <a:srgbClr val="002060"/>
                </a:solidFill>
              </a:rPr>
              <a:t>СОШ №</a:t>
            </a:r>
            <a:r>
              <a:rPr lang="ru-RU" sz="2400" dirty="0" smtClean="0">
                <a:solidFill>
                  <a:srgbClr val="002060"/>
                </a:solidFill>
              </a:rPr>
              <a:t>8 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                            на 22.04.2013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4006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052736"/>
            <a:ext cx="75608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Было </a:t>
            </a:r>
            <a:r>
              <a:rPr lang="ru-RU" sz="2400" dirty="0"/>
              <a:t>рассмотрено </a:t>
            </a:r>
            <a:r>
              <a:rPr lang="ru-RU" sz="2400" dirty="0" smtClean="0"/>
              <a:t>22 (28 </a:t>
            </a:r>
            <a:r>
              <a:rPr lang="ru-RU" sz="2400" dirty="0"/>
              <a:t>пр. уч. год) материала об административных правонарушениях в отношении </a:t>
            </a:r>
            <a:r>
              <a:rPr lang="ru-RU" sz="2400" dirty="0" smtClean="0"/>
              <a:t>13(22 </a:t>
            </a:r>
            <a:r>
              <a:rPr lang="ru-RU" sz="2400" dirty="0"/>
              <a:t>пр. уч. год) учащихся </a:t>
            </a:r>
            <a:r>
              <a:rPr lang="ru-RU" sz="2400" dirty="0" smtClean="0"/>
              <a:t>МБОУ </a:t>
            </a:r>
            <a:r>
              <a:rPr lang="ru-RU" sz="2400" dirty="0"/>
              <a:t>СОШ №8</a:t>
            </a:r>
            <a:r>
              <a:rPr lang="ru-RU" sz="2400" dirty="0" smtClean="0"/>
              <a:t>.</a:t>
            </a:r>
            <a:endParaRPr lang="ru-RU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/>
              <a:t>По представлениям школы </a:t>
            </a:r>
            <a:r>
              <a:rPr lang="ru-RU" sz="2400" dirty="0" smtClean="0"/>
              <a:t>–5 (1 </a:t>
            </a:r>
            <a:r>
              <a:rPr lang="ru-RU" sz="2400" dirty="0"/>
              <a:t>пр. уч. год) материалов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/>
              <a:t>  По </a:t>
            </a:r>
            <a:r>
              <a:rPr lang="ru-RU" sz="2400" dirty="0"/>
              <a:t>распитию спиртных напитков </a:t>
            </a:r>
            <a:r>
              <a:rPr lang="ru-RU" sz="2400" dirty="0" smtClean="0"/>
              <a:t>-7(12 </a:t>
            </a:r>
            <a:r>
              <a:rPr lang="ru-RU" sz="2400" dirty="0"/>
              <a:t>пр. уч. год)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/>
              <a:t>По мелкому хулиганству </a:t>
            </a:r>
            <a:r>
              <a:rPr lang="ru-RU" sz="2400" dirty="0" smtClean="0"/>
              <a:t>–0 (9 </a:t>
            </a:r>
            <a:r>
              <a:rPr lang="ru-RU" sz="2400" dirty="0"/>
              <a:t>пр. уч. год)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/>
              <a:t>По отказу в возбуждении уголовного дела – </a:t>
            </a:r>
            <a:r>
              <a:rPr lang="ru-RU" sz="2400" dirty="0" smtClean="0"/>
              <a:t>3(2 </a:t>
            </a:r>
            <a:r>
              <a:rPr lang="ru-RU" sz="2400" dirty="0"/>
              <a:t>пр. уч. год)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/>
              <a:t>По ходатайству о направлении в ЦВСНП </a:t>
            </a:r>
            <a:r>
              <a:rPr lang="ru-RU" sz="2400" dirty="0" smtClean="0"/>
              <a:t>–1 (</a:t>
            </a:r>
            <a:r>
              <a:rPr lang="ru-RU" sz="2400" dirty="0"/>
              <a:t>2 пр. уч. год)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/>
              <a:t>По представлению СО  при  ОВД Конаковского района </a:t>
            </a:r>
            <a:r>
              <a:rPr lang="ru-RU" sz="2400" dirty="0" smtClean="0"/>
              <a:t>–0 (2 </a:t>
            </a:r>
            <a:r>
              <a:rPr lang="ru-RU" sz="2400" dirty="0"/>
              <a:t>пр. уч. </a:t>
            </a:r>
            <a:r>
              <a:rPr lang="ru-RU" sz="2400" dirty="0" smtClean="0"/>
              <a:t>год)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/>
              <a:t>По мелкому хищению –6 (0 пр. </a:t>
            </a:r>
            <a:r>
              <a:rPr lang="ru-RU" sz="2400" dirty="0" err="1" smtClean="0"/>
              <a:t>уч</a:t>
            </a:r>
            <a:r>
              <a:rPr lang="ru-RU" sz="2400" dirty="0" smtClean="0"/>
              <a:t>. год) 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1187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568952" cy="148478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Информация об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 учащихся МБОУ СОШ №8, 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состоящих на учете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0288034"/>
              </p:ext>
            </p:extLst>
          </p:nvPr>
        </p:nvGraphicFramePr>
        <p:xfrm>
          <a:off x="500034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13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C00000"/>
                </a:solidFill>
              </a:rPr>
              <a:t>« Группа риска»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Педагогически  запущенные дети</a:t>
            </a:r>
          </a:p>
          <a:p>
            <a:r>
              <a:rPr lang="ru-RU" dirty="0" smtClean="0"/>
              <a:t>Социально запущенные дети</a:t>
            </a:r>
          </a:p>
          <a:p>
            <a:r>
              <a:rPr lang="ru-RU" dirty="0" smtClean="0"/>
              <a:t>Социально незащищённые </a:t>
            </a:r>
          </a:p>
          <a:p>
            <a:r>
              <a:rPr lang="ru-RU" dirty="0" smtClean="0"/>
              <a:t>Отклоняющиеся от нормы по здоровью</a:t>
            </a:r>
          </a:p>
          <a:p>
            <a:r>
              <a:rPr lang="ru-RU" dirty="0" smtClean="0"/>
              <a:t>Правонарушители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8728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252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               </a:t>
            </a:r>
            <a:r>
              <a:rPr lang="ru-RU" sz="2800" dirty="0" smtClean="0">
                <a:solidFill>
                  <a:srgbClr val="C00000"/>
                </a:solidFill>
              </a:rPr>
              <a:t>Распределение учащихся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                          «группы риска»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64858984"/>
              </p:ext>
            </p:extLst>
          </p:nvPr>
        </p:nvGraphicFramePr>
        <p:xfrm>
          <a:off x="971600" y="1268760"/>
          <a:ext cx="7776865" cy="49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/>
                <a:gridCol w="5030217"/>
              </a:tblGrid>
              <a:tr h="1246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Категории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Критерии, по которым определяются учащиеся «группы риска»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1.Медицинская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Имеют хронические заболевания</a:t>
                      </a:r>
                    </a:p>
                    <a:p>
                      <a:r>
                        <a:rPr lang="ru-RU" sz="1600" dirty="0" smtClean="0"/>
                        <a:t>Часто и длительно болеют(пропуски  по болезни более 40 учебных дней</a:t>
                      </a:r>
                      <a:r>
                        <a:rPr lang="ru-RU" sz="1600" baseline="0" dirty="0" smtClean="0"/>
                        <a:t> в году)</a:t>
                      </a:r>
                    </a:p>
                    <a:p>
                      <a:r>
                        <a:rPr lang="ru-RU" sz="1600" baseline="0" dirty="0" smtClean="0"/>
                        <a:t>Состоят на учёте у психоневролога.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2.Социальная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Живут в асоциальной семье.</a:t>
                      </a:r>
                    </a:p>
                    <a:p>
                      <a:r>
                        <a:rPr lang="ru-RU" sz="1600" dirty="0" smtClean="0"/>
                        <a:t>Живут в малообеспеченной семье.</a:t>
                      </a:r>
                    </a:p>
                    <a:p>
                      <a:r>
                        <a:rPr lang="ru-RU" sz="1600" dirty="0" smtClean="0"/>
                        <a:t>Живут в семье беженцев или переселенцев сменили место жительства, школу, класс. (проблемы языковые</a:t>
                      </a:r>
                      <a:r>
                        <a:rPr lang="ru-RU" sz="1600" baseline="0" dirty="0" smtClean="0"/>
                        <a:t> или адаптивные) </a:t>
                      </a:r>
                      <a:r>
                        <a:rPr lang="ru-RU" sz="1600" dirty="0" smtClean="0"/>
                        <a:t>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3.Учебно-педагогическая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Имеют стойкую неуспеваемость.</a:t>
                      </a:r>
                    </a:p>
                    <a:p>
                      <a:r>
                        <a:rPr lang="ru-RU" sz="1600" dirty="0" smtClean="0"/>
                        <a:t>Прогуливают, пропускают занятия без уважительной причины.</a:t>
                      </a:r>
                      <a:endParaRPr lang="ru-RU" sz="1600" dirty="0"/>
                    </a:p>
                  </a:txBody>
                  <a:tcPr/>
                </a:tc>
              </a:tr>
              <a:tr h="9200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4.Поведенческая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Имеют стойкие нарушения</a:t>
                      </a:r>
                      <a:r>
                        <a:rPr lang="ru-RU" sz="1600" baseline="0" dirty="0" smtClean="0"/>
                        <a:t> поведения</a:t>
                      </a:r>
                    </a:p>
                    <a:p>
                      <a:r>
                        <a:rPr lang="ru-RU" sz="1600" baseline="0" dirty="0" smtClean="0"/>
                        <a:t>Испытывают трудности  во взаимоотношениях</a:t>
                      </a:r>
                    </a:p>
                    <a:p>
                      <a:r>
                        <a:rPr lang="ru-RU" sz="1600" baseline="0" dirty="0" smtClean="0"/>
                        <a:t>со  сверстниками, учителями, родителями.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318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914400" y="260648"/>
            <a:ext cx="6934200" cy="144016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           Основные направления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деятельности </a:t>
            </a:r>
            <a:r>
              <a:rPr lang="ru-RU" sz="2800" dirty="0">
                <a:solidFill>
                  <a:srgbClr val="C00000"/>
                </a:solidFill>
              </a:rPr>
              <a:t>социального педагога</a:t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endParaRPr lang="ru-RU" sz="2800" b="1" dirty="0" smtClean="0"/>
          </a:p>
          <a:p>
            <a:r>
              <a:rPr lang="ru-RU" sz="2800" b="1" dirty="0" smtClean="0"/>
              <a:t>1. </a:t>
            </a:r>
            <a:r>
              <a:rPr lang="ru-RU" sz="2800" b="1" dirty="0"/>
              <a:t>Формирование банка данных</a:t>
            </a:r>
            <a:r>
              <a:rPr lang="ru-RU" sz="2800" b="1" dirty="0" smtClean="0"/>
              <a:t>.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 2. Диагностирование</a:t>
            </a:r>
          </a:p>
          <a:p>
            <a:pPr marL="0" indent="0">
              <a:buNone/>
            </a:pPr>
            <a:endParaRPr lang="ru-RU" sz="2800" b="1" dirty="0" smtClean="0"/>
          </a:p>
          <a:p>
            <a:r>
              <a:rPr lang="ru-RU" sz="2800" b="1" dirty="0" smtClean="0"/>
              <a:t>3. Коррекционно-развивающая деятельность.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32532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934200" cy="9144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 </a:t>
            </a:r>
            <a:r>
              <a:rPr lang="ru-RU" sz="2800" dirty="0">
                <a:solidFill>
                  <a:srgbClr val="C00000"/>
                </a:solidFill>
              </a:rPr>
              <a:t>П</a:t>
            </a:r>
            <a:r>
              <a:rPr lang="ru-RU" sz="2800" dirty="0" smtClean="0">
                <a:solidFill>
                  <a:srgbClr val="C00000"/>
                </a:solidFill>
              </a:rPr>
              <a:t>ять </a:t>
            </a:r>
            <a:r>
              <a:rPr lang="ru-RU" sz="2800" dirty="0">
                <a:solidFill>
                  <a:srgbClr val="C00000"/>
                </a:solidFill>
              </a:rPr>
              <a:t>основных </a:t>
            </a:r>
            <a:r>
              <a:rPr lang="ru-RU" sz="2800" dirty="0" smtClean="0">
                <a:solidFill>
                  <a:srgbClr val="C00000"/>
                </a:solidFill>
              </a:rPr>
              <a:t>компонентов работы         социального педагога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b="1" dirty="0" smtClean="0"/>
          </a:p>
          <a:p>
            <a:r>
              <a:rPr lang="ru-RU" sz="2400" b="1" dirty="0" smtClean="0"/>
              <a:t>работа </a:t>
            </a:r>
            <a:r>
              <a:rPr lang="ru-RU" sz="2400" b="1" dirty="0"/>
              <a:t>с учителями-предметниками и классными руководителями;</a:t>
            </a:r>
            <a:endParaRPr lang="ru-RU" sz="2400" dirty="0"/>
          </a:p>
          <a:p>
            <a:pPr lvl="0"/>
            <a:r>
              <a:rPr lang="ru-RU" sz="2400" b="1" dirty="0" smtClean="0"/>
              <a:t>работа </a:t>
            </a:r>
            <a:r>
              <a:rPr lang="ru-RU" sz="2400" b="1" dirty="0"/>
              <a:t>с психологом;</a:t>
            </a:r>
            <a:endParaRPr lang="ru-RU" sz="2400" dirty="0"/>
          </a:p>
          <a:p>
            <a:pPr lvl="0"/>
            <a:r>
              <a:rPr lang="ru-RU" sz="2400" b="1" dirty="0"/>
              <a:t>работа с родителями;</a:t>
            </a:r>
            <a:endParaRPr lang="ru-RU" sz="2400" dirty="0"/>
          </a:p>
          <a:p>
            <a:pPr lvl="0"/>
            <a:r>
              <a:rPr lang="ru-RU" sz="2400" b="1" dirty="0"/>
              <a:t>работа с </a:t>
            </a:r>
            <a:r>
              <a:rPr lang="ru-RU" sz="2400" b="1" dirty="0" smtClean="0"/>
              <a:t>органами профилактики;</a:t>
            </a:r>
            <a:endParaRPr lang="ru-RU" sz="2400" dirty="0"/>
          </a:p>
          <a:p>
            <a:pPr lvl="0"/>
            <a:r>
              <a:rPr lang="ru-RU" sz="2400" b="1" dirty="0">
                <a:solidFill>
                  <a:srgbClr val="C00000"/>
                </a:solidFill>
              </a:rPr>
              <a:t>работа с учащимися</a:t>
            </a:r>
            <a:r>
              <a:rPr lang="ru-RU" sz="2400" b="1" dirty="0"/>
              <a:t>.</a:t>
            </a:r>
            <a:endParaRPr lang="ru-RU" sz="24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1463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27025"/>
            <a:ext cx="8283808" cy="653703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Работа с детьми «группы риска»:</a:t>
            </a:r>
            <a:endParaRPr lang="en-US" sz="1900" dirty="0"/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5508104" y="3140968"/>
            <a:ext cx="3384376" cy="119767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251520" y="3068960"/>
            <a:ext cx="3177480" cy="122413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23528" y="3109913"/>
            <a:ext cx="3278733" cy="958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ru-RU" sz="2800" b="1" u="sng" dirty="0" smtClean="0">
                <a:solidFill>
                  <a:srgbClr val="000000"/>
                </a:solidFill>
              </a:rPr>
              <a:t>Коллективная</a:t>
            </a:r>
          </a:p>
          <a:p>
            <a:pPr algn="ctr" eaLnBrk="0" hangingPunct="0"/>
            <a:r>
              <a:rPr lang="ru-RU" sz="2800" b="1" u="sng" dirty="0" smtClean="0">
                <a:solidFill>
                  <a:srgbClr val="000000"/>
                </a:solidFill>
              </a:rPr>
              <a:t>работа</a:t>
            </a:r>
            <a:endParaRPr lang="en-US" u="sng" dirty="0">
              <a:solidFill>
                <a:srgbClr val="000000"/>
              </a:solidFill>
            </a:endParaRPr>
          </a:p>
        </p:txBody>
      </p:sp>
      <p:sp>
        <p:nvSpPr>
          <p:cNvPr id="71687" name="Freeform 7"/>
          <p:cNvSpPr>
            <a:spLocks/>
          </p:cNvSpPr>
          <p:nvPr/>
        </p:nvSpPr>
        <p:spPr bwMode="gray">
          <a:xfrm>
            <a:off x="3222625" y="3097213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68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09403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689" name="Freeform 9"/>
          <p:cNvSpPr>
            <a:spLocks/>
          </p:cNvSpPr>
          <p:nvPr/>
        </p:nvSpPr>
        <p:spPr bwMode="gray">
          <a:xfrm flipH="1">
            <a:off x="4875213" y="3097213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8000" y="1470025"/>
            <a:ext cx="3000375" cy="1601788"/>
            <a:chOff x="1997" y="1314"/>
            <a:chExt cx="1889" cy="1009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1692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3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341298" y="1448494"/>
            <a:ext cx="2533948" cy="958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ru-RU" sz="2800" b="1" dirty="0" smtClean="0">
                <a:solidFill>
                  <a:srgbClr val="FF0000"/>
                </a:solidFill>
              </a:rPr>
              <a:t>2 </a:t>
            </a:r>
          </a:p>
          <a:p>
            <a:pPr algn="ctr" eaLnBrk="0" hangingPunct="0"/>
            <a:r>
              <a:rPr lang="ru-RU" sz="2800" b="1" dirty="0" smtClean="0">
                <a:solidFill>
                  <a:srgbClr val="FF0000"/>
                </a:solidFill>
              </a:rPr>
              <a:t>направления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5580112" y="3212976"/>
            <a:ext cx="3249488" cy="958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ru-RU" sz="2800" b="1" u="sng" dirty="0" smtClean="0">
                <a:solidFill>
                  <a:srgbClr val="000000"/>
                </a:solidFill>
              </a:rPr>
              <a:t>Индивидуальная </a:t>
            </a:r>
          </a:p>
          <a:p>
            <a:pPr algn="ctr" eaLnBrk="0" hangingPunct="0"/>
            <a:r>
              <a:rPr lang="ru-RU" sz="2800" b="1" u="sng" dirty="0" smtClean="0">
                <a:solidFill>
                  <a:srgbClr val="000000"/>
                </a:solidFill>
              </a:rPr>
              <a:t>работа</a:t>
            </a:r>
            <a:endParaRPr lang="en-US" sz="2800" b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537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6934200" cy="1080120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Коллективная работа с </a:t>
            </a:r>
            <a:r>
              <a:rPr lang="ru-RU" sz="2800" dirty="0" smtClean="0">
                <a:solidFill>
                  <a:srgbClr val="C00000"/>
                </a:solidFill>
              </a:rPr>
              <a:t>детьми     «группы риска»: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sz="2400" dirty="0" smtClean="0"/>
              <a:t>Лекции </a:t>
            </a:r>
            <a:r>
              <a:rPr lang="ru-RU" sz="2400" dirty="0"/>
              <a:t>врачей-наркологов и гинекологов</a:t>
            </a:r>
          </a:p>
          <a:p>
            <a:r>
              <a:rPr lang="ru-RU" sz="2400" dirty="0"/>
              <a:t>Профилактические беседы с инспектором </a:t>
            </a:r>
            <a:r>
              <a:rPr lang="ru-RU" sz="2400" dirty="0" smtClean="0"/>
              <a:t>ОДН</a:t>
            </a:r>
            <a:endParaRPr lang="ru-RU" sz="2400" dirty="0"/>
          </a:p>
          <a:p>
            <a:r>
              <a:rPr lang="ru-RU" sz="2400" dirty="0"/>
              <a:t>Занятия в кружках и </a:t>
            </a:r>
            <a:r>
              <a:rPr lang="ru-RU" sz="2400" dirty="0" smtClean="0"/>
              <a:t>секциях </a:t>
            </a:r>
            <a:r>
              <a:rPr lang="ru-RU" sz="2400" dirty="0"/>
              <a:t>по месту жительства</a:t>
            </a:r>
          </a:p>
          <a:p>
            <a:r>
              <a:rPr lang="ru-RU" sz="2400" dirty="0"/>
              <a:t>Занятия в </a:t>
            </a:r>
            <a:r>
              <a:rPr lang="ru-RU" sz="2400" dirty="0" smtClean="0"/>
              <a:t> </a:t>
            </a:r>
            <a:r>
              <a:rPr lang="ru-RU" sz="2400" dirty="0"/>
              <a:t>школьных </a:t>
            </a:r>
            <a:r>
              <a:rPr lang="ru-RU" sz="2400" dirty="0" smtClean="0"/>
              <a:t>секциях и секциях</a:t>
            </a:r>
            <a:endParaRPr lang="ru-RU" sz="2400" dirty="0"/>
          </a:p>
          <a:p>
            <a:r>
              <a:rPr lang="ru-RU" sz="2400" dirty="0"/>
              <a:t>Привлечение к общественно-полезному труду</a:t>
            </a:r>
          </a:p>
          <a:p>
            <a:r>
              <a:rPr lang="ru-RU" sz="2400" dirty="0"/>
              <a:t>Родительские собрания, педагогические советы, </a:t>
            </a:r>
            <a:r>
              <a:rPr lang="ru-RU" sz="2400" dirty="0" smtClean="0"/>
              <a:t>советы по </a:t>
            </a:r>
            <a:r>
              <a:rPr lang="ru-RU" sz="2400" dirty="0"/>
              <a:t>профилактике</a:t>
            </a:r>
          </a:p>
        </p:txBody>
      </p:sp>
    </p:spTree>
    <p:extLst>
      <p:ext uri="{BB962C8B-B14F-4D97-AF65-F5344CB8AC3E}">
        <p14:creationId xmlns="" xmlns:p14="http://schemas.microsoft.com/office/powerpoint/2010/main" val="55368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6934200" cy="1238956"/>
          </a:xfrm>
        </p:spPr>
        <p:txBody>
          <a:bodyPr/>
          <a:lstStyle/>
          <a:p>
            <a:r>
              <a:rPr lang="ru-RU" sz="2800" dirty="0">
                <a:solidFill>
                  <a:srgbClr val="C00000"/>
                </a:solidFill>
              </a:rPr>
              <a:t>Индивидуальная работа с </a:t>
            </a:r>
            <a:r>
              <a:rPr lang="ru-RU" sz="2800" dirty="0" smtClean="0">
                <a:solidFill>
                  <a:srgbClr val="C00000"/>
                </a:solidFill>
              </a:rPr>
              <a:t>детьми «группы риска»: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Посещение </a:t>
            </a:r>
            <a:r>
              <a:rPr lang="ru-RU" sz="2400" dirty="0"/>
              <a:t>на дому</a:t>
            </a:r>
          </a:p>
          <a:p>
            <a:r>
              <a:rPr lang="ru-RU" sz="2400" dirty="0"/>
              <a:t>Анкетирование с целью психодиагностики</a:t>
            </a:r>
          </a:p>
          <a:p>
            <a:r>
              <a:rPr lang="ru-RU" sz="2400" dirty="0"/>
              <a:t>Помощь в организации досуга</a:t>
            </a:r>
          </a:p>
          <a:p>
            <a:r>
              <a:rPr lang="ru-RU" sz="2400" dirty="0"/>
              <a:t>Организация занятости в общественной работе</a:t>
            </a:r>
          </a:p>
          <a:p>
            <a:r>
              <a:rPr lang="ru-RU" sz="2400" dirty="0"/>
              <a:t>Создание ситуаций успешности</a:t>
            </a:r>
          </a:p>
          <a:p>
            <a:r>
              <a:rPr lang="ru-RU" sz="2400" dirty="0"/>
              <a:t>Сотрудничество со службами социальной помощи</a:t>
            </a:r>
          </a:p>
        </p:txBody>
      </p:sp>
    </p:spTree>
    <p:extLst>
      <p:ext uri="{BB962C8B-B14F-4D97-AF65-F5344CB8AC3E}">
        <p14:creationId xmlns="" xmlns:p14="http://schemas.microsoft.com/office/powerpoint/2010/main" val="291164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"/>
            <a:ext cx="6934200" cy="112474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Циклограмма </a:t>
            </a:r>
            <a:r>
              <a:rPr lang="ru-RU" sz="2800" dirty="0">
                <a:solidFill>
                  <a:srgbClr val="FF0000"/>
                </a:solidFill>
              </a:rPr>
              <a:t>работы социального педагога: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5273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Один </a:t>
            </a:r>
            <a:r>
              <a:rPr lang="ru-RU" b="1" i="1" dirty="0"/>
              <a:t>раз в год:</a:t>
            </a:r>
            <a:br>
              <a:rPr lang="ru-RU" b="1" i="1" dirty="0"/>
            </a:br>
            <a:r>
              <a:rPr lang="ru-RU" dirty="0"/>
              <a:t>􀂈</a:t>
            </a:r>
            <a:r>
              <a:rPr lang="ru-RU" dirty="0" smtClean="0"/>
              <a:t> </a:t>
            </a:r>
            <a:r>
              <a:rPr lang="ru-RU" dirty="0"/>
              <a:t>оформление социальных паспортов </a:t>
            </a:r>
            <a:r>
              <a:rPr lang="ru-RU" dirty="0" smtClean="0"/>
              <a:t>классов (выявление детей «группы риска» )</a:t>
            </a:r>
            <a:endParaRPr lang="ru-RU" dirty="0"/>
          </a:p>
          <a:p>
            <a:r>
              <a:rPr lang="ru-RU" dirty="0" smtClean="0"/>
              <a:t>􀂈 </a:t>
            </a:r>
            <a:r>
              <a:rPr lang="ru-RU" dirty="0"/>
              <a:t>составление плана работы на год.</a:t>
            </a:r>
          </a:p>
          <a:p>
            <a:r>
              <a:rPr lang="ru-RU" b="1" i="1" dirty="0"/>
              <a:t>Один раз в месяц:</a:t>
            </a:r>
          </a:p>
          <a:p>
            <a:r>
              <a:rPr lang="ru-RU" dirty="0"/>
              <a:t>􀂈 организация рейдов </a:t>
            </a:r>
            <a:r>
              <a:rPr lang="ru-RU" dirty="0" smtClean="0"/>
              <a:t>совместно </a:t>
            </a:r>
            <a:r>
              <a:rPr lang="ru-RU" dirty="0"/>
              <a:t>с </a:t>
            </a:r>
            <a:r>
              <a:rPr lang="ru-RU" dirty="0" smtClean="0"/>
              <a:t>инспектором </a:t>
            </a:r>
            <a:r>
              <a:rPr lang="ru-RU" dirty="0"/>
              <a:t>О</a:t>
            </a:r>
            <a:r>
              <a:rPr lang="ru-RU" dirty="0" smtClean="0"/>
              <a:t>ДН</a:t>
            </a:r>
            <a:r>
              <a:rPr lang="ru-RU" dirty="0"/>
              <a:t>;</a:t>
            </a:r>
          </a:p>
          <a:p>
            <a:r>
              <a:rPr lang="ru-RU" dirty="0"/>
              <a:t>􀂈 проверка готовности к урокам учащихся, относящихся к « группе риска».</a:t>
            </a:r>
          </a:p>
          <a:p>
            <a:r>
              <a:rPr lang="ru-RU" b="1" i="1" dirty="0"/>
              <a:t>Еженедельно:</a:t>
            </a:r>
          </a:p>
          <a:p>
            <a:r>
              <a:rPr lang="ru-RU" dirty="0"/>
              <a:t>􀂈 собеседование, консультирование учащихся, состоящих на различных </a:t>
            </a:r>
            <a:r>
              <a:rPr lang="ru-RU" dirty="0" err="1"/>
              <a:t>ви</a:t>
            </a:r>
            <a:r>
              <a:rPr lang="ru-RU" dirty="0"/>
              <a:t>-</a:t>
            </a:r>
          </a:p>
          <a:p>
            <a:r>
              <a:rPr lang="ru-RU" dirty="0" err="1"/>
              <a:t>дах</a:t>
            </a:r>
            <a:r>
              <a:rPr lang="ru-RU" dirty="0"/>
              <a:t> учета.</a:t>
            </a:r>
          </a:p>
          <a:p>
            <a:r>
              <a:rPr lang="ru-RU" b="1" i="1" dirty="0"/>
              <a:t>Ежедневно:</a:t>
            </a:r>
          </a:p>
          <a:p>
            <a:r>
              <a:rPr lang="ru-RU" dirty="0"/>
              <a:t>􀂈 контроль присутствия на уроках учащихся, состоящих на различных видах</a:t>
            </a:r>
          </a:p>
          <a:p>
            <a:r>
              <a:rPr lang="ru-RU" dirty="0"/>
              <a:t>учета.</a:t>
            </a:r>
          </a:p>
          <a:p>
            <a:r>
              <a:rPr lang="ru-RU" b="1" i="1" dirty="0"/>
              <a:t>Регулярно:</a:t>
            </a:r>
          </a:p>
          <a:p>
            <a:r>
              <a:rPr lang="ru-RU" dirty="0"/>
              <a:t>􀂈 участие в работе Совета </a:t>
            </a:r>
            <a:r>
              <a:rPr lang="ru-RU" dirty="0" smtClean="0"/>
              <a:t> профилактики (один раз в четверть);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      Совета наставников(один раз в месяц).</a:t>
            </a:r>
            <a:endParaRPr lang="ru-RU" dirty="0"/>
          </a:p>
          <a:p>
            <a:r>
              <a:rPr lang="ru-RU" dirty="0"/>
              <a:t>􀂈 индивидуальная работа с учащимися, родителями и учителями;</a:t>
            </a:r>
          </a:p>
          <a:p>
            <a:r>
              <a:rPr lang="ru-RU" dirty="0"/>
              <a:t>􀂈 организация внеурочной занятости подростков;</a:t>
            </a:r>
          </a:p>
          <a:p>
            <a:r>
              <a:rPr lang="ru-RU" dirty="0"/>
              <a:t>􀂈 организация лекций для </a:t>
            </a:r>
            <a:r>
              <a:rPr lang="ru-RU" dirty="0" smtClean="0"/>
              <a:t>обучающихся и их родителей совместно </a:t>
            </a:r>
            <a:r>
              <a:rPr lang="ru-RU" dirty="0"/>
              <a:t>с </a:t>
            </a:r>
            <a:r>
              <a:rPr lang="ru-RU" dirty="0" smtClean="0"/>
              <a:t>инспектором  ОДН</a:t>
            </a:r>
            <a:r>
              <a:rPr lang="ru-RU" dirty="0"/>
              <a:t>, наркологом, врачом.</a:t>
            </a:r>
          </a:p>
        </p:txBody>
      </p:sp>
    </p:spTree>
    <p:extLst>
      <p:ext uri="{BB962C8B-B14F-4D97-AF65-F5344CB8AC3E}">
        <p14:creationId xmlns="" xmlns:p14="http://schemas.microsoft.com/office/powerpoint/2010/main" val="7419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_ani">
  <a:themeElements>
    <a:clrScheme name="Default Design 1">
      <a:dk1>
        <a:srgbClr val="000000"/>
      </a:dk1>
      <a:lt1>
        <a:srgbClr val="FFFFD9"/>
      </a:lt1>
      <a:dk2>
        <a:srgbClr val="000000"/>
      </a:dk2>
      <a:lt2>
        <a:srgbClr val="FFFFFF"/>
      </a:lt2>
      <a:accent1>
        <a:srgbClr val="6CD69C"/>
      </a:accent1>
      <a:accent2>
        <a:srgbClr val="33CCCC"/>
      </a:accent2>
      <a:accent3>
        <a:srgbClr val="FFFFE9"/>
      </a:accent3>
      <a:accent4>
        <a:srgbClr val="000000"/>
      </a:accent4>
      <a:accent5>
        <a:srgbClr val="BAE8CB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D9"/>
        </a:lt1>
        <a:dk2>
          <a:srgbClr val="000000"/>
        </a:dk2>
        <a:lt2>
          <a:srgbClr val="FFFFFF"/>
        </a:lt2>
        <a:accent1>
          <a:srgbClr val="6CD69C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BAE8CB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DCFCDE"/>
        </a:lt1>
        <a:dk2>
          <a:srgbClr val="000000"/>
        </a:dk2>
        <a:lt2>
          <a:srgbClr val="FFFFFF"/>
        </a:lt2>
        <a:accent1>
          <a:srgbClr val="AD6DD5"/>
        </a:accent1>
        <a:accent2>
          <a:srgbClr val="4AD828"/>
        </a:accent2>
        <a:accent3>
          <a:srgbClr val="EBFDEC"/>
        </a:accent3>
        <a:accent4>
          <a:srgbClr val="000000"/>
        </a:accent4>
        <a:accent5>
          <a:srgbClr val="D3BAE7"/>
        </a:accent5>
        <a:accent6>
          <a:srgbClr val="42C423"/>
        </a:accent6>
        <a:hlink>
          <a:srgbClr val="F8A858"/>
        </a:hlink>
        <a:folHlink>
          <a:srgbClr val="5FB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CDCE7"/>
        </a:lt1>
        <a:dk2>
          <a:srgbClr val="000000"/>
        </a:dk2>
        <a:lt2>
          <a:srgbClr val="FFFFFF"/>
        </a:lt2>
        <a:accent1>
          <a:srgbClr val="65DADD"/>
        </a:accent1>
        <a:accent2>
          <a:srgbClr val="EB9F15"/>
        </a:accent2>
        <a:accent3>
          <a:srgbClr val="FDEBF1"/>
        </a:accent3>
        <a:accent4>
          <a:srgbClr val="000000"/>
        </a:accent4>
        <a:accent5>
          <a:srgbClr val="B8EAEB"/>
        </a:accent5>
        <a:accent6>
          <a:srgbClr val="D59012"/>
        </a:accent6>
        <a:hlink>
          <a:srgbClr val="B4D977"/>
        </a:hlink>
        <a:folHlink>
          <a:srgbClr val="F973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School_ani</Template>
  <TotalTime>1235</TotalTime>
  <Words>838</Words>
  <Application>Microsoft Office PowerPoint</Application>
  <PresentationFormat>Экран (4:3)</PresentationFormat>
  <Paragraphs>291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School_ani</vt:lpstr>
      <vt:lpstr>Document</vt:lpstr>
      <vt:lpstr>Слайд 1</vt:lpstr>
      <vt:lpstr>      « Группа риска»</vt:lpstr>
      <vt:lpstr>               Распределение учащихся                            «группы риска»</vt:lpstr>
      <vt:lpstr>           Основные направления деятельности социального педагога </vt:lpstr>
      <vt:lpstr> Пять основных компонентов работы         социального педагога</vt:lpstr>
      <vt:lpstr>Работа с детьми «группы риска»:</vt:lpstr>
      <vt:lpstr>Коллективная работа с детьми     «группы риска»:  </vt:lpstr>
      <vt:lpstr>Индивидуальная работа с детьми «группы риска»: </vt:lpstr>
      <vt:lpstr> Циклограмма работы социального педагога: </vt:lpstr>
      <vt:lpstr>                   Социальный паспорт</vt:lpstr>
      <vt:lpstr>     Состав    учащихся  МБОУ               СОШ №8</vt:lpstr>
      <vt:lpstr>          Характеристика семей                   МБОУ СОШ №8</vt:lpstr>
      <vt:lpstr>Функции Совета профилактики</vt:lpstr>
      <vt:lpstr>Функции Совета наставников</vt:lpstr>
      <vt:lpstr>           Информация о правонарушениях,              совершенных  учащимися  МБОУ СОШ №8                               на 22.04.2013</vt:lpstr>
      <vt:lpstr>Информация об  учащихся МБОУ СОШ №8,  состоящих на учете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PowerTemplate</dc:title>
  <dc:creator>Никита</dc:creator>
  <cp:lastModifiedBy>Admin</cp:lastModifiedBy>
  <cp:revision>84</cp:revision>
  <dcterms:created xsi:type="dcterms:W3CDTF">2011-08-29T15:53:13Z</dcterms:created>
  <dcterms:modified xsi:type="dcterms:W3CDTF">2014-10-28T06:44:39Z</dcterms:modified>
</cp:coreProperties>
</file>