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xlsx" ContentType="application/vnd.openxmlformats-officedocument.spreadsheetml.sheet"/>
  <Override PartName="/ppt/charts/chart3.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75" r:id="rId6"/>
    <p:sldId id="274" r:id="rId7"/>
    <p:sldId id="260" r:id="rId8"/>
    <p:sldId id="261" r:id="rId9"/>
    <p:sldId id="262" r:id="rId10"/>
    <p:sldId id="263" r:id="rId11"/>
    <p:sldId id="264" r:id="rId12"/>
    <p:sldId id="265" r:id="rId13"/>
    <p:sldId id="266" r:id="rId14"/>
    <p:sldId id="268" r:id="rId15"/>
    <p:sldId id="267" r:id="rId16"/>
    <p:sldId id="269" r:id="rId17"/>
    <p:sldId id="270" r:id="rId18"/>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vertBarState="maximized">
    <p:restoredLeft sz="34615" autoAdjust="0"/>
    <p:restoredTop sz="86346" autoAdjust="0"/>
  </p:normalViewPr>
  <p:slideViewPr>
    <p:cSldViewPr>
      <p:cViewPr varScale="1">
        <p:scale>
          <a:sx n="54" d="100"/>
          <a:sy n="54" d="100"/>
        </p:scale>
        <p:origin x="-1266" y="-90"/>
      </p:cViewPr>
      <p:guideLst>
        <p:guide orient="horz" pos="2160"/>
        <p:guide pos="2880"/>
      </p:guideLst>
    </p:cSldViewPr>
  </p:slideViewPr>
  <p:outlineViewPr>
    <p:cViewPr>
      <p:scale>
        <a:sx n="33" d="100"/>
        <a:sy n="33" d="100"/>
      </p:scale>
      <p:origin x="246" y="11316"/>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package" Target="../embeddings/_____Microsoft_Office_Excel1.xlsx"/></Relationships>
</file>

<file path=ppt/charts/_rels/chart2.xml.rels><?xml version="1.0" encoding="UTF-8" standalone="yes"?>
<Relationships xmlns="http://schemas.openxmlformats.org/package/2006/relationships"><Relationship Id="rId1" Type="http://schemas.openxmlformats.org/officeDocument/2006/relationships/package" Target="../embeddings/_____Microsoft_Office_Excel2.xlsx"/></Relationships>
</file>

<file path=ppt/charts/_rels/chart3.xml.rels><?xml version="1.0" encoding="UTF-8" standalone="yes"?>
<Relationships xmlns="http://schemas.openxmlformats.org/package/2006/relationships"><Relationship Id="rId1" Type="http://schemas.openxmlformats.org/officeDocument/2006/relationships/package" Target="../embeddings/_____Microsoft_Office_Excel3.xlsx"/></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ru-RU"/>
  <c:chart>
    <c:autoTitleDeleted val="1"/>
    <c:view3D>
      <c:rotX val="30"/>
      <c:perspective val="30"/>
    </c:view3D>
    <c:plotArea>
      <c:layout/>
      <c:pie3DChart>
        <c:varyColors val="1"/>
        <c:ser>
          <c:idx val="0"/>
          <c:order val="0"/>
          <c:tx>
            <c:strRef>
              <c:f>Лист1!$B$1</c:f>
              <c:strCache>
                <c:ptCount val="1"/>
                <c:pt idx="0">
                  <c:v>Продажи</c:v>
                </c:pt>
              </c:strCache>
            </c:strRef>
          </c:tx>
          <c:explosion val="25"/>
          <c:cat>
            <c:strRef>
              <c:f>Лист1!$A$2:$A$5</c:f>
              <c:strCache>
                <c:ptCount val="4"/>
                <c:pt idx="0">
                  <c:v> дети мдадшего школьного возраста 15%</c:v>
                </c:pt>
                <c:pt idx="1">
                  <c:v>дети среднего школьного возрвста 43%</c:v>
                </c:pt>
                <c:pt idx="2">
                  <c:v>дети старшего школьного возраста 18%</c:v>
                </c:pt>
                <c:pt idx="3">
                  <c:v>дети, обучающиеся в ЧАПТ 24%</c:v>
                </c:pt>
              </c:strCache>
            </c:strRef>
          </c:cat>
          <c:val>
            <c:numRef>
              <c:f>Лист1!$B$2:$B$5</c:f>
              <c:numCache>
                <c:formatCode>0%</c:formatCode>
                <c:ptCount val="4"/>
                <c:pt idx="0">
                  <c:v>0.15000000000000008</c:v>
                </c:pt>
                <c:pt idx="1">
                  <c:v>0.43000000000000016</c:v>
                </c:pt>
                <c:pt idx="2">
                  <c:v>0.18000000000000008</c:v>
                </c:pt>
                <c:pt idx="3">
                  <c:v>0.24000000000000007</c:v>
                </c:pt>
              </c:numCache>
            </c:numRef>
          </c:val>
        </c:ser>
      </c:pie3DChart>
    </c:plotArea>
    <c:legend>
      <c:legendPos val="r"/>
      <c:layout>
        <c:manualLayout>
          <c:xMode val="edge"/>
          <c:yMode val="edge"/>
          <c:x val="0.64814814814814914"/>
          <c:y val="8.5745323641692794E-2"/>
          <c:w val="0.33796296296296424"/>
          <c:h val="0.78805061032913803"/>
        </c:manualLayout>
      </c:layout>
    </c:legend>
    <c:plotVisOnly val="1"/>
  </c:chart>
  <c:txPr>
    <a:bodyPr/>
    <a:lstStyle/>
    <a:p>
      <a:pPr>
        <a:defRPr sz="1800"/>
      </a:pPr>
      <a:endParaRPr lang="ru-RU"/>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ru-RU"/>
  <c:chart>
    <c:autoTitleDeleted val="1"/>
    <c:plotArea>
      <c:layout/>
      <c:pieChart>
        <c:varyColors val="1"/>
        <c:ser>
          <c:idx val="0"/>
          <c:order val="0"/>
          <c:tx>
            <c:strRef>
              <c:f>Лист1!$B$1</c:f>
              <c:strCache>
                <c:ptCount val="1"/>
                <c:pt idx="0">
                  <c:v>Продажи</c:v>
                </c:pt>
              </c:strCache>
            </c:strRef>
          </c:tx>
          <c:explosion val="6"/>
          <c:cat>
            <c:strRef>
              <c:f>Лист1!$A$2:$A$6</c:f>
              <c:strCache>
                <c:ptCount val="5"/>
                <c:pt idx="0">
                  <c:v>Оптимальный уровень 9%</c:v>
                </c:pt>
                <c:pt idx="1">
                  <c:v>Выше допустимого 16%</c:v>
                </c:pt>
                <c:pt idx="2">
                  <c:v>Допустимый 39%</c:v>
                </c:pt>
                <c:pt idx="3">
                  <c:v>Выше критического 18%</c:v>
                </c:pt>
                <c:pt idx="4">
                  <c:v>Критический 18%</c:v>
                </c:pt>
              </c:strCache>
            </c:strRef>
          </c:cat>
          <c:val>
            <c:numRef>
              <c:f>Лист1!$B$2:$B$6</c:f>
              <c:numCache>
                <c:formatCode>0%</c:formatCode>
                <c:ptCount val="5"/>
                <c:pt idx="0">
                  <c:v>9.0000000000000024E-2</c:v>
                </c:pt>
                <c:pt idx="1">
                  <c:v>0.16</c:v>
                </c:pt>
                <c:pt idx="2">
                  <c:v>0.39000000000000018</c:v>
                </c:pt>
                <c:pt idx="3">
                  <c:v>0.18000000000000008</c:v>
                </c:pt>
                <c:pt idx="4">
                  <c:v>0.18000000000000008</c:v>
                </c:pt>
              </c:numCache>
            </c:numRef>
          </c:val>
        </c:ser>
        <c:firstSliceAng val="0"/>
      </c:pieChart>
    </c:plotArea>
    <c:legend>
      <c:legendPos val="r"/>
      <c:layout/>
    </c:legend>
    <c:plotVisOnly val="1"/>
  </c:chart>
  <c:txPr>
    <a:bodyPr/>
    <a:lstStyle/>
    <a:p>
      <a:pPr>
        <a:defRPr sz="1800"/>
      </a:pPr>
      <a:endParaRPr lang="ru-RU"/>
    </a:p>
  </c:tx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ru-RU"/>
  <c:chart>
    <c:autoTitleDeleted val="1"/>
    <c:plotArea>
      <c:layout/>
      <c:pieChart>
        <c:varyColors val="1"/>
        <c:ser>
          <c:idx val="0"/>
          <c:order val="0"/>
          <c:tx>
            <c:strRef>
              <c:f>Лист1!$B$1</c:f>
              <c:strCache>
                <c:ptCount val="1"/>
                <c:pt idx="0">
                  <c:v>Продажи</c:v>
                </c:pt>
              </c:strCache>
            </c:strRef>
          </c:tx>
          <c:cat>
            <c:strRef>
              <c:f>Лист1!$A$2:$A$6</c:f>
              <c:strCache>
                <c:ptCount val="5"/>
                <c:pt idx="0">
                  <c:v>Оптимальный уровень 0%</c:v>
                </c:pt>
                <c:pt idx="1">
                  <c:v>Выше допустимого 3%</c:v>
                </c:pt>
                <c:pt idx="2">
                  <c:v>Допустимый 37%</c:v>
                </c:pt>
                <c:pt idx="3">
                  <c:v>Выше критического 15%</c:v>
                </c:pt>
                <c:pt idx="4">
                  <c:v>Критический 45%</c:v>
                </c:pt>
              </c:strCache>
            </c:strRef>
          </c:cat>
          <c:val>
            <c:numRef>
              <c:f>Лист1!$B$2:$B$6</c:f>
              <c:numCache>
                <c:formatCode>0%</c:formatCode>
                <c:ptCount val="5"/>
                <c:pt idx="0">
                  <c:v>0</c:v>
                </c:pt>
                <c:pt idx="1">
                  <c:v>3.0000000000000002E-2</c:v>
                </c:pt>
                <c:pt idx="2">
                  <c:v>0.37000000000000016</c:v>
                </c:pt>
                <c:pt idx="3">
                  <c:v>0.15000000000000008</c:v>
                </c:pt>
                <c:pt idx="4">
                  <c:v>0.45</c:v>
                </c:pt>
              </c:numCache>
            </c:numRef>
          </c:val>
        </c:ser>
        <c:firstSliceAng val="0"/>
      </c:pieChart>
    </c:plotArea>
    <c:legend>
      <c:legendPos val="r"/>
      <c:layout/>
    </c:legend>
    <c:plotVisOnly val="1"/>
  </c:chart>
  <c:txPr>
    <a:bodyPr/>
    <a:lstStyle/>
    <a:p>
      <a:pPr>
        <a:defRPr sz="1800"/>
      </a:pPr>
      <a:endParaRPr lang="ru-RU"/>
    </a:p>
  </c:txPr>
  <c:externalData r:id="rId1"/>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8" name="Заголовок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ru-RU" smtClean="0"/>
              <a:t>Образец заголовка</a:t>
            </a:r>
            <a:endParaRPr kumimoji="0" lang="en-US"/>
          </a:p>
        </p:txBody>
      </p:sp>
      <p:sp>
        <p:nvSpPr>
          <p:cNvPr id="28" name="Дата 27"/>
          <p:cNvSpPr>
            <a:spLocks noGrp="1"/>
          </p:cNvSpPr>
          <p:nvPr>
            <p:ph type="dt" sz="half" idx="10"/>
          </p:nvPr>
        </p:nvSpPr>
        <p:spPr/>
        <p:txBody>
          <a:bodyPr/>
          <a:lstStyle/>
          <a:p>
            <a:fld id="{4476CA2E-1320-4EBB-832E-0686F688E2F0}" type="datetimeFigureOut">
              <a:rPr lang="ru-RU" smtClean="0"/>
              <a:pPr/>
              <a:t>28.05.2014</a:t>
            </a:fld>
            <a:endParaRPr lang="ru-RU"/>
          </a:p>
        </p:txBody>
      </p:sp>
      <p:sp>
        <p:nvSpPr>
          <p:cNvPr id="17" name="Нижний колонтитул 16"/>
          <p:cNvSpPr>
            <a:spLocks noGrp="1"/>
          </p:cNvSpPr>
          <p:nvPr>
            <p:ph type="ftr" sz="quarter" idx="11"/>
          </p:nvPr>
        </p:nvSpPr>
        <p:spPr/>
        <p:txBody>
          <a:bodyPr/>
          <a:lstStyle/>
          <a:p>
            <a:endParaRPr lang="ru-RU"/>
          </a:p>
        </p:txBody>
      </p:sp>
      <p:sp>
        <p:nvSpPr>
          <p:cNvPr id="29" name="Номер слайда 28"/>
          <p:cNvSpPr>
            <a:spLocks noGrp="1"/>
          </p:cNvSpPr>
          <p:nvPr>
            <p:ph type="sldNum" sz="quarter" idx="12"/>
          </p:nvPr>
        </p:nvSpPr>
        <p:spPr/>
        <p:txBody>
          <a:bodyPr/>
          <a:lstStyle/>
          <a:p>
            <a:fld id="{DAA25880-7556-441E-8F7D-8E311DA0705C}" type="slidenum">
              <a:rPr lang="ru-RU" smtClean="0"/>
              <a:pPr/>
              <a:t>‹#›</a:t>
            </a:fld>
            <a:endParaRPr lang="ru-RU"/>
          </a:p>
        </p:txBody>
      </p:sp>
      <p:sp>
        <p:nvSpPr>
          <p:cNvPr id="9" name="Подзаголовок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4476CA2E-1320-4EBB-832E-0686F688E2F0}" type="datetimeFigureOut">
              <a:rPr lang="ru-RU" smtClean="0"/>
              <a:pPr/>
              <a:t>28.05.2014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AA25880-7556-441E-8F7D-8E311DA0705C}"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4476CA2E-1320-4EBB-832E-0686F688E2F0}" type="datetimeFigureOut">
              <a:rPr lang="ru-RU" smtClean="0"/>
              <a:pPr/>
              <a:t>28.05.2014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AA25880-7556-441E-8F7D-8E311DA0705C}"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4476CA2E-1320-4EBB-832E-0686F688E2F0}" type="datetimeFigureOut">
              <a:rPr lang="ru-RU" smtClean="0"/>
              <a:pPr/>
              <a:t>28.05.2014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AA25880-7556-441E-8F7D-8E311DA0705C}"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3">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4476CA2E-1320-4EBB-832E-0686F688E2F0}" type="datetimeFigureOut">
              <a:rPr lang="ru-RU" smtClean="0"/>
              <a:pPr/>
              <a:t>28.05.2014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a:xfrm>
            <a:off x="7924800" y="6416675"/>
            <a:ext cx="762000" cy="365125"/>
          </a:xfrm>
        </p:spPr>
        <p:txBody>
          <a:bodyPr/>
          <a:lstStyle/>
          <a:p>
            <a:fld id="{DAA25880-7556-441E-8F7D-8E311DA0705C}"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4476CA2E-1320-4EBB-832E-0686F688E2F0}" type="datetimeFigureOut">
              <a:rPr lang="ru-RU" smtClean="0"/>
              <a:pPr/>
              <a:t>28.05.2014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DAA25880-7556-441E-8F7D-8E311DA0705C}"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8229600" cy="1143000"/>
          </a:xfrm>
        </p:spPr>
        <p:txBody>
          <a:bodyPr anchor="ctr"/>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4476CA2E-1320-4EBB-832E-0686F688E2F0}" type="datetimeFigureOut">
              <a:rPr lang="ru-RU" smtClean="0"/>
              <a:pPr/>
              <a:t>28.05.2014</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DAA25880-7556-441E-8F7D-8E311DA0705C}"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4476CA2E-1320-4EBB-832E-0686F688E2F0}" type="datetimeFigureOut">
              <a:rPr lang="ru-RU" smtClean="0"/>
              <a:pPr/>
              <a:t>28.05.2014</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DAA25880-7556-441E-8F7D-8E311DA0705C}"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4476CA2E-1320-4EBB-832E-0686F688E2F0}" type="datetimeFigureOut">
              <a:rPr lang="ru-RU" smtClean="0"/>
              <a:pPr/>
              <a:t>28.05.2014</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DAA25880-7556-441E-8F7D-8E311DA0705C}"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4476CA2E-1320-4EBB-832E-0686F688E2F0}" type="datetimeFigureOut">
              <a:rPr lang="ru-RU" smtClean="0"/>
              <a:pPr/>
              <a:t>28.05.2014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DAA25880-7556-441E-8F7D-8E311DA0705C}"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ru-RU" smtClean="0">
                <a:solidFill>
                  <a:schemeClr val="lt1"/>
                </a:solidFill>
                <a:latin typeface="+mn-lt"/>
                <a:ea typeface="+mn-ea"/>
                <a:cs typeface="+mn-cs"/>
              </a:rPr>
              <a:t>Вставка рисунка</a:t>
            </a:r>
            <a:endParaRPr kumimoji="0" lang="en-US" dirty="0">
              <a:solidFill>
                <a:schemeClr val="lt1"/>
              </a:solidFill>
              <a:latin typeface="+mn-lt"/>
              <a:ea typeface="+mn-ea"/>
              <a:cs typeface="+mn-cs"/>
            </a:endParaRPr>
          </a:p>
        </p:txBody>
      </p:sp>
      <p:sp>
        <p:nvSpPr>
          <p:cNvPr id="4" name="Текст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4476CA2E-1320-4EBB-832E-0686F688E2F0}" type="datetimeFigureOut">
              <a:rPr lang="ru-RU" smtClean="0"/>
              <a:pPr/>
              <a:t>28.05.2014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DAA25880-7556-441E-8F7D-8E311DA0705C}"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Заголовок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4476CA2E-1320-4EBB-832E-0686F688E2F0}" type="datetimeFigureOut">
              <a:rPr lang="ru-RU" smtClean="0"/>
              <a:pPr/>
              <a:t>28.05.2014</a:t>
            </a:fld>
            <a:endParaRPr lang="ru-RU"/>
          </a:p>
        </p:txBody>
      </p:sp>
      <p:sp>
        <p:nvSpPr>
          <p:cNvPr id="3" name="Нижний колонтитул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ru-RU"/>
          </a:p>
        </p:txBody>
      </p:sp>
      <p:sp>
        <p:nvSpPr>
          <p:cNvPr id="23" name="Номер слайда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DAA25880-7556-441E-8F7D-8E311DA0705C}" type="slidenum">
              <a:rPr lang="ru-RU" smtClean="0"/>
              <a:pPr/>
              <a:t>‹#›</a:t>
            </a:fld>
            <a:endParaRPr lang="ru-RU"/>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457200" y="642918"/>
            <a:ext cx="8258204" cy="3857652"/>
          </a:xfrm>
        </p:spPr>
        <p:txBody>
          <a:bodyPr>
            <a:normAutofit/>
          </a:bodyPr>
          <a:lstStyle/>
          <a:p>
            <a:r>
              <a:rPr lang="ru-RU" dirty="0" smtClean="0"/>
              <a:t>  </a:t>
            </a:r>
            <a:r>
              <a:rPr lang="ru-RU" dirty="0" smtClean="0">
                <a:solidFill>
                  <a:srgbClr val="FFFF00"/>
                </a:solidFill>
              </a:rPr>
              <a:t>Анализ </a:t>
            </a:r>
            <a:r>
              <a:rPr lang="ru-RU" dirty="0" err="1" smtClean="0">
                <a:solidFill>
                  <a:srgbClr val="FFFF00"/>
                </a:solidFill>
              </a:rPr>
              <a:t>сформированности</a:t>
            </a:r>
            <a:r>
              <a:rPr lang="ru-RU" dirty="0" smtClean="0">
                <a:solidFill>
                  <a:srgbClr val="FFFF00"/>
                </a:solidFill>
              </a:rPr>
              <a:t> навыков ведения домашнего хозяйства и самообслуживания у воспитанников</a:t>
            </a:r>
            <a:br>
              <a:rPr lang="ru-RU" dirty="0" smtClean="0">
                <a:solidFill>
                  <a:srgbClr val="FFFF00"/>
                </a:solidFill>
              </a:rPr>
            </a:br>
            <a:r>
              <a:rPr lang="ru-RU" dirty="0" smtClean="0">
                <a:solidFill>
                  <a:srgbClr val="FFFF00"/>
                </a:solidFill>
              </a:rPr>
              <a:t>2013-2014 </a:t>
            </a:r>
            <a:r>
              <a:rPr lang="ru-RU" dirty="0" err="1" smtClean="0">
                <a:solidFill>
                  <a:srgbClr val="FFFF00"/>
                </a:solidFill>
              </a:rPr>
              <a:t>уч.год</a:t>
            </a:r>
            <a:endParaRPr lang="ru-RU" dirty="0">
              <a:solidFill>
                <a:srgbClr val="FFFF00"/>
              </a:solidFill>
            </a:endParaRPr>
          </a:p>
        </p:txBody>
      </p:sp>
      <p:sp>
        <p:nvSpPr>
          <p:cNvPr id="3" name="Содержимое 3"/>
          <p:cNvSpPr>
            <a:spLocks noGrp="1"/>
          </p:cNvSpPr>
          <p:nvPr/>
        </p:nvSpPr>
        <p:spPr>
          <a:xfrm flipH="1">
            <a:off x="4549140" y="1074420"/>
            <a:ext cx="45719" cy="4709160"/>
          </a:xfrm>
          <a:prstGeom prst="rect">
            <a:avLst/>
          </a:prstGeom>
        </p:spPr>
        <p:txBody>
          <a:bodyPr vert="horz">
            <a:normAutofit/>
          </a:bodyPr>
          <a:lst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a:lstStyle>
          <a:p>
            <a:endParaRPr lang="ru-RU"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Содержимое 2"/>
          <p:cNvSpPr>
            <a:spLocks noGrp="1"/>
          </p:cNvSpPr>
          <p:nvPr>
            <p:ph type="title"/>
          </p:nvPr>
        </p:nvSpPr>
        <p:spPr>
          <a:xfrm>
            <a:off x="285750" y="214313"/>
            <a:ext cx="8229600" cy="6429375"/>
          </a:xfrm>
        </p:spPr>
        <p:txBody>
          <a:bodyPr>
            <a:normAutofit fontScale="90000"/>
          </a:bodyPr>
          <a:lstStyle/>
          <a:p>
            <a:r>
              <a:rPr lang="ru-RU" sz="3200" dirty="0" smtClean="0">
                <a:solidFill>
                  <a:srgbClr val="FF0000"/>
                </a:solidFill>
              </a:rPr>
              <a:t>При организации работы по формированию навыков нужно учитывать:</a:t>
            </a:r>
            <a:r>
              <a:rPr lang="ru-RU" sz="3200" dirty="0" smtClean="0"/>
              <a:t/>
            </a:r>
            <a:br>
              <a:rPr lang="ru-RU" sz="3200" dirty="0" smtClean="0"/>
            </a:br>
            <a:r>
              <a:rPr lang="ru-RU" sz="3200" dirty="0" smtClean="0"/>
              <a:t>1. Возрастные особенности.</a:t>
            </a:r>
            <a:br>
              <a:rPr lang="ru-RU" sz="3200" dirty="0" smtClean="0"/>
            </a:br>
            <a:r>
              <a:rPr lang="ru-RU" sz="3200" dirty="0" smtClean="0"/>
              <a:t>2. Уровень индивидуального развития.</a:t>
            </a:r>
            <a:br>
              <a:rPr lang="ru-RU" sz="3200" dirty="0" smtClean="0"/>
            </a:br>
            <a:r>
              <a:rPr lang="ru-RU" sz="3200" dirty="0" smtClean="0"/>
              <a:t>3. Индивидуальные особенности.</a:t>
            </a:r>
            <a:br>
              <a:rPr lang="ru-RU" sz="3200" dirty="0" smtClean="0"/>
            </a:br>
            <a:r>
              <a:rPr lang="ru-RU" sz="3200" dirty="0" smtClean="0"/>
              <a:t>4. Медицинские показания.</a:t>
            </a:r>
            <a:br>
              <a:rPr lang="ru-RU" sz="3200" dirty="0" smtClean="0"/>
            </a:br>
            <a:r>
              <a:rPr lang="ru-RU" sz="3200" dirty="0" smtClean="0"/>
              <a:t>5. Уровень </a:t>
            </a:r>
            <a:r>
              <a:rPr lang="ru-RU" sz="3200" dirty="0" err="1" smtClean="0"/>
              <a:t>сформированности</a:t>
            </a:r>
            <a:r>
              <a:rPr lang="ru-RU" sz="3200" dirty="0" smtClean="0"/>
              <a:t> знаний, умений, навыков.</a:t>
            </a:r>
            <a:br>
              <a:rPr lang="ru-RU" sz="3200" dirty="0" smtClean="0"/>
            </a:br>
            <a:r>
              <a:rPr lang="ru-RU" sz="3200" dirty="0" smtClean="0"/>
              <a:t>6. Личная симпатия детей друг к другу.</a:t>
            </a:r>
            <a:br>
              <a:rPr lang="ru-RU" sz="3200" dirty="0" smtClean="0"/>
            </a:br>
            <a:r>
              <a:rPr lang="ru-RU" sz="3200" dirty="0" smtClean="0"/>
              <a:t>7. Доверительные отношения с педагогом.</a:t>
            </a:r>
            <a:endParaRPr lang="ru-RU" sz="32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Содержимое 2"/>
          <p:cNvSpPr>
            <a:spLocks noGrp="1"/>
          </p:cNvSpPr>
          <p:nvPr>
            <p:ph type="title"/>
          </p:nvPr>
        </p:nvSpPr>
        <p:spPr>
          <a:xfrm>
            <a:off x="500034" y="285728"/>
            <a:ext cx="8229600" cy="6369050"/>
          </a:xfrm>
        </p:spPr>
        <p:txBody>
          <a:bodyPr>
            <a:normAutofit fontScale="90000"/>
          </a:bodyPr>
          <a:lstStyle/>
          <a:p>
            <a:r>
              <a:rPr lang="ru-RU" dirty="0" smtClean="0">
                <a:solidFill>
                  <a:srgbClr val="FFFF00"/>
                </a:solidFill>
              </a:rPr>
              <a:t>Наиболее эффективными формами работы являются:</a:t>
            </a:r>
            <a:r>
              <a:rPr lang="ru-RU" dirty="0" smtClean="0"/>
              <a:t/>
            </a:r>
            <a:br>
              <a:rPr lang="ru-RU" dirty="0" smtClean="0"/>
            </a:br>
            <a:r>
              <a:rPr lang="ru-RU" dirty="0" smtClean="0"/>
              <a:t/>
            </a:r>
            <a:br>
              <a:rPr lang="ru-RU" dirty="0" smtClean="0"/>
            </a:br>
            <a:r>
              <a:rPr lang="ru-RU" dirty="0" smtClean="0"/>
              <a:t>1. Индивидуальные занятия.</a:t>
            </a:r>
            <a:br>
              <a:rPr lang="ru-RU" dirty="0" smtClean="0"/>
            </a:br>
            <a:r>
              <a:rPr lang="ru-RU" dirty="0" smtClean="0"/>
              <a:t>2. Групповые мероприятия.</a:t>
            </a:r>
            <a:br>
              <a:rPr lang="ru-RU" dirty="0" smtClean="0"/>
            </a:br>
            <a:r>
              <a:rPr lang="ru-RU" dirty="0" smtClean="0"/>
              <a:t>3. Работа в парах (старший - младший, воспитатель – воспитанник).</a:t>
            </a:r>
            <a:br>
              <a:rPr lang="ru-RU" dirty="0" smtClean="0"/>
            </a:br>
            <a:r>
              <a:rPr lang="ru-RU" dirty="0" smtClean="0"/>
              <a:t>4. Работа в мини - группах.</a:t>
            </a:r>
            <a:br>
              <a:rPr lang="ru-RU" dirty="0" smtClean="0"/>
            </a:br>
            <a:r>
              <a:rPr lang="ru-RU" dirty="0" smtClean="0"/>
              <a:t>5. Поручения.</a:t>
            </a:r>
            <a:br>
              <a:rPr lang="ru-RU" dirty="0" smtClean="0"/>
            </a:br>
            <a:r>
              <a:rPr lang="ru-RU" dirty="0" smtClean="0"/>
              <a:t>6. Совместная деятельность.</a:t>
            </a:r>
            <a:br>
              <a:rPr lang="ru-RU" dirty="0" smtClean="0"/>
            </a:br>
            <a:endParaRPr lang="ru-RU"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Содержимое 2"/>
          <p:cNvSpPr>
            <a:spLocks noGrp="1"/>
          </p:cNvSpPr>
          <p:nvPr>
            <p:ph type="title"/>
          </p:nvPr>
        </p:nvSpPr>
        <p:spPr>
          <a:xfrm>
            <a:off x="457200" y="274638"/>
            <a:ext cx="8229600" cy="6226175"/>
          </a:xfrm>
        </p:spPr>
        <p:txBody>
          <a:bodyPr/>
          <a:lstStyle/>
          <a:p>
            <a:r>
              <a:rPr lang="ru-RU" dirty="0" smtClean="0">
                <a:solidFill>
                  <a:srgbClr val="FFFF00"/>
                </a:solidFill>
              </a:rPr>
              <a:t>Методы работы:</a:t>
            </a:r>
            <a:br>
              <a:rPr lang="ru-RU" dirty="0" smtClean="0">
                <a:solidFill>
                  <a:srgbClr val="FFFF00"/>
                </a:solidFill>
              </a:rPr>
            </a:br>
            <a:r>
              <a:rPr lang="ru-RU" dirty="0" smtClean="0"/>
              <a:t/>
            </a:r>
            <a:br>
              <a:rPr lang="ru-RU" dirty="0" smtClean="0"/>
            </a:br>
            <a:r>
              <a:rPr lang="ru-RU" dirty="0" smtClean="0"/>
              <a:t>1. Беседы.</a:t>
            </a:r>
            <a:br>
              <a:rPr lang="ru-RU" dirty="0" smtClean="0"/>
            </a:br>
            <a:r>
              <a:rPr lang="ru-RU" dirty="0" smtClean="0"/>
              <a:t>2. Экскурсии.</a:t>
            </a:r>
            <a:br>
              <a:rPr lang="ru-RU" dirty="0" smtClean="0"/>
            </a:br>
            <a:r>
              <a:rPr lang="ru-RU" dirty="0" smtClean="0"/>
              <a:t>3. Конкурсы.</a:t>
            </a:r>
            <a:br>
              <a:rPr lang="ru-RU" dirty="0" smtClean="0"/>
            </a:br>
            <a:r>
              <a:rPr lang="ru-RU" dirty="0" smtClean="0"/>
              <a:t>4. Практикум.</a:t>
            </a:r>
            <a:br>
              <a:rPr lang="ru-RU" dirty="0" smtClean="0"/>
            </a:br>
            <a:r>
              <a:rPr lang="ru-RU" dirty="0" smtClean="0"/>
              <a:t>5. Сюжетно – ролевые игры.</a:t>
            </a:r>
            <a:endParaRPr lang="ru-RU"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Содержимое 2"/>
          <p:cNvSpPr>
            <a:spLocks noGrp="1"/>
          </p:cNvSpPr>
          <p:nvPr>
            <p:ph type="title"/>
          </p:nvPr>
        </p:nvSpPr>
        <p:spPr>
          <a:xfrm>
            <a:off x="457200" y="274638"/>
            <a:ext cx="8229600" cy="6583362"/>
          </a:xfrm>
        </p:spPr>
        <p:txBody>
          <a:bodyPr>
            <a:normAutofit fontScale="90000"/>
          </a:bodyPr>
          <a:lstStyle/>
          <a:p>
            <a:pPr algn="l"/>
            <a:r>
              <a:rPr lang="ru-RU" sz="2700" dirty="0" smtClean="0">
                <a:solidFill>
                  <a:srgbClr val="92D050"/>
                </a:solidFill>
              </a:rPr>
              <a:t>Важно создать условия, при которых полученные навыки выросли бы в привычку, в потребность делать так, а не иначе, делать хорошо, а не как-нибудь. </a:t>
            </a:r>
            <a:r>
              <a:rPr lang="ru-RU" sz="2700" dirty="0" smtClean="0"/>
              <a:t/>
            </a:r>
            <a:br>
              <a:rPr lang="ru-RU" sz="2700" dirty="0" smtClean="0"/>
            </a:br>
            <a:r>
              <a:rPr lang="ru-RU" sz="2700" dirty="0" smtClean="0"/>
              <a:t>                                     Для этого:</a:t>
            </a:r>
            <a:br>
              <a:rPr lang="ru-RU" sz="2700" dirty="0" smtClean="0"/>
            </a:br>
            <a:r>
              <a:rPr lang="ru-RU" sz="2700" dirty="0" smtClean="0"/>
              <a:t>1)Нужно давать детям установки на дело, на успех;</a:t>
            </a:r>
            <a:br>
              <a:rPr lang="ru-RU" sz="2700" dirty="0" smtClean="0"/>
            </a:br>
            <a:r>
              <a:rPr lang="ru-RU" sz="2700" dirty="0" smtClean="0"/>
              <a:t>2)создать внутри коллектива доброжелательную обстановку (ведь только в такой обстановке даже отрицательная оценка действий или деятельности будет восприниматься без обид, спокойно), </a:t>
            </a:r>
            <a:br>
              <a:rPr lang="ru-RU" sz="2700" dirty="0" smtClean="0"/>
            </a:br>
            <a:r>
              <a:rPr lang="ru-RU" sz="2700" dirty="0" smtClean="0"/>
              <a:t>3)Важно, оценку направлять не на личность, а на те или иные действия или на  результат этих действий («Ты хороший, ты старался очень, но сегодня это не получилось или получилось плохо…),</a:t>
            </a:r>
            <a:br>
              <a:rPr lang="ru-RU" sz="2700" dirty="0" smtClean="0"/>
            </a:br>
            <a:r>
              <a:rPr lang="ru-RU" sz="2700" dirty="0" smtClean="0"/>
              <a:t>4)необходимо  поддерживать их самооценку (учить правильно, оценивать, прежде всего, себя и свои поступки),</a:t>
            </a:r>
            <a:br>
              <a:rPr lang="ru-RU" sz="2700" dirty="0" smtClean="0"/>
            </a:br>
            <a:r>
              <a:rPr lang="ru-RU" sz="2700" dirty="0" smtClean="0"/>
              <a:t/>
            </a:r>
            <a:br>
              <a:rPr lang="ru-RU" sz="2700" dirty="0" smtClean="0"/>
            </a:br>
            <a:r>
              <a:rPr lang="ru-RU" dirty="0" smtClean="0"/>
              <a:t> </a:t>
            </a:r>
            <a:r>
              <a:rPr lang="ru-RU" sz="2700" dirty="0" smtClean="0"/>
              <a:t/>
            </a:r>
            <a:br>
              <a:rPr lang="ru-RU" sz="2700" dirty="0" smtClean="0"/>
            </a:br>
            <a:endParaRPr lang="ru-RU" sz="27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Содержимое 2"/>
          <p:cNvSpPr>
            <a:spLocks noGrp="1"/>
          </p:cNvSpPr>
          <p:nvPr>
            <p:ph type="title"/>
          </p:nvPr>
        </p:nvSpPr>
        <p:spPr>
          <a:xfrm>
            <a:off x="457200" y="274638"/>
            <a:ext cx="8229600" cy="6226196"/>
          </a:xfrm>
        </p:spPr>
        <p:txBody>
          <a:bodyPr>
            <a:normAutofit fontScale="90000"/>
          </a:bodyPr>
          <a:lstStyle/>
          <a:p>
            <a:r>
              <a:rPr lang="ru-RU" dirty="0" smtClean="0">
                <a:solidFill>
                  <a:srgbClr val="FF0000"/>
                </a:solidFill>
              </a:rPr>
              <a:t>Самостоятельным может стать человек, который обладает чувством собственного достоинства, уверен в себе; который утверждается в жизни ни за счет других людей, а за счет реализации собственных возможностей и собственных усилий. </a:t>
            </a:r>
            <a:endParaRPr lang="ru-RU" dirty="0">
              <a:solidFill>
                <a:srgbClr val="FF0000"/>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583362"/>
          </a:xfrm>
        </p:spPr>
        <p:txBody>
          <a:bodyPr>
            <a:normAutofit fontScale="90000"/>
          </a:bodyPr>
          <a:lstStyle/>
          <a:p>
            <a:r>
              <a:rPr lang="ru-RU" sz="2800" dirty="0" smtClean="0">
                <a:solidFill>
                  <a:srgbClr val="00B0F0"/>
                </a:solidFill>
              </a:rPr>
              <a:t>В работе рекомендуется придерживаться следующих правил:</a:t>
            </a:r>
            <a:r>
              <a:rPr lang="ru-RU" sz="2800" dirty="0" smtClean="0"/>
              <a:t/>
            </a:r>
            <a:br>
              <a:rPr lang="ru-RU" sz="2800" dirty="0" smtClean="0"/>
            </a:br>
            <a:r>
              <a:rPr lang="ru-RU" sz="2800" dirty="0" smtClean="0"/>
              <a:t>1)не противопоставлять детей прямо друг к другу;</a:t>
            </a:r>
            <a:br>
              <a:rPr lang="ru-RU" sz="2800" dirty="0" smtClean="0"/>
            </a:br>
            <a:r>
              <a:rPr lang="ru-RU" sz="2800" dirty="0" smtClean="0"/>
              <a:t>2)не «пилить» и не ругать при всех;</a:t>
            </a:r>
            <a:br>
              <a:rPr lang="ru-RU" sz="2800" dirty="0" smtClean="0"/>
            </a:br>
            <a:r>
              <a:rPr lang="ru-RU" sz="2800" dirty="0" smtClean="0"/>
              <a:t>3)не подчеркивать (часто ,с нажимом) способности одних и неудачи других;</a:t>
            </a:r>
            <a:br>
              <a:rPr lang="ru-RU" sz="2800" dirty="0" smtClean="0"/>
            </a:br>
            <a:r>
              <a:rPr lang="ru-RU" sz="2800" dirty="0" smtClean="0"/>
              <a:t>4)замечать даже маленькие успехи, чаще хвалить;</a:t>
            </a:r>
            <a:br>
              <a:rPr lang="ru-RU" sz="2800" dirty="0" smtClean="0"/>
            </a:br>
            <a:r>
              <a:rPr lang="ru-RU" sz="2800" dirty="0" smtClean="0"/>
              <a:t>5)называть всех детей по имени и добиваться этого в общении детей друг с другом.</a:t>
            </a:r>
            <a:br>
              <a:rPr lang="ru-RU" sz="2800" dirty="0" smtClean="0"/>
            </a:br>
            <a:r>
              <a:rPr lang="ru-RU" sz="2800" dirty="0" smtClean="0"/>
              <a:t/>
            </a:r>
            <a:br>
              <a:rPr lang="ru-RU" sz="2800" dirty="0" smtClean="0"/>
            </a:br>
            <a:r>
              <a:rPr lang="ru-RU" sz="3100" dirty="0" smtClean="0"/>
              <a:t>Дети должны понять, что отношение к человеку определяется, прежде всего, теми добрыми делами, которые он совершил;</a:t>
            </a:r>
            <a:br>
              <a:rPr lang="ru-RU" sz="3100" dirty="0" smtClean="0"/>
            </a:br>
            <a:endParaRPr lang="ru-RU" sz="31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Содержимое 2"/>
          <p:cNvSpPr>
            <a:spLocks noGrp="1"/>
          </p:cNvSpPr>
          <p:nvPr>
            <p:ph type="title"/>
          </p:nvPr>
        </p:nvSpPr>
        <p:spPr>
          <a:xfrm>
            <a:off x="457200" y="274638"/>
            <a:ext cx="8229600" cy="6369050"/>
          </a:xfrm>
        </p:spPr>
        <p:txBody>
          <a:bodyPr>
            <a:noAutofit/>
          </a:bodyPr>
          <a:lstStyle/>
          <a:p>
            <a:pPr algn="l"/>
            <a:r>
              <a:rPr lang="ru-RU" sz="2800" dirty="0" smtClean="0"/>
              <a:t>6)Необходимо  чаще разговаривать с теми, которых остальные игнорируют,</a:t>
            </a:r>
            <a:br>
              <a:rPr lang="ru-RU" sz="2800" dirty="0" smtClean="0"/>
            </a:br>
            <a:r>
              <a:rPr lang="ru-RU" sz="2800" dirty="0" smtClean="0"/>
              <a:t> </a:t>
            </a:r>
            <a:br>
              <a:rPr lang="ru-RU" sz="2800" dirty="0" smtClean="0"/>
            </a:br>
            <a:r>
              <a:rPr lang="ru-RU" sz="2800" dirty="0" smtClean="0"/>
              <a:t>7)всё, что происходит с детьми принимать всерьез (даже если эти проблемы кажутся пустяковыми и смешными);</a:t>
            </a:r>
            <a:br>
              <a:rPr lang="ru-RU" sz="2800" dirty="0" smtClean="0"/>
            </a:br>
            <a:r>
              <a:rPr lang="ru-RU" sz="2800" dirty="0" smtClean="0"/>
              <a:t/>
            </a:r>
            <a:br>
              <a:rPr lang="ru-RU" sz="2800" dirty="0" smtClean="0"/>
            </a:br>
            <a:r>
              <a:rPr lang="ru-RU" sz="2800" dirty="0" smtClean="0"/>
              <a:t>8)за внешними поступками детей стараться  разглядеть, увидеть мотивы поведения (почему так поступил?);</a:t>
            </a:r>
            <a:br>
              <a:rPr lang="ru-RU" sz="2800" dirty="0" smtClean="0"/>
            </a:br>
            <a:r>
              <a:rPr lang="ru-RU" sz="2800" dirty="0" smtClean="0"/>
              <a:t/>
            </a:r>
            <a:br>
              <a:rPr lang="ru-RU" sz="2800" dirty="0" smtClean="0"/>
            </a:br>
            <a:r>
              <a:rPr lang="ru-RU" sz="2800" dirty="0" smtClean="0"/>
              <a:t>9)исключить ситуации, способные вызвать у детей страх наказания;</a:t>
            </a:r>
            <a:br>
              <a:rPr lang="ru-RU" sz="2800" dirty="0" smtClean="0"/>
            </a:br>
            <a:r>
              <a:rPr lang="ru-RU" sz="2400" dirty="0" smtClean="0"/>
              <a:t/>
            </a:r>
            <a:br>
              <a:rPr lang="ru-RU" sz="2400" dirty="0" smtClean="0"/>
            </a:br>
            <a:endParaRPr lang="ru-RU" sz="24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Содержимое 2"/>
          <p:cNvSpPr>
            <a:spLocks noGrp="1"/>
          </p:cNvSpPr>
          <p:nvPr>
            <p:ph type="title"/>
          </p:nvPr>
        </p:nvSpPr>
        <p:spPr>
          <a:xfrm>
            <a:off x="457200" y="274638"/>
            <a:ext cx="8229600" cy="6369050"/>
          </a:xfrm>
        </p:spPr>
        <p:txBody>
          <a:bodyPr>
            <a:normAutofit/>
          </a:bodyPr>
          <a:lstStyle/>
          <a:p>
            <a:pPr algn="l"/>
            <a:r>
              <a:rPr lang="ru-RU" sz="2800" dirty="0" smtClean="0"/>
              <a:t>10)Воспитывать через доверие, уважение, </a:t>
            </a:r>
            <a:r>
              <a:rPr lang="ru-RU" sz="2800" smtClean="0"/>
              <a:t>радость;</a:t>
            </a:r>
            <a:br>
              <a:rPr lang="ru-RU" sz="2800" smtClean="0"/>
            </a:br>
            <a:r>
              <a:rPr lang="ru-RU" sz="2800" dirty="0" smtClean="0"/>
              <a:t/>
            </a:r>
            <a:br>
              <a:rPr lang="ru-RU" sz="2800" dirty="0" smtClean="0"/>
            </a:br>
            <a:r>
              <a:rPr lang="ru-RU" sz="2800" dirty="0" smtClean="0"/>
              <a:t>11)воспитатель должен помнить, что ребенок имеет право на ошибку, на то или иное </a:t>
            </a:r>
            <a:r>
              <a:rPr lang="ru-RU" sz="2800" smtClean="0"/>
              <a:t>настроение;</a:t>
            </a:r>
            <a:br>
              <a:rPr lang="ru-RU" sz="2800" smtClean="0"/>
            </a:br>
            <a:r>
              <a:rPr lang="ru-RU" sz="2800" dirty="0" smtClean="0"/>
              <a:t/>
            </a:r>
            <a:br>
              <a:rPr lang="ru-RU" sz="2800" dirty="0" smtClean="0"/>
            </a:br>
            <a:r>
              <a:rPr lang="ru-RU" sz="2800" dirty="0" smtClean="0"/>
              <a:t>12)осуществлять индивидуальный подход на основе понимания особенностей </a:t>
            </a:r>
            <a:r>
              <a:rPr lang="ru-RU" sz="2800" smtClean="0"/>
              <a:t>ребенка;</a:t>
            </a:r>
            <a:br>
              <a:rPr lang="ru-RU" sz="2800" smtClean="0"/>
            </a:br>
            <a:r>
              <a:rPr lang="ru-RU" sz="2800" dirty="0" smtClean="0"/>
              <a:t/>
            </a:r>
            <a:br>
              <a:rPr lang="ru-RU" sz="2800" dirty="0" smtClean="0"/>
            </a:br>
            <a:r>
              <a:rPr lang="ru-RU" sz="2800" dirty="0" smtClean="0"/>
              <a:t>13)Критически отнестись к себе самому при поиске причин неудач ребенка в поведении, деятельности, отношениях.</a:t>
            </a:r>
            <a:br>
              <a:rPr lang="ru-RU" sz="2800" dirty="0" smtClean="0"/>
            </a:br>
            <a:endParaRPr lang="ru-RU" sz="28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p:txBody>
          <a:bodyPr>
            <a:normAutofit fontScale="90000"/>
          </a:bodyPr>
          <a:lstStyle/>
          <a:p>
            <a:r>
              <a:rPr lang="ru-RU" dirty="0" smtClean="0"/>
              <a:t>На период с 2013-2014 г.г. в нашем детском доме воспитываются:</a:t>
            </a:r>
            <a:endParaRPr lang="ru-RU" dirty="0"/>
          </a:p>
        </p:txBody>
      </p:sp>
      <p:graphicFrame>
        <p:nvGraphicFramePr>
          <p:cNvPr id="5" name="Содержимое 4"/>
          <p:cNvGraphicFramePr>
            <a:graphicFrameLocks noGrp="1"/>
          </p:cNvGraphicFramePr>
          <p:nvPr>
            <p:ph idx="1"/>
          </p:nvPr>
        </p:nvGraphicFramePr>
        <p:xfrm>
          <a:off x="457200" y="1600200"/>
          <a:ext cx="8229600" cy="4708525"/>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714356"/>
            <a:ext cx="8229600" cy="428628"/>
          </a:xfrm>
        </p:spPr>
        <p:txBody>
          <a:bodyPr>
            <a:normAutofit fontScale="90000"/>
          </a:bodyPr>
          <a:lstStyle/>
          <a:p>
            <a:r>
              <a:rPr lang="ru-RU" dirty="0" err="1" smtClean="0"/>
              <a:t>Сформированность</a:t>
            </a:r>
            <a:r>
              <a:rPr lang="ru-RU" dirty="0" smtClean="0"/>
              <a:t> навыков самообслуживания .</a:t>
            </a:r>
            <a:endParaRPr lang="ru-RU" dirty="0"/>
          </a:p>
        </p:txBody>
      </p:sp>
      <p:graphicFrame>
        <p:nvGraphicFramePr>
          <p:cNvPr id="4" name="Содержимое 3"/>
          <p:cNvGraphicFramePr>
            <a:graphicFrameLocks noGrp="1"/>
          </p:cNvGraphicFramePr>
          <p:nvPr>
            <p:ph idx="1"/>
          </p:nvPr>
        </p:nvGraphicFramePr>
        <p:xfrm>
          <a:off x="457200" y="1600200"/>
          <a:ext cx="8229600" cy="4708525"/>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err="1" smtClean="0"/>
              <a:t>Сформированность</a:t>
            </a:r>
            <a:r>
              <a:rPr lang="ru-RU" dirty="0" smtClean="0"/>
              <a:t> навыков ведения домашнего хозяйства.</a:t>
            </a:r>
            <a:endParaRPr lang="ru-RU" dirty="0"/>
          </a:p>
        </p:txBody>
      </p:sp>
      <p:graphicFrame>
        <p:nvGraphicFramePr>
          <p:cNvPr id="4" name="Содержимое 3"/>
          <p:cNvGraphicFramePr>
            <a:graphicFrameLocks noGrp="1"/>
          </p:cNvGraphicFramePr>
          <p:nvPr>
            <p:ph idx="1"/>
          </p:nvPr>
        </p:nvGraphicFramePr>
        <p:xfrm>
          <a:off x="457200" y="1600200"/>
          <a:ext cx="8229600" cy="4708525"/>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714348" y="0"/>
            <a:ext cx="7972452" cy="6572272"/>
          </a:xfrm>
        </p:spPr>
        <p:txBody>
          <a:bodyPr>
            <a:noAutofit/>
          </a:bodyPr>
          <a:lstStyle/>
          <a:p>
            <a:r>
              <a:rPr lang="ru-RU" sz="3200" dirty="0" smtClean="0"/>
              <a:t>Самые низкие показатели( критический и выше критического) у детей:</a:t>
            </a:r>
            <a:br>
              <a:rPr lang="ru-RU" sz="3200" dirty="0" smtClean="0"/>
            </a:br>
            <a:r>
              <a:rPr lang="ru-RU" sz="3200" dirty="0" smtClean="0"/>
              <a:t> младшего школьного возраста, </a:t>
            </a:r>
            <a:br>
              <a:rPr lang="ru-RU" sz="3200" dirty="0" smtClean="0"/>
            </a:br>
            <a:r>
              <a:rPr lang="ru-RU" sz="3200" dirty="0" smtClean="0"/>
              <a:t>у воспитанников с отклонениями в психическом и физическом развитии, с низким интеллектом,</a:t>
            </a:r>
            <a:br>
              <a:rPr lang="ru-RU" sz="3200" dirty="0" smtClean="0"/>
            </a:br>
            <a:r>
              <a:rPr lang="ru-RU" sz="3200" dirty="0" smtClean="0"/>
              <a:t> у детей с педагогической и социальной запущенностью, сравнительно недавно прибывших в учреждение.</a:t>
            </a:r>
            <a:endParaRPr lang="ru-RU" sz="32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71472" y="714356"/>
            <a:ext cx="8115328" cy="4857784"/>
          </a:xfrm>
        </p:spPr>
        <p:txBody>
          <a:bodyPr>
            <a:normAutofit/>
          </a:bodyPr>
          <a:lstStyle/>
          <a:p>
            <a:r>
              <a:rPr lang="ru-RU" sz="3600" dirty="0" smtClean="0"/>
              <a:t>Самые высокие показатели: у</a:t>
            </a:r>
            <a:br>
              <a:rPr lang="ru-RU" sz="3600" dirty="0" smtClean="0"/>
            </a:br>
            <a:r>
              <a:rPr lang="ru-RU" sz="3600" dirty="0" smtClean="0"/>
              <a:t> воспитанников, проживающих в детском доме длительное время, </a:t>
            </a:r>
            <a:br>
              <a:rPr lang="ru-RU" sz="3600" dirty="0" smtClean="0"/>
            </a:br>
            <a:r>
              <a:rPr lang="ru-RU" sz="3600" dirty="0" smtClean="0"/>
              <a:t>у старших детей, </a:t>
            </a:r>
            <a:br>
              <a:rPr lang="ru-RU" sz="3600" dirty="0" smtClean="0"/>
            </a:br>
            <a:r>
              <a:rPr lang="ru-RU" sz="3600" dirty="0" smtClean="0"/>
              <a:t>у детей, у которых отсутствуют психические отклонения.</a:t>
            </a:r>
            <a:endParaRPr lang="ru-RU" sz="36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Заголовок 5"/>
          <p:cNvSpPr>
            <a:spLocks noGrp="1"/>
          </p:cNvSpPr>
          <p:nvPr>
            <p:ph type="title"/>
          </p:nvPr>
        </p:nvSpPr>
        <p:spPr>
          <a:xfrm>
            <a:off x="500034" y="274638"/>
            <a:ext cx="8186766" cy="6583362"/>
          </a:xfrm>
        </p:spPr>
        <p:txBody>
          <a:bodyPr>
            <a:noAutofit/>
          </a:bodyPr>
          <a:lstStyle/>
          <a:p>
            <a:r>
              <a:rPr lang="ru-RU" sz="3200" dirty="0" smtClean="0">
                <a:solidFill>
                  <a:schemeClr val="accent6">
                    <a:lumMod val="75000"/>
                  </a:schemeClr>
                </a:solidFill>
              </a:rPr>
              <a:t>На низком уровне находятся такие показатели, как:</a:t>
            </a:r>
            <a:br>
              <a:rPr lang="ru-RU" sz="3200" dirty="0" smtClean="0">
                <a:solidFill>
                  <a:schemeClr val="accent6">
                    <a:lumMod val="75000"/>
                  </a:schemeClr>
                </a:solidFill>
              </a:rPr>
            </a:br>
            <a:r>
              <a:rPr lang="ru-RU" sz="3200" dirty="0" smtClean="0"/>
              <a:t/>
            </a:r>
            <a:br>
              <a:rPr lang="ru-RU" sz="3200" dirty="0" smtClean="0"/>
            </a:br>
            <a:r>
              <a:rPr lang="ru-RU" sz="3200" dirty="0" smtClean="0"/>
              <a:t>- чистка ковров, подушек, изделий из кожи и меха,</a:t>
            </a:r>
            <a:br>
              <a:rPr lang="ru-RU" sz="3200" dirty="0" smtClean="0"/>
            </a:br>
            <a:r>
              <a:rPr lang="ru-RU" sz="3200" dirty="0" smtClean="0"/>
              <a:t>- отбеливание, подкрашивание и выведение пятен,</a:t>
            </a:r>
            <a:br>
              <a:rPr lang="ru-RU" sz="3200" dirty="0" smtClean="0"/>
            </a:br>
            <a:r>
              <a:rPr lang="ru-RU" sz="3200" dirty="0" smtClean="0"/>
              <a:t>-мелкие сантехнические работы, </a:t>
            </a:r>
            <a:br>
              <a:rPr lang="ru-RU" sz="3200" dirty="0" smtClean="0"/>
            </a:br>
            <a:r>
              <a:rPr lang="ru-RU" sz="3200" dirty="0" smtClean="0"/>
              <a:t>-готовка овощей впрок(консервирование),</a:t>
            </a:r>
            <a:br>
              <a:rPr lang="ru-RU" sz="3200" dirty="0" smtClean="0"/>
            </a:br>
            <a:r>
              <a:rPr lang="ru-RU" sz="3200" dirty="0" smtClean="0"/>
              <a:t>-украшение предметов из дерева и металла (выпиливание, выжигание).</a:t>
            </a:r>
            <a:br>
              <a:rPr lang="ru-RU" sz="3200" dirty="0" smtClean="0"/>
            </a:br>
            <a:endParaRPr lang="ru-RU" sz="32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14282" y="0"/>
            <a:ext cx="8929718" cy="6858000"/>
          </a:xfrm>
        </p:spPr>
        <p:txBody>
          <a:bodyPr>
            <a:noAutofit/>
          </a:bodyPr>
          <a:lstStyle/>
          <a:p>
            <a:r>
              <a:rPr lang="ru-RU" sz="3200" dirty="0" smtClean="0">
                <a:solidFill>
                  <a:schemeClr val="accent6">
                    <a:lumMod val="75000"/>
                  </a:schemeClr>
                </a:solidFill>
              </a:rPr>
              <a:t>На среднем уровне:</a:t>
            </a:r>
            <a:r>
              <a:rPr lang="ru-RU" sz="3200" dirty="0" smtClean="0"/>
              <a:t/>
            </a:r>
            <a:br>
              <a:rPr lang="ru-RU" sz="3200" dirty="0" smtClean="0"/>
            </a:br>
            <a:r>
              <a:rPr lang="ru-RU" sz="3200" dirty="0" smtClean="0"/>
              <a:t>-шитьё простых изделий, </a:t>
            </a:r>
            <a:br>
              <a:rPr lang="ru-RU" sz="3200" dirty="0" smtClean="0"/>
            </a:br>
            <a:r>
              <a:rPr lang="ru-RU" sz="3200" dirty="0" smtClean="0"/>
              <a:t>-владение различными видами рукоделия,</a:t>
            </a:r>
            <a:br>
              <a:rPr lang="ru-RU" sz="3200" dirty="0" smtClean="0"/>
            </a:br>
            <a:r>
              <a:rPr lang="ru-RU" sz="3200" dirty="0" smtClean="0"/>
              <a:t>-выпечка из пресного и дрожжевого теста, </a:t>
            </a:r>
            <a:br>
              <a:rPr lang="ru-RU" sz="3200" dirty="0" smtClean="0"/>
            </a:br>
            <a:r>
              <a:rPr lang="ru-RU" sz="3200" dirty="0" smtClean="0"/>
              <a:t>-сервировка стола, </a:t>
            </a:r>
            <a:br>
              <a:rPr lang="ru-RU" sz="3200" dirty="0" smtClean="0"/>
            </a:br>
            <a:r>
              <a:rPr lang="ru-RU" sz="3200" dirty="0" smtClean="0"/>
              <a:t>-качество уборки помещений, </a:t>
            </a:r>
            <a:br>
              <a:rPr lang="ru-RU" sz="3200" dirty="0" smtClean="0"/>
            </a:br>
            <a:r>
              <a:rPr lang="ru-RU" sz="3200" dirty="0" smtClean="0"/>
              <a:t>-создание красоты и уюта в квартире,</a:t>
            </a:r>
            <a:br>
              <a:rPr lang="ru-RU" sz="3200" dirty="0" smtClean="0"/>
            </a:br>
            <a:r>
              <a:rPr lang="ru-RU" sz="3200" dirty="0" smtClean="0"/>
              <a:t>-выполнение всех работ на огороде,</a:t>
            </a:r>
            <a:br>
              <a:rPr lang="ru-RU" sz="3200" dirty="0" smtClean="0"/>
            </a:br>
            <a:r>
              <a:rPr lang="ru-RU" sz="3200" dirty="0" smtClean="0"/>
              <a:t>-обращение с бытовыми приборами,</a:t>
            </a:r>
            <a:br>
              <a:rPr lang="ru-RU" sz="3200" dirty="0" smtClean="0"/>
            </a:br>
            <a:r>
              <a:rPr lang="ru-RU" sz="3200" dirty="0" smtClean="0"/>
              <a:t>-пользование инструментами, изготовление предметов из дерева.</a:t>
            </a:r>
            <a:endParaRPr lang="ru-RU" sz="32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14348" y="642918"/>
            <a:ext cx="8229600" cy="5429288"/>
          </a:xfrm>
        </p:spPr>
        <p:txBody>
          <a:bodyPr>
            <a:normAutofit fontScale="90000"/>
          </a:bodyPr>
          <a:lstStyle/>
          <a:p>
            <a:r>
              <a:rPr lang="ru-RU" dirty="0" smtClean="0">
                <a:solidFill>
                  <a:schemeClr val="accent6">
                    <a:lumMod val="75000"/>
                  </a:schemeClr>
                </a:solidFill>
              </a:rPr>
              <a:t>На высоком уровне:</a:t>
            </a:r>
            <a:r>
              <a:rPr lang="ru-RU" dirty="0" smtClean="0"/>
              <a:t/>
            </a:r>
            <a:br>
              <a:rPr lang="ru-RU" dirty="0" smtClean="0"/>
            </a:br>
            <a:r>
              <a:rPr lang="ru-RU" dirty="0" smtClean="0"/>
              <a:t>-соблюдение личной гигиены,</a:t>
            </a:r>
            <a:br>
              <a:rPr lang="ru-RU" dirty="0" smtClean="0"/>
            </a:br>
            <a:r>
              <a:rPr lang="ru-RU" dirty="0" smtClean="0"/>
              <a:t>-стирка одежды и вещей,</a:t>
            </a:r>
            <a:br>
              <a:rPr lang="ru-RU" dirty="0" smtClean="0"/>
            </a:br>
            <a:r>
              <a:rPr lang="ru-RU" dirty="0" smtClean="0"/>
              <a:t>-умение готовить несложные блюда, </a:t>
            </a:r>
            <a:br>
              <a:rPr lang="ru-RU" dirty="0" smtClean="0"/>
            </a:br>
            <a:r>
              <a:rPr lang="ru-RU" dirty="0" smtClean="0"/>
              <a:t>-обращение с кухонными приборами,</a:t>
            </a:r>
            <a:br>
              <a:rPr lang="ru-RU" dirty="0" smtClean="0"/>
            </a:br>
            <a:r>
              <a:rPr lang="ru-RU" dirty="0" smtClean="0"/>
              <a:t>-обращение с бытовыми приборами.</a:t>
            </a:r>
            <a:endParaRPr lang="ru-RU"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Апекс">
  <a:themeElements>
    <a:clrScheme name="Апекс">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Апекс">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Апекс">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119</TotalTime>
  <Words>174</Words>
  <Application>Microsoft Office PowerPoint</Application>
  <PresentationFormat>Экран (4:3)</PresentationFormat>
  <Paragraphs>17</Paragraphs>
  <Slides>17</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17</vt:i4>
      </vt:variant>
    </vt:vector>
  </HeadingPairs>
  <TitlesOfParts>
    <vt:vector size="18" baseType="lpstr">
      <vt:lpstr>Апекс</vt:lpstr>
      <vt:lpstr>  Анализ сформированности навыков ведения домашнего хозяйства и самообслуживания у воспитанников 2013-2014 уч.год</vt:lpstr>
      <vt:lpstr>На период с 2013-2014 г.г. в нашем детском доме воспитываются:</vt:lpstr>
      <vt:lpstr>Сформированность навыков самообслуживания .</vt:lpstr>
      <vt:lpstr>Сформированность навыков ведения домашнего хозяйства.</vt:lpstr>
      <vt:lpstr>Самые низкие показатели( критический и выше критического) у детей:  младшего школьного возраста,  у воспитанников с отклонениями в психическом и физическом развитии, с низким интеллектом,  у детей с педагогической и социальной запущенностью, сравнительно недавно прибывших в учреждение.</vt:lpstr>
      <vt:lpstr>Самые высокие показатели: у  воспитанников, проживающих в детском доме длительное время,  у старших детей,  у детей, у которых отсутствуют психические отклонения.</vt:lpstr>
      <vt:lpstr>На низком уровне находятся такие показатели, как:  - чистка ковров, подушек, изделий из кожи и меха, - отбеливание, подкрашивание и выведение пятен, -мелкие сантехнические работы,  -готовка овощей впрок(консервирование), -украшение предметов из дерева и металла (выпиливание, выжигание). </vt:lpstr>
      <vt:lpstr>На среднем уровне: -шитьё простых изделий,  -владение различными видами рукоделия, -выпечка из пресного и дрожжевого теста,  -сервировка стола,  -качество уборки помещений,  -создание красоты и уюта в квартире, -выполнение всех работ на огороде, -обращение с бытовыми приборами, -пользование инструментами, изготовление предметов из дерева.</vt:lpstr>
      <vt:lpstr>На высоком уровне: -соблюдение личной гигиены, -стирка одежды и вещей, -умение готовить несложные блюда,  -обращение с кухонными приборами, -обращение с бытовыми приборами.</vt:lpstr>
      <vt:lpstr>При организации работы по формированию навыков нужно учитывать: 1. Возрастные особенности. 2. Уровень индивидуального развития. 3. Индивидуальные особенности. 4. Медицинские показания. 5. Уровень сформированности знаний, умений, навыков. 6. Личная симпатия детей друг к другу. 7. Доверительные отношения с педагогом.</vt:lpstr>
      <vt:lpstr>Наиболее эффективными формами работы являются:  1. Индивидуальные занятия. 2. Групповые мероприятия. 3. Работа в парах (старший - младший, воспитатель – воспитанник). 4. Работа в мини - группах. 5. Поручения. 6. Совместная деятельность. </vt:lpstr>
      <vt:lpstr>Методы работы:  1. Беседы. 2. Экскурсии. 3. Конкурсы. 4. Практикум. 5. Сюжетно – ролевые игры.</vt:lpstr>
      <vt:lpstr>Важно создать условия, при которых полученные навыки выросли бы в привычку, в потребность делать так, а не иначе, делать хорошо, а не как-нибудь.                                       Для этого: 1)Нужно давать детям установки на дело, на успех; 2)создать внутри коллектива доброжелательную обстановку (ведь только в такой обстановке даже отрицательная оценка действий или деятельности будет восприниматься без обид, спокойно),  3)Важно, оценку направлять не на личность, а на те или иные действия или на  результат этих действий («Ты хороший, ты старался очень, но сегодня это не получилось или получилось плохо…), 4)необходимо  поддерживать их самооценку (учить правильно, оценивать, прежде всего, себя и свои поступки),    </vt:lpstr>
      <vt:lpstr>Самостоятельным может стать человек, который обладает чувством собственного достоинства, уверен в себе; который утверждается в жизни ни за счет других людей, а за счет реализации собственных возможностей и собственных усилий. </vt:lpstr>
      <vt:lpstr>В работе рекомендуется придерживаться следующих правил: 1)не противопоставлять детей прямо друг к другу; 2)не «пилить» и не ругать при всех; 3)не подчеркивать (часто ,с нажимом) способности одних и неудачи других; 4)замечать даже маленькие успехи, чаще хвалить; 5)называть всех детей по имени и добиваться этого в общении детей друг с другом.  Дети должны понять, что отношение к человеку определяется, прежде всего, теми добрыми делами, которые он совершил; </vt:lpstr>
      <vt:lpstr>6)Необходимо  чаще разговаривать с теми, которых остальные игнорируют,   7)всё, что происходит с детьми принимать всерьез (даже если эти проблемы кажутся пустяковыми и смешными);  8)за внешними поступками детей стараться  разглядеть, увидеть мотивы поведения (почему так поступил?);  9)исключить ситуации, способные вызвать у детей страх наказания;  </vt:lpstr>
      <vt:lpstr>10)Воспитывать через доверие, уважение, радость;  11)воспитатель должен помнить, что ребенок имеет право на ошибку, на то или иное настроение;  12)осуществлять индивидуальный подход на основе понимания особенностей ребенка;  13)Критически отнестись к себе самому при поиске причин неудач ребенка в поведении, деятельности, отношениях. </vt:lpstr>
    </vt:vector>
  </TitlesOfParts>
  <Company>Детский дом</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Анализ сформированности навыков ведения домашнего хозяйства и самообслуживания у воспитанников 2013-2014 уч.год</dc:title>
  <dc:creator>Дети</dc:creator>
  <cp:lastModifiedBy>Дети</cp:lastModifiedBy>
  <cp:revision>16</cp:revision>
  <dcterms:created xsi:type="dcterms:W3CDTF">2014-05-03T12:48:02Z</dcterms:created>
  <dcterms:modified xsi:type="dcterms:W3CDTF">2014-05-28T10:10:32Z</dcterms:modified>
</cp:coreProperties>
</file>