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9" r:id="rId3"/>
    <p:sldMasterId id="2147483722" r:id="rId4"/>
    <p:sldMasterId id="2147483735" r:id="rId5"/>
    <p:sldMasterId id="2147483748" r:id="rId6"/>
    <p:sldMasterId id="2147483761" r:id="rId7"/>
    <p:sldMasterId id="2147483774" r:id="rId8"/>
  </p:sldMasterIdLst>
  <p:sldIdLst>
    <p:sldId id="256" r:id="rId9"/>
    <p:sldId id="257" r:id="rId10"/>
    <p:sldId id="258" r:id="rId11"/>
    <p:sldId id="293" r:id="rId12"/>
    <p:sldId id="259" r:id="rId13"/>
    <p:sldId id="260" r:id="rId14"/>
    <p:sldId id="261" r:id="rId15"/>
    <p:sldId id="263" r:id="rId16"/>
    <p:sldId id="264" r:id="rId17"/>
    <p:sldId id="265" r:id="rId18"/>
    <p:sldId id="268" r:id="rId19"/>
    <p:sldId id="267" r:id="rId20"/>
    <p:sldId id="276" r:id="rId21"/>
    <p:sldId id="277" r:id="rId22"/>
    <p:sldId id="279" r:id="rId23"/>
    <p:sldId id="280" r:id="rId24"/>
    <p:sldId id="282" r:id="rId25"/>
    <p:sldId id="269" r:id="rId26"/>
    <p:sldId id="271" r:id="rId27"/>
    <p:sldId id="272" r:id="rId28"/>
    <p:sldId id="273" r:id="rId29"/>
    <p:sldId id="274" r:id="rId30"/>
    <p:sldId id="275" r:id="rId31"/>
    <p:sldId id="278" r:id="rId32"/>
    <p:sldId id="283" r:id="rId33"/>
    <p:sldId id="284" r:id="rId34"/>
    <p:sldId id="262" r:id="rId35"/>
    <p:sldId id="287" r:id="rId36"/>
    <p:sldId id="288" r:id="rId37"/>
    <p:sldId id="289" r:id="rId38"/>
    <p:sldId id="290" r:id="rId39"/>
    <p:sldId id="291" r:id="rId40"/>
    <p:sldId id="285" r:id="rId41"/>
    <p:sldId id="286" r:id="rId42"/>
    <p:sldId id="294" r:id="rId43"/>
    <p:sldId id="292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9467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slide" Target="slides/slide3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2118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FFFFFF"/>
              </a:solidFill>
            </a:endParaRP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1BBCF55-640B-402A-AB52-938561105B97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34832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11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07B6A-C080-40FB-B7D2-B550EE99A869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551969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2FB45-B57E-409D-8A75-43148684F3DC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507950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4696E-8004-429D-AE39-74B77BBE081F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487965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D6F31-378B-4858-BC1A-34346C77564A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742999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1A319-9786-430F-AC5D-B865A2894E70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54702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87DAC-1F76-4CCA-8D19-C9A2D957A01B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361036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44D1E-51B2-41C5-8278-1F5C8A0BC1E7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51981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B704A-DEDA-424B-8FBB-FEE968754AF1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20468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22DA2-7182-42A0-A7F6-220E299D8B53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708799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022BB-CF2D-4E84-9F97-EEE050B0722A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304403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684D24A-6E40-4F1F-A50E-06BB59F114BD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121300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2118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FFFFFF"/>
              </a:solidFill>
            </a:endParaRP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1BBCF55-640B-402A-AB52-938561105B97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1035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11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07B6A-C080-40FB-B7D2-B550EE99A869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188154"/>
      </p:ext>
    </p:extLst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2FB45-B57E-409D-8A75-43148684F3DC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011819"/>
      </p:ext>
    </p:extLst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4696E-8004-429D-AE39-74B77BBE081F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400899"/>
      </p:ext>
    </p:extLst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D6F31-378B-4858-BC1A-34346C77564A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584885"/>
      </p:ext>
    </p:extLst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1A319-9786-430F-AC5D-B865A2894E70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09070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87DAC-1F76-4CCA-8D19-C9A2D957A01B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312995"/>
      </p:ext>
    </p:extLst>
  </p:cSld>
  <p:clrMapOvr>
    <a:masterClrMapping/>
  </p:clrMapOvr>
  <p:transition spd="slow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44D1E-51B2-41C5-8278-1F5C8A0BC1E7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59890"/>
      </p:ext>
    </p:extLst>
  </p:cSld>
  <p:clrMapOvr>
    <a:masterClrMapping/>
  </p:clrMapOvr>
  <p:transition spd="slow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B704A-DEDA-424B-8FBB-FEE968754AF1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176142"/>
      </p:ext>
    </p:extLst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22DA2-7182-42A0-A7F6-220E299D8B53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629922"/>
      </p:ext>
    </p:extLst>
  </p:cSld>
  <p:clrMapOvr>
    <a:masterClrMapping/>
  </p:clrMapOvr>
  <p:transition spd="slow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022BB-CF2D-4E84-9F97-EEE050B0722A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770260"/>
      </p:ext>
    </p:extLst>
  </p:cSld>
  <p:clrMapOvr>
    <a:masterClrMapping/>
  </p:clrMapOvr>
  <p:transition spd="slow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684D24A-6E40-4F1F-A50E-06BB59F114BD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805878"/>
      </p:ext>
    </p:extLst>
  </p:cSld>
  <p:clrMapOvr>
    <a:masterClrMapping/>
  </p:clrMapOvr>
  <p:transition spd="slow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2118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FFFFFF"/>
              </a:solidFill>
            </a:endParaRP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1BBCF55-640B-402A-AB52-938561105B97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54209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11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07B6A-C080-40FB-B7D2-B550EE99A869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085699"/>
      </p:ext>
    </p:extLst>
  </p:cSld>
  <p:clrMapOvr>
    <a:masterClrMapping/>
  </p:clrMapOvr>
  <p:transition spd="slow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2FB45-B57E-409D-8A75-43148684F3DC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158128"/>
      </p:ext>
    </p:extLst>
  </p:cSld>
  <p:clrMapOvr>
    <a:masterClrMapping/>
  </p:clrMapOvr>
  <p:transition spd="slow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4696E-8004-429D-AE39-74B77BBE081F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50136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D6F31-378B-4858-BC1A-34346C77564A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757480"/>
      </p:ext>
    </p:extLst>
  </p:cSld>
  <p:clrMapOvr>
    <a:masterClrMapping/>
  </p:clrMapOvr>
  <p:transition spd="slow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1A319-9786-430F-AC5D-B865A2894E70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043468"/>
      </p:ext>
    </p:extLst>
  </p:cSld>
  <p:clrMapOvr>
    <a:masterClrMapping/>
  </p:clrMapOvr>
  <p:transition spd="slow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87DAC-1F76-4CCA-8D19-C9A2D957A01B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372106"/>
      </p:ext>
    </p:extLst>
  </p:cSld>
  <p:clrMapOvr>
    <a:masterClrMapping/>
  </p:clrMapOvr>
  <p:transition spd="slow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44D1E-51B2-41C5-8278-1F5C8A0BC1E7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211111"/>
      </p:ext>
    </p:extLst>
  </p:cSld>
  <p:clrMapOvr>
    <a:masterClrMapping/>
  </p:clrMapOvr>
  <p:transition spd="slow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B704A-DEDA-424B-8FBB-FEE968754AF1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922762"/>
      </p:ext>
    </p:extLst>
  </p:cSld>
  <p:clrMapOvr>
    <a:masterClrMapping/>
  </p:clrMapOvr>
  <p:transition spd="slow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22DA2-7182-42A0-A7F6-220E299D8B53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605050"/>
      </p:ext>
    </p:extLst>
  </p:cSld>
  <p:clrMapOvr>
    <a:masterClrMapping/>
  </p:clrMapOvr>
  <p:transition spd="slow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022BB-CF2D-4E84-9F97-EEE050B0722A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085913"/>
      </p:ext>
    </p:extLst>
  </p:cSld>
  <p:clrMapOvr>
    <a:masterClrMapping/>
  </p:clrMapOvr>
  <p:transition spd="slow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684D24A-6E40-4F1F-A50E-06BB59F114BD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644992"/>
      </p:ext>
    </p:extLst>
  </p:cSld>
  <p:clrMapOvr>
    <a:masterClrMapping/>
  </p:clrMapOvr>
  <p:transition spd="slow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2118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FFFFFF"/>
              </a:solidFill>
            </a:endParaRP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1BBCF55-640B-402A-AB52-938561105B97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80278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11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07B6A-C080-40FB-B7D2-B550EE99A869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6165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2FB45-B57E-409D-8A75-43148684F3DC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547174"/>
      </p:ext>
    </p:extLst>
  </p:cSld>
  <p:clrMapOvr>
    <a:masterClrMapping/>
  </p:clrMapOvr>
  <p:transition spd="slow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4696E-8004-429D-AE39-74B77BBE081F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125969"/>
      </p:ext>
    </p:extLst>
  </p:cSld>
  <p:clrMapOvr>
    <a:masterClrMapping/>
  </p:clrMapOvr>
  <p:transition spd="slow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D6F31-378B-4858-BC1A-34346C77564A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250391"/>
      </p:ext>
    </p:extLst>
  </p:cSld>
  <p:clrMapOvr>
    <a:masterClrMapping/>
  </p:clrMapOvr>
  <p:transition spd="slow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1A319-9786-430F-AC5D-B865A2894E70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853667"/>
      </p:ext>
    </p:extLst>
  </p:cSld>
  <p:clrMapOvr>
    <a:masterClrMapping/>
  </p:clrMapOvr>
  <p:transition spd="slow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87DAC-1F76-4CCA-8D19-C9A2D957A01B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952011"/>
      </p:ext>
    </p:extLst>
  </p:cSld>
  <p:clrMapOvr>
    <a:masterClrMapping/>
  </p:clrMapOvr>
  <p:transition spd="slow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44D1E-51B2-41C5-8278-1F5C8A0BC1E7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382579"/>
      </p:ext>
    </p:extLst>
  </p:cSld>
  <p:clrMapOvr>
    <a:masterClrMapping/>
  </p:clrMapOvr>
  <p:transition spd="slow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B704A-DEDA-424B-8FBB-FEE968754AF1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873764"/>
      </p:ext>
    </p:extLst>
  </p:cSld>
  <p:clrMapOvr>
    <a:masterClrMapping/>
  </p:clrMapOvr>
  <p:transition spd="slow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22DA2-7182-42A0-A7F6-220E299D8B53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29146"/>
      </p:ext>
    </p:extLst>
  </p:cSld>
  <p:clrMapOvr>
    <a:masterClrMapping/>
  </p:clrMapOvr>
  <p:transition spd="slow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022BB-CF2D-4E84-9F97-EEE050B0722A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575434"/>
      </p:ext>
    </p:extLst>
  </p:cSld>
  <p:clrMapOvr>
    <a:masterClrMapping/>
  </p:clrMapOvr>
  <p:transition spd="slow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684D24A-6E40-4F1F-A50E-06BB59F114BD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845804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2118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FFFFFF"/>
              </a:solidFill>
            </a:endParaRP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1BBCF55-640B-402A-AB52-938561105B97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30573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11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07B6A-C080-40FB-B7D2-B550EE99A869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108947"/>
      </p:ext>
    </p:extLst>
  </p:cSld>
  <p:clrMapOvr>
    <a:masterClrMapping/>
  </p:clrMapOvr>
  <p:transition spd="slow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2FB45-B57E-409D-8A75-43148684F3DC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791007"/>
      </p:ext>
    </p:extLst>
  </p:cSld>
  <p:clrMapOvr>
    <a:masterClrMapping/>
  </p:clrMapOvr>
  <p:transition spd="slow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4696E-8004-429D-AE39-74B77BBE081F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479145"/>
      </p:ext>
    </p:extLst>
  </p:cSld>
  <p:clrMapOvr>
    <a:masterClrMapping/>
  </p:clrMapOvr>
  <p:transition spd="slow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D6F31-378B-4858-BC1A-34346C77564A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807615"/>
      </p:ext>
    </p:extLst>
  </p:cSld>
  <p:clrMapOvr>
    <a:masterClrMapping/>
  </p:clrMapOvr>
  <p:transition spd="slow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1A319-9786-430F-AC5D-B865A2894E70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766709"/>
      </p:ext>
    </p:extLst>
  </p:cSld>
  <p:clrMapOvr>
    <a:masterClrMapping/>
  </p:clrMapOvr>
  <p:transition spd="slow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87DAC-1F76-4CCA-8D19-C9A2D957A01B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250882"/>
      </p:ext>
    </p:extLst>
  </p:cSld>
  <p:clrMapOvr>
    <a:masterClrMapping/>
  </p:clrMapOvr>
  <p:transition spd="slow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44D1E-51B2-41C5-8278-1F5C8A0BC1E7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699446"/>
      </p:ext>
    </p:extLst>
  </p:cSld>
  <p:clrMapOvr>
    <a:masterClrMapping/>
  </p:clrMapOvr>
  <p:transition spd="slow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B704A-DEDA-424B-8FBB-FEE968754AF1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138089"/>
      </p:ext>
    </p:extLst>
  </p:cSld>
  <p:clrMapOvr>
    <a:masterClrMapping/>
  </p:clrMapOvr>
  <p:transition spd="slow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22DA2-7182-42A0-A7F6-220E299D8B53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644388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022BB-CF2D-4E84-9F97-EEE050B0722A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738596"/>
      </p:ext>
    </p:extLst>
  </p:cSld>
  <p:clrMapOvr>
    <a:masterClrMapping/>
  </p:clrMapOvr>
  <p:transition spd="slow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684D24A-6E40-4F1F-A50E-06BB59F114BD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251815"/>
      </p:ext>
    </p:extLst>
  </p:cSld>
  <p:clrMapOvr>
    <a:masterClrMapping/>
  </p:clrMapOvr>
  <p:transition spd="slow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2118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FFFFFF"/>
              </a:solidFill>
            </a:endParaRP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1BBCF55-640B-402A-AB52-938561105B97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9850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11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07B6A-C080-40FB-B7D2-B550EE99A869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023066"/>
      </p:ext>
    </p:extLst>
  </p:cSld>
  <p:clrMapOvr>
    <a:masterClrMapping/>
  </p:clrMapOvr>
  <p:transition spd="slow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2FB45-B57E-409D-8A75-43148684F3DC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829084"/>
      </p:ext>
    </p:extLst>
  </p:cSld>
  <p:clrMapOvr>
    <a:masterClrMapping/>
  </p:clrMapOvr>
  <p:transition spd="slow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4696E-8004-429D-AE39-74B77BBE081F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978427"/>
      </p:ext>
    </p:extLst>
  </p:cSld>
  <p:clrMapOvr>
    <a:masterClrMapping/>
  </p:clrMapOvr>
  <p:transition spd="slow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D6F31-378B-4858-BC1A-34346C77564A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880609"/>
      </p:ext>
    </p:extLst>
  </p:cSld>
  <p:clrMapOvr>
    <a:masterClrMapping/>
  </p:clrMapOvr>
  <p:transition spd="slow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1A319-9786-430F-AC5D-B865A2894E70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819997"/>
      </p:ext>
    </p:extLst>
  </p:cSld>
  <p:clrMapOvr>
    <a:masterClrMapping/>
  </p:clrMapOvr>
  <p:transition spd="slow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87DAC-1F76-4CCA-8D19-C9A2D957A01B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036018"/>
      </p:ext>
    </p:extLst>
  </p:cSld>
  <p:clrMapOvr>
    <a:masterClrMapping/>
  </p:clrMapOvr>
  <p:transition spd="slow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44D1E-51B2-41C5-8278-1F5C8A0BC1E7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657411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B704A-DEDA-424B-8FBB-FEE968754AF1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024989"/>
      </p:ext>
    </p:extLst>
  </p:cSld>
  <p:clrMapOvr>
    <a:masterClrMapping/>
  </p:clrMapOvr>
  <p:transition spd="slow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22DA2-7182-42A0-A7F6-220E299D8B53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576359"/>
      </p:ext>
    </p:extLst>
  </p:cSld>
  <p:clrMapOvr>
    <a:masterClrMapping/>
  </p:clrMapOvr>
  <p:transition spd="slow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022BB-CF2D-4E84-9F97-EEE050B0722A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02183"/>
      </p:ext>
    </p:extLst>
  </p:cSld>
  <p:clrMapOvr>
    <a:masterClrMapping/>
  </p:clrMapOvr>
  <p:transition spd="slow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684D24A-6E40-4F1F-A50E-06BB59F114BD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856708"/>
      </p:ext>
    </p:extLst>
  </p:cSld>
  <p:clrMapOvr>
    <a:masterClrMapping/>
  </p:clrMapOvr>
  <p:transition spd="slow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14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A8421F5-01F8-4713-8E2B-A8E7560DAEF3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955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E9D2B-0C3B-4CBC-A36F-4482C6AF6A00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39408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9D755-3FB8-4CAC-9343-A8CE9E126E68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19968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62027-164A-421A-87F2-7B4AF514968D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8327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6C96D-6270-40FE-A708-7CADF92DB942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70183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8BD20-8D8E-44DA-B7D7-00698BC6C201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475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22AAC-324B-4CC8-A9E1-369FF7A15C62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17329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4C56B-A103-45B5-90BE-4F56EB50FFCC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75213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E33E6-9EC2-4D5A-B8F4-2071A5230B05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45520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69B2F-5451-4A46-937D-5B59C459D93C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60504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144A8-85DA-462E-A5D0-9032A1B06904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74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2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2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220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B55562-4107-4106-8838-82540F536D06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10293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2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220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B55562-4107-4106-8838-82540F536D06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24655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2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220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B55562-4107-4106-8838-82540F536D06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15203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2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220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B55562-4107-4106-8838-82540F536D06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5745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2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220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B55562-4107-4106-8838-82540F536D06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34705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2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220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B55562-4107-4106-8838-82540F536D06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91033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</p:sldLayoutIdLst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0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2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411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D5D789-4622-42DC-8050-017875EA2F92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51651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212976"/>
            <a:ext cx="7772400" cy="1975104"/>
          </a:xfrm>
          <a:scene3d>
            <a:camera prst="isometricRightUp"/>
            <a:lightRig rig="threePt" dir="t"/>
          </a:scene3d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МАТЕМАТИЧЕСКИЙ КВН </a:t>
            </a:r>
            <a: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(5 - 6 класс)</a:t>
            </a:r>
            <a:endParaRPr lang="ru-RU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48680"/>
            <a:ext cx="7772400" cy="1508760"/>
          </a:xfrm>
        </p:spPr>
        <p:txBody>
          <a:bodyPr/>
          <a:lstStyle/>
          <a:p>
            <a:pPr lvl="0" algn="ctr" fontAlgn="base"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uk-UA" altLang="ru-RU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</a:t>
            </a:r>
            <a:r>
              <a:rPr lang="uk-UA" alt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бюджетное</a:t>
            </a:r>
            <a:r>
              <a:rPr lang="uk-UA" alt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общеобразовательное</a:t>
            </a:r>
            <a:r>
              <a:rPr lang="uk-UA" alt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учреждение</a:t>
            </a:r>
            <a:endParaRPr lang="ru-RU" alt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uk-UA" alt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altLang="ru-RU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Красноалександровская</a:t>
            </a:r>
            <a:r>
              <a:rPr lang="uk-UA" alt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основная</a:t>
            </a:r>
            <a:r>
              <a:rPr lang="uk-UA" alt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altLang="ru-RU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общеобразовательная</a:t>
            </a:r>
            <a:r>
              <a:rPr lang="uk-UA" alt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школа </a:t>
            </a:r>
            <a:r>
              <a:rPr lang="uk-UA" altLang="ru-RU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Шебекинского</a:t>
            </a:r>
            <a:r>
              <a:rPr lang="uk-UA" alt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района</a:t>
            </a:r>
            <a:r>
              <a:rPr lang="uk-UA" alt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Белгородской</a:t>
            </a:r>
            <a:r>
              <a:rPr lang="uk-UA" alt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  <a:r>
              <a:rPr lang="uk-UA" alt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alt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23928" y="515719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alt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</a:t>
            </a:r>
            <a:r>
              <a:rPr lang="ru-RU" altLang="ru-RU" sz="24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Курлыкина</a:t>
            </a:r>
            <a:r>
              <a:rPr lang="ru-RU" alt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Татьяна Ивановна, учитель физики. </a:t>
            </a:r>
            <a:endParaRPr lang="ru-RU" altLang="ru-RU" sz="24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45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8716" y="1268760"/>
            <a:ext cx="7772400" cy="5760640"/>
          </a:xfrm>
        </p:spPr>
        <p:txBody>
          <a:bodyPr>
            <a:normAutofit fontScale="85000" lnSpcReduction="20000"/>
          </a:bodyPr>
          <a:lstStyle/>
          <a:p>
            <a:pPr marL="525780" lvl="0" indent="-45720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Font typeface="+mj-lt"/>
              <a:buAutoNum type="arabicPeriod" startAt="16"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Из-под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забора видно 6 пар лошадиных ног. Сколько этих животных во дворе? </a:t>
            </a:r>
            <a:endParaRPr lang="ru-RU" sz="26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68580" lvl="0" indent="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None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3)</a:t>
            </a:r>
          </a:p>
          <a:p>
            <a:pPr marL="525780" lvl="0" indent="-45720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Font typeface="+mj-lt"/>
              <a:buAutoNum type="arabicPeriod" startAt="17"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 однозначному числу приписали такую же цифру. Во сколько раз увеличилось число? </a:t>
            </a:r>
            <a:endParaRPr lang="ru-RU" sz="26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68580" lvl="0" indent="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None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11 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раз)</a:t>
            </a:r>
          </a:p>
          <a:p>
            <a:pPr marL="525780" lvl="0" indent="-45720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Font typeface="+mj-lt"/>
              <a:buAutoNum type="arabicPeriod" startAt="18"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Чтобы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дойти Ивану Васильевичу до работы требуется 1,5 часа. С работы, торопясь домой, он возвращается по той же дороге за 90 минут. Чем вы объясните такую разницу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</a:t>
            </a:r>
          </a:p>
          <a:p>
            <a:pPr marL="68580" lvl="0" indent="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None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(Нет разницы)</a:t>
            </a:r>
          </a:p>
          <a:p>
            <a:pPr marL="525780" lvl="0" indent="-45720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Font typeface="+mj-lt"/>
              <a:buAutoNum type="arabicPeriod" startAt="19"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Сколько лет двадцатилетнему человеку было 4 года назад? </a:t>
            </a:r>
            <a:endParaRPr lang="ru-RU" sz="26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68580" lvl="0" indent="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None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16)</a:t>
            </a:r>
          </a:p>
          <a:p>
            <a:pPr marL="525780" lvl="0" indent="-45720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Font typeface="+mj-lt"/>
              <a:buAutoNum type="arabicPeriod" startAt="20"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Каким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 счёту является “Ь” в названии последнего месяца осени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</a:t>
            </a:r>
          </a:p>
          <a:p>
            <a:pPr marL="68580" lvl="0" indent="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None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(6)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8716" y="476672"/>
            <a:ext cx="3252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64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Третий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конкурс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Calibri"/>
                <a:ea typeface="Calibri"/>
                <a:cs typeface="Times New Roman"/>
              </a:rPr>
              <a:t/>
            </a:r>
            <a:br>
              <a:rPr lang="ru-RU" sz="32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5493" y="2204864"/>
            <a:ext cx="7772400" cy="4653136"/>
          </a:xfrm>
        </p:spPr>
        <p:txBody>
          <a:bodyPr>
            <a:normAutofit fontScale="77500" lnSpcReduction="20000"/>
          </a:bodyPr>
          <a:lstStyle/>
          <a:p>
            <a:pPr marL="6858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200" dirty="0">
                <a:latin typeface="Calibri"/>
                <a:ea typeface="Calibri"/>
                <a:cs typeface="Times New Roman"/>
              </a:rPr>
              <a:t/>
            </a:r>
            <a:br>
              <a:rPr lang="ru-RU" sz="3200" dirty="0">
                <a:latin typeface="Calibri"/>
                <a:ea typeface="Calibri"/>
                <a:cs typeface="Times New Roman"/>
              </a:rPr>
            </a:br>
            <a:r>
              <a:rPr lang="ru-RU" sz="3200" dirty="0">
                <a:latin typeface="Calibri"/>
                <a:ea typeface="Calibri"/>
                <a:cs typeface="Times New Roman"/>
              </a:rPr>
              <a:t> </a:t>
            </a:r>
            <a:r>
              <a:rPr lang="ru-RU" sz="3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Каждой команде </a:t>
            </a:r>
            <a:r>
              <a:rPr lang="ru-RU" sz="3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даётся: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3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листок с заданием </a:t>
            </a:r>
            <a:endParaRPr lang="ru-RU" sz="34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</a:t>
            </a:r>
            <a:r>
              <a:rPr lang="ru-RU" sz="3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листок для решения.</a:t>
            </a:r>
          </a:p>
          <a:p>
            <a:pPr marL="6858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4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Каждой команде предлагается решить пример. Команда самостоятельно выбирает тактику своих действий таким образом, чтобы решить быстро и правильно. </a:t>
            </a:r>
            <a:endParaRPr lang="ru-RU" sz="3400" i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6858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Время </a:t>
            </a:r>
            <a:r>
              <a:rPr lang="ru-RU" sz="3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ограничено – одной минутой.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8152" y="1412776"/>
            <a:ext cx="83070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rgbClr val="EA157A">
                        <a:satMod val="155000"/>
                      </a:srgbClr>
                    </a:gs>
                    <a:gs pos="100000">
                      <a:srgbClr val="EA157A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rgbClr val="EA157A">
                        <a:satMod val="155000"/>
                      </a:srgbClr>
                    </a:gs>
                    <a:gs pos="100000">
                      <a:srgbClr val="EA157A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«РЕШАЕМ ВМЕСТЕ»</a:t>
            </a:r>
            <a:endParaRPr lang="ru-RU" sz="5400" b="1" spc="50" dirty="0">
              <a:ln w="11430"/>
              <a:gradFill>
                <a:gsLst>
                  <a:gs pos="25000">
                    <a:srgbClr val="EA157A">
                      <a:satMod val="155000"/>
                    </a:srgbClr>
                  </a:gs>
                  <a:gs pos="100000">
                    <a:srgbClr val="EA157A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918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12064"/>
            <a:ext cx="8219256" cy="914400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(1218 : 3 + 3785 x 68) x (371 + 23 x 78 –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2165)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=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1218 : 3 = 406</a:t>
            </a:r>
          </a:p>
          <a:p>
            <a:pPr marL="68580" indent="0">
              <a:buNone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3785 · 68 = 257380</a:t>
            </a:r>
          </a:p>
          <a:p>
            <a:pPr marL="68580" lvl="0" indent="0">
              <a:buClr>
                <a:srgbClr val="4E5B6F"/>
              </a:buClr>
              <a:buNone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800" dirty="0" smtClean="0">
                <a:solidFill>
                  <a:srgbClr val="EA157A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406 + 257380 = 257786</a:t>
            </a:r>
            <a:endParaRPr lang="ru-RU" sz="2800" dirty="0">
              <a:solidFill>
                <a:srgbClr val="EA157A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23 </a:t>
            </a:r>
            <a:r>
              <a:rPr lang="ru-RU" sz="2800" dirty="0" smtClean="0">
                <a:solidFill>
                  <a:srgbClr val="EA157A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78 = 1794</a:t>
            </a:r>
          </a:p>
          <a:p>
            <a:pPr marL="68580" indent="0">
              <a:buNone/>
            </a:pPr>
            <a:r>
              <a:rPr lang="ru-RU" sz="2800" dirty="0" smtClean="0">
                <a:solidFill>
                  <a:srgbClr val="EA157A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371 + 1794 = 2165</a:t>
            </a:r>
          </a:p>
          <a:p>
            <a:pPr marL="68580" lvl="0" indent="0">
              <a:buClr>
                <a:srgbClr val="4E5B6F"/>
              </a:buClr>
              <a:buNone/>
            </a:pPr>
            <a:r>
              <a:rPr lang="ru-RU" sz="2800" dirty="0" smtClean="0">
                <a:solidFill>
                  <a:srgbClr val="EA157A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2165 – 2165 = 0</a:t>
            </a:r>
          </a:p>
          <a:p>
            <a:pPr marL="68580" lvl="0" indent="0">
              <a:buClr>
                <a:srgbClr val="4E5B6F"/>
              </a:buClr>
              <a:buNone/>
            </a:pPr>
            <a:r>
              <a:rPr lang="ru-RU" sz="2800" dirty="0" smtClean="0">
                <a:solidFill>
                  <a:srgbClr val="EA157A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257786 · 0 = 0</a:t>
            </a:r>
            <a:endParaRPr lang="ru-RU" sz="2800" dirty="0">
              <a:solidFill>
                <a:srgbClr val="EA157A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lvl="0" indent="0">
              <a:buClr>
                <a:srgbClr val="4E5B6F"/>
              </a:buClr>
              <a:buNone/>
            </a:pPr>
            <a:endParaRPr lang="ru-RU" sz="2400" dirty="0">
              <a:solidFill>
                <a:srgbClr val="EA157A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13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Четвертый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конкурс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492896"/>
            <a:ext cx="7772400" cy="3862664"/>
          </a:xfrm>
        </p:spPr>
        <p:txBody>
          <a:bodyPr>
            <a:normAutofit fontScale="77500" lnSpcReduction="20000"/>
          </a:bodyPr>
          <a:lstStyle/>
          <a:p>
            <a:pPr marL="6858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Выходят все, кроме капитанов.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1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Конкурс проводится во время состязаний </a:t>
            </a:r>
            <a:r>
              <a:rPr lang="ru-RU" sz="31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зрителей.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Команде </a:t>
            </a:r>
            <a:r>
              <a:rPr lang="ru-RU" sz="3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необходимо нарисовать 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фигуру человека, </a:t>
            </a:r>
            <a:r>
              <a:rPr lang="ru-RU" sz="3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используя только математические фигуры, символы, знаки, цифры и т.д. </a:t>
            </a:r>
            <a:endParaRPr lang="ru-RU" sz="31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1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Альбомный лист, </a:t>
            </a:r>
            <a:r>
              <a:rPr lang="ru-RU" sz="31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фломастеры, карандаши.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39498" y="1340768"/>
            <a:ext cx="586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«ХУДОЖНИКИ»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009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Пятый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конкурс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348880"/>
            <a:ext cx="7772400" cy="4006680"/>
          </a:xfrm>
        </p:spPr>
        <p:txBody>
          <a:bodyPr>
            <a:normAutofit fontScale="70000" lnSpcReduction="20000"/>
          </a:bodyPr>
          <a:lstStyle/>
          <a:p>
            <a:pPr marL="68580" lvl="0" indent="0">
              <a:lnSpc>
                <a:spcPct val="115000"/>
              </a:lnSpc>
              <a:spcAft>
                <a:spcPts val="1000"/>
              </a:spcAft>
              <a:buClr>
                <a:srgbClr val="4E5B6F"/>
              </a:buClr>
              <a:buNone/>
            </a:pPr>
            <a:r>
              <a:rPr lang="ru-RU" sz="3200" dirty="0">
                <a:latin typeface="Arial Black"/>
                <a:ea typeface="Calibri"/>
                <a:cs typeface="Times New Roman"/>
              </a:rPr>
              <a:t/>
            </a:r>
            <a:br>
              <a:rPr lang="ru-RU" sz="3200" dirty="0">
                <a:latin typeface="Arial Black"/>
                <a:ea typeface="Calibri"/>
                <a:cs typeface="Times New Roman"/>
              </a:rPr>
            </a:br>
            <a:r>
              <a:rPr lang="ru-RU" sz="3400" i="1" dirty="0">
                <a:solidFill>
                  <a:srgbClr val="EA157A">
                    <a:lumMod val="75000"/>
                  </a:srgb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Конкурс проводится во время состязаний зрителей. </a:t>
            </a:r>
          </a:p>
          <a:p>
            <a:pPr marL="6858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Капитанам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предлагается разгадать ребусы. Задание даётся одновременно для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обоих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капитанов. </a:t>
            </a: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6858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Очки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 правильный ответ получает тот, кто быстрее даёт ответ. Количество правильных ответов влияет на балл за этот конкурс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</a:p>
          <a:p>
            <a:pPr marL="6858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Ребусы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прикрепляются магнитами к доске – каждый капитан пишет ответ на листке.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1268760"/>
            <a:ext cx="59715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«КАПИТАНЫ»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176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очка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484784"/>
            <a:ext cx="9102183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197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Восемь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7128792" cy="546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183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Тротуар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484784"/>
            <a:ext cx="8368609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1835696" y="5254352"/>
            <a:ext cx="64807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32408" y="506968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5776" y="50696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95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6346" y="1268760"/>
            <a:ext cx="7772400" cy="532859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Clr>
                <a:schemeClr val="accent2">
                  <a:lumMod val="75000"/>
                </a:schemeClr>
              </a:buClr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 серой цапле на урок прилетело 7 сорок.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chemeClr val="accent2">
                  <a:lumMod val="75000"/>
                </a:schemeClr>
              </a:buClr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 из них лишь 3 сороки приготовили уроки.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chemeClr val="accent2">
                  <a:lumMod val="75000"/>
                </a:schemeClr>
              </a:buClr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Сколько лодырей сорок прилетело на урок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chemeClr val="accent2">
                  <a:lumMod val="75000"/>
                </a:schemeClr>
              </a:buClr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(4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chemeClr val="accent2">
                  <a:lumMod val="75000"/>
                </a:schemeClr>
              </a:buClr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Я, Серёжа, Коля, Ванда – волейбольная команда.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chemeClr val="accent2">
                  <a:lumMod val="75000"/>
                </a:schemeClr>
              </a:buClr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Женя с Игорем пока – запасных два игрока.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chemeClr val="accent2">
                  <a:lumMod val="75000"/>
                </a:schemeClr>
              </a:buClr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 когда подучатся, сколько нас получится?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chemeClr val="accent2">
                  <a:lumMod val="75000"/>
                </a:schemeClr>
              </a:buClr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6)</a:t>
            </a:r>
          </a:p>
          <a:p>
            <a:pPr marL="6858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68580" indent="0">
              <a:buNone/>
            </a:pP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6632"/>
            <a:ext cx="85940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Задания для болельщиков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49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6346" y="1124744"/>
            <a:ext cx="7772400" cy="561662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Мы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большущая семья, самый младший – это я.</a:t>
            </a:r>
          </a:p>
          <a:p>
            <a:pPr marL="68580" indent="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Сразу нас не сосчитать!</a:t>
            </a:r>
          </a:p>
          <a:p>
            <a:pPr marL="68580" indent="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Юра, Шура,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Клаша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Саша и Наташа тоже наша.</a:t>
            </a:r>
          </a:p>
          <a:p>
            <a:pPr marL="68580" indent="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Мы по улице идём, говорят, что детский дом.</a:t>
            </a:r>
          </a:p>
          <a:p>
            <a:pPr marL="68580" indent="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Сосчитайте поскорей, сколько нас в семье детей?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Сидят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рыбаки, стерегут поплавки.</a:t>
            </a:r>
          </a:p>
          <a:p>
            <a:pPr marL="68580" indent="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Рыбак Корней поймал 13 окуней,</a:t>
            </a:r>
          </a:p>
          <a:p>
            <a:pPr marL="68580" indent="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Рыбак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Евсей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– 4 карасей,</a:t>
            </a:r>
          </a:p>
          <a:p>
            <a:pPr marL="68580" indent="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 рыбак Михаил двух сомов изловил.</a:t>
            </a:r>
          </a:p>
          <a:p>
            <a:pPr marL="68580" indent="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Сколько рыб рыбаки натаскали из реки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(19)</a:t>
            </a:r>
          </a:p>
          <a:p>
            <a:pPr marL="6858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68580" indent="0">
              <a:buNone/>
            </a:pP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6632"/>
            <a:ext cx="85940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Задания для болельщиков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17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развитие интереса к математике;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развитие логического мышления, быстроты реакции, внимания;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воспитание чувства ответственности, коллективизма и взаимопомощи;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применение навыков счёта, развитие умений взаимопроверки, совершенствование умений рационально планировать свою деятельность;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восприятие математики через мир песен, стихов, рисунков, пословиц и поговорок.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260648"/>
            <a:ext cx="5148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Цели и задачи: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490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6346" y="1124744"/>
            <a:ext cx="7772400" cy="5616624"/>
          </a:xfrm>
        </p:spPr>
        <p:txBody>
          <a:bodyPr>
            <a:normAutofit/>
          </a:bodyPr>
          <a:lstStyle/>
          <a:p>
            <a:pPr marL="360000"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Что за цифра акробатка? Если на голову встанет –</a:t>
            </a:r>
          </a:p>
          <a:p>
            <a:pPr marL="17100" indent="0"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Ровно на 3 меньше станет.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60000"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9)</a:t>
            </a:r>
          </a:p>
          <a:p>
            <a:pPr marL="17100" indent="0"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</a:p>
          <a:p>
            <a:pPr marL="360000"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Он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давно знакомый мой, каждый угол в нём прямой,</a:t>
            </a:r>
          </a:p>
          <a:p>
            <a:pPr marL="17100" indent="0"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Все 4 стороны одинаковой длины.</a:t>
            </a:r>
          </a:p>
          <a:p>
            <a:pPr marL="17100" indent="0"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Вам его представить рад. Как зовут его?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60000"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Квадрат)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chemeClr val="accent2">
                  <a:lumMod val="75000"/>
                </a:schemeClr>
              </a:buClr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Разделите число 1888 пополам, чтобы получилось два раза по 1000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chemeClr val="accent2">
                  <a:lumMod val="75000"/>
                </a:schemeClr>
              </a:buClr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1888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6632"/>
            <a:ext cx="85940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Задания для болельщиков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87624" y="6165304"/>
            <a:ext cx="14401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29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6346" y="1124744"/>
            <a:ext cx="7772400" cy="561662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Зайцы пилят бревно. Они сделали 10 распилов. Сколько получилось чурбачков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(11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Мальчик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лёг спать в 8 часов вечера, поставив будильник так, чтобы он прозвенел в 9 часов утра. Сколько времени проспит мальчик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 ч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Когда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Коля и Толя были маленькими, они часто пугались, и от страха у них по спинам бегали мурашки. У Коли по спине бегало 27 мурашек, а у Толи на 3 мурашки больше. Сколько всего мурашек бегало по спинам у мальчиков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(57) </a:t>
            </a:r>
          </a:p>
          <a:p>
            <a:pPr marL="68580" indent="0">
              <a:buNone/>
            </a:pP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6632"/>
            <a:ext cx="85940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Задания для болельщиков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77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6346" y="1124744"/>
            <a:ext cx="7772400" cy="5616624"/>
          </a:xfrm>
        </p:spPr>
        <p:txBody>
          <a:bodyPr>
            <a:normAutofit fontScale="92500"/>
          </a:bodyPr>
          <a:lstStyle/>
          <a:p>
            <a:pPr marL="36000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</a:pP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Первое – цифра – она в середине,</a:t>
            </a:r>
          </a:p>
          <a:p>
            <a:pPr marL="17100" indent="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None/>
            </a:pP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Буква сначала и буква с конца.</a:t>
            </a:r>
          </a:p>
          <a:p>
            <a:pPr marL="17100" indent="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None/>
            </a:pP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целом – леса, города и равнины,</a:t>
            </a:r>
          </a:p>
          <a:p>
            <a:pPr marL="17100" indent="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None/>
            </a:pP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 целому – полны любовью сердца. </a:t>
            </a:r>
            <a:endParaRPr lang="ru-RU" sz="26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74300" indent="-45720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Родина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.)</a:t>
            </a:r>
            <a:endParaRPr lang="ru-RU" sz="26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6000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Я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приношу с собою боль, в лице – большое 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искаженье. А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“Ф” на “П” заменишь коль, то превращусь я в знак сложенья. </a:t>
            </a:r>
            <a:endParaRPr lang="ru-RU" sz="26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74300" indent="-45720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Флюс – плюс)</a:t>
            </a:r>
          </a:p>
          <a:p>
            <a:pPr marL="36000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звуком “С” я невкусна, но в пищу каждому 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нужна. С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“М” берегись меня, не то – я съем и платье, и пальто. </a:t>
            </a:r>
            <a:endParaRPr lang="ru-RU" sz="26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6000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Соль – моль) </a:t>
            </a:r>
          </a:p>
          <a:p>
            <a:pPr marL="68580" indent="0">
              <a:buNone/>
            </a:pP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6632"/>
            <a:ext cx="85940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Задания для болельщиков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96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6346" y="1124744"/>
            <a:ext cx="7772400" cy="5616624"/>
          </a:xfrm>
          <a:ln>
            <a:solidFill>
              <a:schemeClr val="tx1"/>
            </a:solidFill>
            <a:prstDash val="sysDash"/>
          </a:ln>
        </p:spPr>
        <p:txBody>
          <a:bodyPr>
            <a:normAutofit fontScale="92500" lnSpcReduction="20000"/>
          </a:bodyPr>
          <a:lstStyle/>
          <a:p>
            <a:pPr marL="68580" indent="0" algn="ctr">
              <a:lnSpc>
                <a:spcPct val="115000"/>
              </a:lnSpc>
              <a:spcAft>
                <a:spcPts val="600"/>
              </a:spcAft>
              <a:buNone/>
            </a:pP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Это задача-шутка. </a:t>
            </a:r>
            <a:endParaRPr lang="ru-RU" sz="2600" dirty="0" smtClean="0">
              <a:solidFill>
                <a:schemeClr val="accent2">
                  <a:lumMod val="75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 marL="68580" indent="0" algn="ctr">
              <a:lnSpc>
                <a:spcPct val="115000"/>
              </a:lnSpc>
              <a:spcAft>
                <a:spcPts val="600"/>
              </a:spcAft>
              <a:buNone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Посмотрите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, внимательно на рисунок. Сумма чисел в левой колонке равна 19, а в правой 20. 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Подумайте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, как переместить только две из них, чтобы суммы были равны. </a:t>
            </a:r>
            <a:endParaRPr lang="ru-RU" sz="2600" dirty="0">
              <a:solidFill>
                <a:schemeClr val="accent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68580" indent="0">
              <a:buNone/>
            </a:pPr>
            <a:endParaRPr lang="ru-RU" sz="2600" i="1" dirty="0" smtClean="0">
              <a:solidFill>
                <a:schemeClr val="accent2">
                  <a:lumMod val="75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 marL="68580" indent="0">
              <a:buNone/>
            </a:pPr>
            <a:endParaRPr lang="ru-RU" sz="2600" i="1" dirty="0">
              <a:solidFill>
                <a:schemeClr val="accent2">
                  <a:lumMod val="75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 marL="68580" indent="0">
              <a:buNone/>
            </a:pPr>
            <a:endParaRPr lang="ru-RU" sz="2600" i="1" dirty="0" smtClean="0">
              <a:solidFill>
                <a:schemeClr val="accent2">
                  <a:lumMod val="75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 marL="68580" indent="0">
              <a:buNone/>
            </a:pPr>
            <a:endParaRPr lang="ru-RU" sz="2600" i="1" dirty="0">
              <a:solidFill>
                <a:schemeClr val="accent2">
                  <a:lumMod val="75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 marL="68580" indent="0">
              <a:buNone/>
            </a:pPr>
            <a:endParaRPr lang="ru-RU" sz="2600" i="1" dirty="0" smtClean="0">
              <a:solidFill>
                <a:schemeClr val="accent2">
                  <a:lumMod val="75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 marL="68580" indent="0">
              <a:buNone/>
            </a:pPr>
            <a:endParaRPr lang="ru-RU" sz="2600" i="1" dirty="0">
              <a:solidFill>
                <a:schemeClr val="accent2">
                  <a:lumMod val="75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 marL="68580" indent="0">
              <a:buNone/>
            </a:pPr>
            <a:endParaRPr lang="ru-RU" sz="2600" i="1" dirty="0" smtClean="0">
              <a:solidFill>
                <a:schemeClr val="accent2">
                  <a:lumMod val="75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 marL="68580" indent="0">
              <a:buNone/>
            </a:pPr>
            <a:r>
              <a:rPr lang="ru-RU" sz="2600" i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ru-RU" sz="2600" i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Ответ: надо поменять местами таблички 8 и 9, но при этом 9 повернуть так, чтобы получилось 6).</a:t>
            </a:r>
            <a:endParaRPr lang="ru-RU" sz="2600" dirty="0">
              <a:solidFill>
                <a:schemeClr val="accent2">
                  <a:lumMod val="75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 marL="68580" indent="0">
              <a:buNone/>
            </a:pP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6632"/>
            <a:ext cx="85940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Задания для болельщиков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668" y="3140968"/>
            <a:ext cx="4255059" cy="3024336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684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Шестой конкурс</a:t>
            </a:r>
            <a:r>
              <a:rPr lang="ru-RU" dirty="0">
                <a:latin typeface="Impact"/>
                <a:ea typeface="Calibri"/>
                <a:cs typeface="Times New Roman"/>
              </a:rPr>
              <a:t> </a:t>
            </a:r>
            <a:r>
              <a:rPr lang="ru-RU" dirty="0" smtClean="0">
                <a:latin typeface="Impact"/>
                <a:ea typeface="Calibri"/>
                <a:cs typeface="Times New Roman"/>
              </a:rPr>
              <a:t/>
            </a:r>
            <a:br>
              <a:rPr lang="ru-RU" dirty="0" smtClean="0">
                <a:latin typeface="Impact"/>
                <a:ea typeface="Calibri"/>
                <a:cs typeface="Times New Roman"/>
              </a:rPr>
            </a:br>
            <a:r>
              <a:rPr lang="ru-RU" dirty="0" smtClean="0">
                <a:latin typeface="Impact"/>
                <a:ea typeface="Calibri"/>
                <a:cs typeface="Times New Roman"/>
              </a:rPr>
              <a:t> </a:t>
            </a:r>
            <a:r>
              <a:rPr lang="ru-RU" sz="3200" dirty="0">
                <a:latin typeface="Calibri"/>
                <a:ea typeface="Calibri"/>
                <a:cs typeface="Times New Roman"/>
              </a:rPr>
              <a:t/>
            </a:r>
            <a:br>
              <a:rPr lang="ru-RU" sz="3200" dirty="0">
                <a:latin typeface="Calibri"/>
                <a:ea typeface="Calibri"/>
                <a:cs typeface="Times New Roman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264098"/>
            <a:ext cx="7772400" cy="4091462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Конкурс проводится в 2 этапа. </a:t>
            </a:r>
            <a:endParaRPr lang="ru-RU" i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Ответы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записываются на листке и затем зачитываются ведущими.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Первый этап: всем командам одновременно на 3 сек. показывается карточка.  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Задание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1 - найти сумму чисел</a:t>
            </a:r>
            <a:r>
              <a:rPr lang="ru-RU" sz="3200" dirty="0">
                <a:latin typeface="Calibri"/>
                <a:ea typeface="Calibri"/>
                <a:cs typeface="Times New Roman"/>
              </a:rPr>
              <a:t>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196752"/>
            <a:ext cx="68804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  <a:ea typeface="Calibri"/>
                <a:cs typeface="Times New Roman"/>
              </a:rPr>
              <a:t> «</a:t>
            </a:r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  <a:ea typeface="Calibri"/>
                <a:cs typeface="Times New Roman"/>
              </a:rPr>
              <a:t>Кто внимательнее?»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802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11480" lvl="0" indent="-342900">
              <a:lnSpc>
                <a:spcPct val="115000"/>
              </a:lnSpc>
              <a:spcBef>
                <a:spcPts val="700"/>
              </a:spcBef>
              <a:spcAft>
                <a:spcPts val="1000"/>
              </a:spcAft>
            </a:pPr>
            <a:r>
              <a:rPr lang="ru-RU" sz="3000" spc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Задание 1 - найти сумму чисел. </a:t>
            </a:r>
            <a:endParaRPr lang="ru-RU" sz="2800" spc="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6860" y="1906744"/>
            <a:ext cx="4608512" cy="4536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t" anchorCtr="0"/>
          <a:lstStyle/>
          <a:p>
            <a:pPr lvl="0"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187624" y="1921388"/>
            <a:ext cx="4608512" cy="446449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655676" y="1906744"/>
            <a:ext cx="3672408" cy="3600400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190823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90204" y="2493014"/>
            <a:ext cx="593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22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pc="0" dirty="0">
                <a:solidFill>
                  <a:srgbClr val="EA157A">
                    <a:lumMod val="75000"/>
                  </a:srgb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Задание </a:t>
            </a:r>
            <a:r>
              <a:rPr lang="ru-RU" sz="3200" spc="0" dirty="0" smtClean="0">
                <a:solidFill>
                  <a:srgbClr val="EA157A">
                    <a:lumMod val="75000"/>
                  </a:srgb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 –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ответьте на следующие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вопросы:</a:t>
            </a:r>
            <a:r>
              <a:rPr lang="ru-RU" sz="3200" dirty="0">
                <a:latin typeface="Calibri"/>
                <a:ea typeface="Calibri"/>
                <a:cs typeface="Times New Roman"/>
              </a:rPr>
              <a:t/>
            </a:r>
            <a:br>
              <a:rPr lang="ru-RU" sz="32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Clr>
                <a:schemeClr val="accent2">
                  <a:lumMod val="75000"/>
                </a:schemeClr>
              </a:buClr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Какое 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число записано в квадрате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chemeClr val="accent2">
                  <a:lumMod val="75000"/>
                </a:schemeClr>
              </a:buClr>
            </a:pP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9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chemeClr val="accent2">
                  <a:lumMod val="75000"/>
                </a:schemeClr>
              </a:buClr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Каким 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цветом нарисован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треугольник?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chemeClr val="accent2">
                  <a:lumMod val="75000"/>
                </a:schemeClr>
              </a:buClr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желтым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chemeClr val="accent2">
                  <a:lumMod val="75000"/>
                </a:schemeClr>
              </a:buClr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какой фигуре записано число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4?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chemeClr val="accent2">
                  <a:lumMod val="75000"/>
                </a:schemeClr>
              </a:buClr>
            </a:pPr>
            <a:r>
              <a:rPr lang="ru-RU" sz="3600" dirty="0">
                <a:solidFill>
                  <a:srgbClr val="EA157A">
                    <a:lumMod val="75000"/>
                  </a:srgb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</a:t>
            </a:r>
            <a:r>
              <a:rPr lang="ru-RU" sz="3600" dirty="0" smtClean="0">
                <a:solidFill>
                  <a:srgbClr val="EA157A">
                    <a:lumMod val="75000"/>
                  </a:srgb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круге 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chemeClr val="accent2">
                  <a:lumMod val="75000"/>
                </a:schemeClr>
              </a:buClr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Какая 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фигура стоит последней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chemeClr val="accent2">
                  <a:lumMod val="75000"/>
                </a:schemeClr>
              </a:buClr>
            </a:pPr>
            <a:r>
              <a:rPr lang="ru-RU" sz="3600" dirty="0" smtClean="0">
                <a:solidFill>
                  <a:srgbClr val="EA157A">
                    <a:lumMod val="75000"/>
                  </a:srgb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квадрат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192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Седьмой конкурс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264098"/>
            <a:ext cx="7772400" cy="4091462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buClr>
                <a:schemeClr val="accent2">
                  <a:lumMod val="75000"/>
                </a:schemeClr>
              </a:buClr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Каждой команде нужно показать в виде пантомимы какую-нибудь пословицу или поговорку, в которой встречаются числа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Игроки других команд и болельщики должны отгадать пословицу или поговорку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Жюри оценивает качество, оригинальность, доступность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Clr>
                <a:schemeClr val="accent2">
                  <a:lumMod val="75000"/>
                </a:schemeClr>
              </a:buClr>
            </a:pP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1340768"/>
            <a:ext cx="41296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Пойми меня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064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31" y="764704"/>
            <a:ext cx="6054864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 будешь </a:t>
            </a:r>
            <a:endParaRPr lang="ru-RU" sz="5400" b="1" cap="none" spc="50" dirty="0" smtClean="0">
              <a:ln w="11430"/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5400" b="1" cap="none" spc="50" dirty="0" smtClean="0">
                <a:ln w="11430"/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</a:p>
          <a:p>
            <a:pPr algn="ctr"/>
            <a:r>
              <a:rPr lang="ru-RU" sz="5400" b="1" cap="none" spc="50" dirty="0" smtClean="0">
                <a:ln w="11430"/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всего добудешь</a:t>
            </a: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441680"/>
            <a:ext cx="77768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3600" b="1" spc="50" dirty="0" smtClean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36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нам </a:t>
            </a:r>
            <a:r>
              <a:rPr lang="ru-RU" sz="3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</a:t>
            </a:r>
            <a:endParaRPr lang="ru-RU" sz="36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6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сохранять </a:t>
            </a:r>
            <a:r>
              <a:rPr lang="ru-RU" sz="3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преумножать </a:t>
            </a:r>
            <a:endParaRPr lang="ru-RU" sz="36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6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здоровье?</a:t>
            </a:r>
            <a:endParaRPr lang="ru-RU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2979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714375" y="285750"/>
            <a:ext cx="7572375" cy="1298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витамины</a:t>
            </a:r>
          </a:p>
        </p:txBody>
      </p:sp>
      <p:sp>
        <p:nvSpPr>
          <p:cNvPr id="5" name="Овал 4"/>
          <p:cNvSpPr/>
          <p:nvPr/>
        </p:nvSpPr>
        <p:spPr>
          <a:xfrm>
            <a:off x="214313" y="1928813"/>
            <a:ext cx="3071812" cy="15716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800" dirty="0">
                <a:solidFill>
                  <a:srgbClr val="FFFFFF"/>
                </a:solidFill>
              </a:rPr>
              <a:t>с</a:t>
            </a:r>
          </a:p>
        </p:txBody>
      </p:sp>
      <p:sp>
        <p:nvSpPr>
          <p:cNvPr id="6" name="Овал 5"/>
          <p:cNvSpPr/>
          <p:nvPr/>
        </p:nvSpPr>
        <p:spPr>
          <a:xfrm>
            <a:off x="6357950" y="1857364"/>
            <a:ext cx="2500298" cy="1571636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800" dirty="0">
                <a:solidFill>
                  <a:srgbClr val="FFFFFF"/>
                </a:solidFill>
              </a:rPr>
              <a:t>Е</a:t>
            </a:r>
          </a:p>
        </p:txBody>
      </p:sp>
      <p:sp>
        <p:nvSpPr>
          <p:cNvPr id="8" name="Овал 7"/>
          <p:cNvSpPr/>
          <p:nvPr/>
        </p:nvSpPr>
        <p:spPr>
          <a:xfrm>
            <a:off x="642910" y="4357694"/>
            <a:ext cx="3500462" cy="192882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800" dirty="0">
                <a:solidFill>
                  <a:srgbClr val="FFFFFF"/>
                </a:solidFill>
              </a:rPr>
              <a:t>D</a:t>
            </a:r>
            <a:endParaRPr lang="ru-RU" sz="8800" dirty="0">
              <a:solidFill>
                <a:srgbClr val="FFFFFF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857750" y="4500563"/>
            <a:ext cx="3286125" cy="185737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800" dirty="0">
                <a:solidFill>
                  <a:srgbClr val="010199"/>
                </a:solidFill>
              </a:rPr>
              <a:t>В</a:t>
            </a:r>
          </a:p>
        </p:txBody>
      </p:sp>
      <p:sp>
        <p:nvSpPr>
          <p:cNvPr id="10" name="Овал 9"/>
          <p:cNvSpPr/>
          <p:nvPr/>
        </p:nvSpPr>
        <p:spPr>
          <a:xfrm>
            <a:off x="2928938" y="2714625"/>
            <a:ext cx="3429000" cy="185737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800" dirty="0">
                <a:solidFill>
                  <a:srgbClr val="FFFFFF"/>
                </a:solidFill>
              </a:rPr>
              <a:t>А</a:t>
            </a:r>
          </a:p>
        </p:txBody>
      </p:sp>
    </p:spTree>
    <p:extLst>
      <p:ext uri="{BB962C8B-B14F-4D97-AF65-F5344CB8AC3E}">
        <p14:creationId xmlns:p14="http://schemas.microsoft.com/office/powerpoint/2010/main" val="357214783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О, математика земная, гордись прекрасная, собой.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Ты всем наукам мать родная и дорожат они тобой.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Твои расчёты величаво ведут к планетам корабли,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 ради праздничной забавы, а ради гордости Земли!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веках овеяна ты славой, светило всех земных светил.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Тебя царицей величавой недаром Гаусс окрестил.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Строга, логична, величава, стройна в полёте, как стрела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Твоя не меркнувшая слава в веках бессмертье обрела.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Я славлю разум человека, дела его волшебных рук,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Надежду нынешнего века, царицу всех земных наук!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21244" y="620688"/>
            <a:ext cx="4335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Приветствие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07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625" y="857250"/>
            <a:ext cx="1785938" cy="485775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800" dirty="0">
                <a:solidFill>
                  <a:srgbClr val="00B0F0"/>
                </a:solidFill>
              </a:rPr>
              <a:t>С</a:t>
            </a:r>
          </a:p>
        </p:txBody>
      </p:sp>
      <p:sp>
        <p:nvSpPr>
          <p:cNvPr id="3" name="Овал 2"/>
          <p:cNvSpPr/>
          <p:nvPr/>
        </p:nvSpPr>
        <p:spPr>
          <a:xfrm>
            <a:off x="785813" y="2214563"/>
            <a:ext cx="428625" cy="64293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428750" y="2214563"/>
            <a:ext cx="428625" cy="64293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85813" y="2357438"/>
            <a:ext cx="214312" cy="42862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428750" y="2286000"/>
            <a:ext cx="214313" cy="500063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Месяц 6"/>
          <p:cNvSpPr/>
          <p:nvPr/>
        </p:nvSpPr>
        <p:spPr>
          <a:xfrm rot="16200000">
            <a:off x="1078707" y="4364831"/>
            <a:ext cx="342900" cy="928687"/>
          </a:xfrm>
          <a:prstGeom prst="moon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Овальная выноска 7"/>
          <p:cNvSpPr/>
          <p:nvPr/>
        </p:nvSpPr>
        <p:spPr>
          <a:xfrm>
            <a:off x="1928813" y="357188"/>
            <a:ext cx="5500687" cy="2143125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010199"/>
                </a:solidFill>
              </a:rPr>
              <a:t>Витамин С –увеличивает сопротивляемость организма простудным и инфекционным заболеваниям , содержится в яблоках , черной смородине ,лимонах ,апельсинах и других фруктах .	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500313" y="3143250"/>
            <a:ext cx="6000750" cy="1071563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010199"/>
                </a:solidFill>
              </a:rPr>
              <a:t>Суточная доза витамина С для человека составляет 0,05 г . Какое количество этого витамина необходимо человеку в месяц , год ?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357438" y="4500563"/>
            <a:ext cx="2214562" cy="1857375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010199"/>
                </a:solidFill>
              </a:rPr>
              <a:t>Для удовлетворения суточной потребности в витамине С надо съесть 50 г ягод смородины</a:t>
            </a: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5000625" y="4572000"/>
            <a:ext cx="3500438" cy="1857375"/>
          </a:xfrm>
          <a:prstGeom prst="flowChartAlternateProcess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010199"/>
                </a:solidFill>
              </a:rPr>
              <a:t>В здоровом теле –здоровый дух </a:t>
            </a:r>
          </a:p>
        </p:txBody>
      </p:sp>
    </p:spTree>
    <p:extLst>
      <p:ext uri="{BB962C8B-B14F-4D97-AF65-F5344CB8AC3E}">
        <p14:creationId xmlns:p14="http://schemas.microsoft.com/office/powerpoint/2010/main" val="219834980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лыбающееся лицо 1"/>
          <p:cNvSpPr/>
          <p:nvPr/>
        </p:nvSpPr>
        <p:spPr>
          <a:xfrm>
            <a:off x="500063" y="785813"/>
            <a:ext cx="2271712" cy="5000625"/>
          </a:xfrm>
          <a:prstGeom prst="smileyFace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8800" dirty="0">
              <a:solidFill>
                <a:srgbClr val="FFFF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800" dirty="0">
                <a:solidFill>
                  <a:srgbClr val="FFFF00"/>
                </a:solidFill>
              </a:rPr>
              <a:t>Е</a:t>
            </a:r>
          </a:p>
        </p:txBody>
      </p:sp>
      <p:sp>
        <p:nvSpPr>
          <p:cNvPr id="3" name="Овал 2"/>
          <p:cNvSpPr/>
          <p:nvPr/>
        </p:nvSpPr>
        <p:spPr>
          <a:xfrm>
            <a:off x="1143000" y="2143125"/>
            <a:ext cx="357188" cy="8572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857375" y="2143125"/>
            <a:ext cx="357188" cy="8572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143000" y="2357438"/>
            <a:ext cx="214313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857375" y="2357438"/>
            <a:ext cx="214313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857500" y="500063"/>
            <a:ext cx="4929188" cy="3500437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010199"/>
                </a:solidFill>
              </a:rPr>
              <a:t>Витамин Е				Способствует развитию мышц , увеличивает долголетие , им богаты растительные масла , зародыши злаков , зеленые овощи .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3071813" y="4357688"/>
            <a:ext cx="2214562" cy="200025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010199"/>
                </a:solidFill>
              </a:rPr>
              <a:t>Витамина Е человеку необходимо в 4 раза меньше , чем витамина С 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643563" y="4357688"/>
            <a:ext cx="2928937" cy="20002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010199"/>
                </a:solidFill>
              </a:rPr>
              <a:t>Болен – лечись , а здоров берегись .</a:t>
            </a:r>
          </a:p>
        </p:txBody>
      </p:sp>
    </p:spTree>
    <p:extLst>
      <p:ext uri="{BB962C8B-B14F-4D97-AF65-F5344CB8AC3E}">
        <p14:creationId xmlns:p14="http://schemas.microsoft.com/office/powerpoint/2010/main" val="118144336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00063" y="928688"/>
            <a:ext cx="2357437" cy="5357812"/>
          </a:xfrm>
          <a:prstGeom prst="ellipse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800" dirty="0">
                <a:solidFill>
                  <a:srgbClr val="00B050"/>
                </a:solidFill>
              </a:rPr>
              <a:t>А</a:t>
            </a:r>
          </a:p>
        </p:txBody>
      </p:sp>
      <p:sp>
        <p:nvSpPr>
          <p:cNvPr id="5" name="Овал 4"/>
          <p:cNvSpPr/>
          <p:nvPr/>
        </p:nvSpPr>
        <p:spPr>
          <a:xfrm>
            <a:off x="2000250" y="2000250"/>
            <a:ext cx="428625" cy="5715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143000" y="2000250"/>
            <a:ext cx="438150" cy="5715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000250" y="2071688"/>
            <a:ext cx="285750" cy="428625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143000" y="2071688"/>
            <a:ext cx="285750" cy="428625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Месяц 8"/>
          <p:cNvSpPr/>
          <p:nvPr/>
        </p:nvSpPr>
        <p:spPr>
          <a:xfrm rot="16200000">
            <a:off x="1375569" y="4304506"/>
            <a:ext cx="606425" cy="1071563"/>
          </a:xfrm>
          <a:prstGeom prst="mo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" name="Выноска-облако 9"/>
          <p:cNvSpPr/>
          <p:nvPr/>
        </p:nvSpPr>
        <p:spPr>
          <a:xfrm rot="1748495">
            <a:off x="2792413" y="1131888"/>
            <a:ext cx="3911600" cy="2805112"/>
          </a:xfrm>
          <a:prstGeom prst="cloud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010199"/>
                </a:solidFill>
              </a:rPr>
              <a:t>Содержится  в сливочном масле, молоке, моркови,  помидорах, абрикосах и других продуктах.</a:t>
            </a:r>
          </a:p>
        </p:txBody>
      </p:sp>
      <p:sp>
        <p:nvSpPr>
          <p:cNvPr id="11" name="Выноска 2 10"/>
          <p:cNvSpPr/>
          <p:nvPr/>
        </p:nvSpPr>
        <p:spPr>
          <a:xfrm>
            <a:off x="4000500" y="4286250"/>
            <a:ext cx="4857750" cy="214312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8696"/>
              <a:gd name="adj6" fmla="val -2437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010199"/>
                </a:solidFill>
              </a:rPr>
              <a:t>Минимальный необходимый двенадцатилетнему школьнику объем молочных продуктов 3:20 литров. Сколько молока, кефира и ряженки должен выпивать </a:t>
            </a:r>
            <a:r>
              <a:rPr lang="ru-RU" dirty="0" smtClean="0">
                <a:solidFill>
                  <a:srgbClr val="010199"/>
                </a:solidFill>
              </a:rPr>
              <a:t>школьник </a:t>
            </a:r>
            <a:r>
              <a:rPr lang="ru-RU" dirty="0">
                <a:solidFill>
                  <a:srgbClr val="010199"/>
                </a:solidFill>
              </a:rPr>
              <a:t>за неделю в школьной столовой? А класс? А школа?</a:t>
            </a:r>
          </a:p>
        </p:txBody>
      </p:sp>
      <p:sp>
        <p:nvSpPr>
          <p:cNvPr id="12" name="Волна 11"/>
          <p:cNvSpPr/>
          <p:nvPr/>
        </p:nvSpPr>
        <p:spPr>
          <a:xfrm>
            <a:off x="5572125" y="357188"/>
            <a:ext cx="3286125" cy="928687"/>
          </a:xfrm>
          <a:prstGeom prst="wave">
            <a:avLst>
              <a:gd name="adj1" fmla="val 12500"/>
              <a:gd name="adj2" fmla="val -84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010199"/>
                </a:solidFill>
              </a:rPr>
              <a:t>Здоров будешь – всего добудешь</a:t>
            </a:r>
          </a:p>
        </p:txBody>
      </p:sp>
    </p:spTree>
    <p:extLst>
      <p:ext uri="{BB962C8B-B14F-4D97-AF65-F5344CB8AC3E}">
        <p14:creationId xmlns:p14="http://schemas.microsoft.com/office/powerpoint/2010/main" val="301181457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Пословицы и поговорки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44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Восьмой конкурс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1268760"/>
            <a:ext cx="6128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«Спешите видеть»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7504" y="234888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553" y="4183063"/>
            <a:ext cx="9334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173106"/>
            <a:ext cx="9334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879" y="3249613"/>
            <a:ext cx="9334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429" y="3249613"/>
            <a:ext cx="9334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9" y="3249613"/>
            <a:ext cx="9334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354" y="2348880"/>
            <a:ext cx="9334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0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904" y="2348880"/>
            <a:ext cx="9334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1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354" y="4187537"/>
            <a:ext cx="9334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2" name="Picture 18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275" y="2451628"/>
            <a:ext cx="933450" cy="93345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3" name="Picture 18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291" y="2451628"/>
            <a:ext cx="933450" cy="93345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164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741" y="2451628"/>
            <a:ext cx="93821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5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4954" y="2451628"/>
            <a:ext cx="93821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6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420" y="2451628"/>
            <a:ext cx="93821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7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062" y="2459855"/>
            <a:ext cx="93821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8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061" y="3385078"/>
            <a:ext cx="93821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9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275" y="3385078"/>
            <a:ext cx="93821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70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755" y="3378729"/>
            <a:ext cx="93821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71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4954" y="3384213"/>
            <a:ext cx="93821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72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741" y="3378729"/>
            <a:ext cx="93821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73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488" y="3378729"/>
            <a:ext cx="93821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332677" y="5517232"/>
            <a:ext cx="573516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Сколько квадратов на рисунке? </a:t>
            </a: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(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14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)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и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(</a:t>
            </a:r>
            <a:r>
              <a:rPr lang="ru-RU" sz="3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17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)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67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60848"/>
            <a:ext cx="2390476" cy="274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486606" y="332656"/>
            <a:ext cx="21707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Жюри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281246"/>
            <a:ext cx="3528392" cy="5229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835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1042988" y="620713"/>
            <a:ext cx="7127875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Желаю вам цвести , расти 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Копить , крепить здоровье 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Оно для дальнего пути-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Главнейшее условие 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Пусть каждый день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каждый час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Вам новое добудет 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Пусть добрым будет ум у вас 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 сердце добрым будет 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С. Маршак .</a:t>
            </a:r>
          </a:p>
        </p:txBody>
      </p:sp>
    </p:spTree>
    <p:extLst>
      <p:ext uri="{BB962C8B-B14F-4D97-AF65-F5344CB8AC3E}">
        <p14:creationId xmlns:p14="http://schemas.microsoft.com/office/powerpoint/2010/main" val="32379708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0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8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08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08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08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08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08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08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08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08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08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08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08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208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208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rgbClr val="FF33CC"/>
              </a:buClr>
            </a:pPr>
            <a:r>
              <a:rPr lang="ru-RU" altLang="ru-RU" sz="2800" dirty="0" smtClean="0">
                <a:solidFill>
                  <a:srgbClr val="FF66FF"/>
                </a:solidFill>
              </a:rPr>
              <a:t>В игре принимают участие 2 команды, которые рассаживаются за игровыми столами.</a:t>
            </a:r>
          </a:p>
          <a:p>
            <a:pPr>
              <a:lnSpc>
                <a:spcPct val="80000"/>
              </a:lnSpc>
              <a:buClr>
                <a:srgbClr val="FF33CC"/>
              </a:buClr>
            </a:pPr>
            <a:r>
              <a:rPr lang="ru-RU" altLang="ru-RU" sz="2800" dirty="0" smtClean="0">
                <a:solidFill>
                  <a:srgbClr val="FF66FF"/>
                </a:solidFill>
              </a:rPr>
              <a:t>В </a:t>
            </a:r>
            <a:r>
              <a:rPr lang="ru-RU" altLang="ru-RU" sz="2800" dirty="0">
                <a:solidFill>
                  <a:srgbClr val="FF66FF"/>
                </a:solidFill>
              </a:rPr>
              <a:t>каждой команде выбирается капитан.</a:t>
            </a:r>
          </a:p>
          <a:p>
            <a:pPr>
              <a:lnSpc>
                <a:spcPct val="80000"/>
              </a:lnSpc>
              <a:buClr>
                <a:srgbClr val="FF33CC"/>
              </a:buClr>
            </a:pPr>
            <a:r>
              <a:rPr lang="ru-RU" altLang="ru-RU" sz="2800" dirty="0">
                <a:solidFill>
                  <a:srgbClr val="FF66FF"/>
                </a:solidFill>
              </a:rPr>
              <a:t>Командам присваиваются названия  </a:t>
            </a:r>
            <a:r>
              <a:rPr lang="ru-RU" altLang="ru-RU" sz="2800" dirty="0" smtClean="0">
                <a:solidFill>
                  <a:srgbClr val="FF66FF"/>
                </a:solidFill>
              </a:rPr>
              <a:t>“Умники” </a:t>
            </a:r>
            <a:r>
              <a:rPr lang="ru-RU" altLang="ru-RU" sz="2800" dirty="0">
                <a:solidFill>
                  <a:srgbClr val="FF66FF"/>
                </a:solidFill>
              </a:rPr>
              <a:t>и </a:t>
            </a:r>
            <a:r>
              <a:rPr lang="ru-RU" altLang="ru-RU" sz="2800" dirty="0" smtClean="0">
                <a:solidFill>
                  <a:srgbClr val="FF66FF"/>
                </a:solidFill>
              </a:rPr>
              <a:t>”</a:t>
            </a:r>
            <a:r>
              <a:rPr lang="ru-RU" altLang="ru-RU" sz="2800" dirty="0">
                <a:solidFill>
                  <a:srgbClr val="FF66FF"/>
                </a:solidFill>
              </a:rPr>
              <a:t> </a:t>
            </a:r>
            <a:r>
              <a:rPr lang="ru-RU" altLang="ru-RU" sz="2800" dirty="0" smtClean="0">
                <a:solidFill>
                  <a:srgbClr val="FF66FF"/>
                </a:solidFill>
              </a:rPr>
              <a:t>Умницы”</a:t>
            </a:r>
            <a:endParaRPr lang="ru-RU" altLang="ru-RU" sz="2800" dirty="0">
              <a:solidFill>
                <a:srgbClr val="FF66FF"/>
              </a:solidFill>
            </a:endParaRPr>
          </a:p>
          <a:p>
            <a:pPr>
              <a:lnSpc>
                <a:spcPct val="80000"/>
              </a:lnSpc>
              <a:buClr>
                <a:srgbClr val="FF33CC"/>
              </a:buClr>
            </a:pPr>
            <a:r>
              <a:rPr lang="ru-RU" altLang="ru-RU" sz="2800" dirty="0">
                <a:solidFill>
                  <a:srgbClr val="FF66FF"/>
                </a:solidFill>
              </a:rPr>
              <a:t>Игра состоит из </a:t>
            </a:r>
            <a:r>
              <a:rPr lang="ru-RU" altLang="ru-RU" sz="2800" dirty="0" smtClean="0">
                <a:solidFill>
                  <a:srgbClr val="FF66FF"/>
                </a:solidFill>
              </a:rPr>
              <a:t>8 конкурсов</a:t>
            </a:r>
            <a:r>
              <a:rPr lang="ru-RU" altLang="ru-RU" sz="2800" dirty="0">
                <a:solidFill>
                  <a:srgbClr val="FF66FF"/>
                </a:solidFill>
              </a:rPr>
              <a:t>. В каждом </a:t>
            </a:r>
            <a:r>
              <a:rPr lang="ru-RU" altLang="ru-RU" sz="2800" dirty="0" smtClean="0">
                <a:solidFill>
                  <a:srgbClr val="FF66FF"/>
                </a:solidFill>
              </a:rPr>
              <a:t>конкурсе команды </a:t>
            </a:r>
            <a:r>
              <a:rPr lang="ru-RU" altLang="ru-RU" sz="2800" dirty="0">
                <a:solidFill>
                  <a:srgbClr val="FF66FF"/>
                </a:solidFill>
              </a:rPr>
              <a:t>зарабатывают баллы.</a:t>
            </a:r>
          </a:p>
          <a:p>
            <a:pPr>
              <a:lnSpc>
                <a:spcPct val="80000"/>
              </a:lnSpc>
              <a:buClr>
                <a:srgbClr val="FF33CC"/>
              </a:buClr>
            </a:pPr>
            <a:r>
              <a:rPr lang="ru-RU" altLang="ru-RU" sz="2800" dirty="0">
                <a:solidFill>
                  <a:srgbClr val="FF66FF"/>
                </a:solidFill>
              </a:rPr>
              <a:t>Побеждает та команда, которая имеет наибольшее количество баллов.</a:t>
            </a:r>
          </a:p>
          <a:p>
            <a:pPr>
              <a:lnSpc>
                <a:spcPct val="80000"/>
              </a:lnSpc>
              <a:buClr>
                <a:srgbClr val="FF33CC"/>
              </a:buClr>
            </a:pPr>
            <a:r>
              <a:rPr lang="ru-RU" altLang="ru-RU" sz="2800" dirty="0">
                <a:solidFill>
                  <a:srgbClr val="FF66FF"/>
                </a:solidFill>
              </a:rPr>
              <a:t>Жюри формируется из </a:t>
            </a:r>
            <a:r>
              <a:rPr lang="ru-RU" altLang="ru-RU" sz="2800" dirty="0" smtClean="0">
                <a:solidFill>
                  <a:srgbClr val="FF66FF"/>
                </a:solidFill>
              </a:rPr>
              <a:t>учителей.</a:t>
            </a:r>
            <a:endParaRPr lang="ru-RU" altLang="ru-RU" sz="2800" dirty="0">
              <a:solidFill>
                <a:srgbClr val="FF66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67744" y="332656"/>
            <a:ext cx="48494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altLang="ru-RU" sz="5400" b="1" cap="none" spc="50" dirty="0" smtClean="0">
                <a:ln w="11430">
                  <a:solidFill>
                    <a:srgbClr val="660033"/>
                  </a:solidFill>
                </a:ln>
                <a:solidFill>
                  <a:srgbClr val="FF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Правила игры</a:t>
            </a:r>
            <a:endParaRPr lang="ru-RU" sz="5400" b="1" cap="none" spc="50" dirty="0">
              <a:ln w="11430">
                <a:solidFill>
                  <a:srgbClr val="660033"/>
                </a:solidFill>
              </a:ln>
              <a:solidFill>
                <a:srgbClr val="FF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36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492896"/>
            <a:ext cx="7772400" cy="3862664"/>
          </a:xfrm>
        </p:spPr>
        <p:txBody>
          <a:bodyPr>
            <a:normAutofit/>
          </a:bodyPr>
          <a:lstStyle/>
          <a:p>
            <a:pPr marL="6858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altLang="ru-RU" sz="3200" kern="0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Команды </a:t>
            </a:r>
            <a:r>
              <a:rPr lang="ru-RU" altLang="ru-RU" sz="3200" kern="0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выстраиваются в шеренгу. Называя по 1 числу, считают до 30, причём вместо чисел, кратных </a:t>
            </a:r>
            <a:r>
              <a:rPr lang="ru-RU" altLang="ru-RU" sz="3200" kern="0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3, </a:t>
            </a:r>
            <a:r>
              <a:rPr lang="ru-RU" altLang="ru-RU" sz="3200" kern="0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нужно сказать “ай да я”. </a:t>
            </a:r>
            <a:endParaRPr lang="ru-RU" altLang="ru-RU" sz="3200" kern="0" dirty="0" smtClean="0">
              <a:solidFill>
                <a:schemeClr val="accent2">
                  <a:lumMod val="75000"/>
                </a:schemeClr>
              </a:solidFill>
              <a:latin typeface="Times New Roman"/>
            </a:endParaRPr>
          </a:p>
          <a:p>
            <a:pPr marL="6858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altLang="ru-RU" sz="3200" i="1" kern="0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Проигравший </a:t>
            </a:r>
            <a:r>
              <a:rPr lang="ru-RU" altLang="ru-RU" sz="3200" i="1" kern="0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выбывает. Побеждает та команда, представитель которой остался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60771" y="1124744"/>
            <a:ext cx="61926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altLang="ru-RU" sz="5400" b="1" kern="0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</a:rPr>
              <a:t>“Аттракцион”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51507" y="260648"/>
            <a:ext cx="4211216" cy="764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" lvl="0" algn="ctr">
              <a:lnSpc>
                <a:spcPct val="115000"/>
              </a:lnSpc>
              <a:spcBef>
                <a:spcPts val="700"/>
              </a:spcBef>
              <a:spcAft>
                <a:spcPts val="1000"/>
              </a:spcAft>
              <a:buClr>
                <a:srgbClr val="4E5B6F"/>
              </a:buClr>
              <a:buSzPct val="95000"/>
            </a:pPr>
            <a:r>
              <a:rPr lang="ru-RU" sz="3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Первый конкурс </a:t>
            </a:r>
          </a:p>
        </p:txBody>
      </p:sp>
    </p:spTree>
    <p:extLst>
      <p:ext uri="{BB962C8B-B14F-4D97-AF65-F5344CB8AC3E}">
        <p14:creationId xmlns:p14="http://schemas.microsoft.com/office/powerpoint/2010/main" val="428386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772400" cy="914400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Второй конкурс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852936"/>
            <a:ext cx="7772400" cy="350262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200" spc="-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Каждой команде по очереди задаются вопросы, на которые они должны ответить, </a:t>
            </a:r>
            <a:endParaRPr lang="ru-RU" sz="3200" spc="-1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ru-RU" sz="3200" b="1" spc="-1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</a:t>
            </a:r>
            <a:r>
              <a:rPr lang="ru-RU" sz="3200" b="1" spc="-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ответ даётся 10 секунд. </a:t>
            </a:r>
            <a:r>
              <a:rPr lang="ru-RU" sz="3200" spc="-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200" spc="-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99905" y="1052736"/>
            <a:ext cx="4895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«РАЗМИНКА»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212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4856" y="1196752"/>
            <a:ext cx="7772400" cy="5544616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Какой </a:t>
            </a:r>
            <a:r>
              <a:rPr lang="ru-RU" sz="3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ключ не отмыкает замок? </a:t>
            </a:r>
            <a:endParaRPr lang="ru-RU" sz="38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None/>
            </a:pPr>
            <a:r>
              <a:rPr lang="ru-RU" sz="3800" dirty="0">
                <a:solidFill>
                  <a:srgbClr val="EA157A">
                    <a:lumMod val="75000"/>
                  </a:srgb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(Скрипичный</a:t>
            </a:r>
            <a:r>
              <a:rPr lang="ru-RU" sz="3800" dirty="0" smtClean="0">
                <a:solidFill>
                  <a:srgbClr val="EA157A">
                    <a:lumMod val="75000"/>
                  </a:srgb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</a:t>
            </a:r>
            <a:endParaRPr lang="ru-RU" sz="38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+mj-lt"/>
              <a:buAutoNum type="arabicPeriod" startAt="2"/>
            </a:pP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Какую </a:t>
            </a:r>
            <a:r>
              <a:rPr lang="ru-RU" sz="3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траву и слепой узнает? </a:t>
            </a:r>
            <a:endParaRPr lang="ru-RU" sz="38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None/>
            </a:pP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</a:t>
            </a:r>
            <a:r>
              <a:rPr lang="ru-RU" sz="3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Крапиву)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+mj-lt"/>
              <a:buAutoNum type="arabicPeriod" startAt="3"/>
            </a:pP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Из </a:t>
            </a:r>
            <a:r>
              <a:rPr lang="ru-RU" sz="3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какой посуды не едят? </a:t>
            </a:r>
            <a:endParaRPr lang="ru-RU" sz="38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None/>
            </a:pP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</a:t>
            </a:r>
            <a:r>
              <a:rPr lang="ru-RU" sz="3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Из пустой)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+mj-lt"/>
              <a:buAutoNum type="arabicPeriod" startAt="4"/>
            </a:pP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Сколько </a:t>
            </a:r>
            <a:r>
              <a:rPr lang="ru-RU" sz="3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яиц можно съесть натощак? </a:t>
            </a:r>
            <a:endParaRPr lang="ru-RU" sz="38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None/>
            </a:pP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</a:t>
            </a:r>
            <a:r>
              <a:rPr lang="ru-RU" sz="3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Одно)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+mj-lt"/>
              <a:buAutoNum type="arabicPeriod" startAt="5"/>
            </a:pP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Петух</a:t>
            </a:r>
            <a:r>
              <a:rPr lang="ru-RU" sz="3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стоя на одной ноге весит 5кг. Сколько он будет весить, стоя на двух ногах</a:t>
            </a: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None/>
            </a:pP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3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(5кг)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8716" y="476672"/>
            <a:ext cx="3252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31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8716" y="1484784"/>
            <a:ext cx="7772400" cy="5373216"/>
          </a:xfrm>
        </p:spPr>
        <p:txBody>
          <a:bodyPr>
            <a:normAutofit fontScale="62500" lnSpcReduction="20000"/>
          </a:bodyPr>
          <a:lstStyle/>
          <a:p>
            <a:pPr marL="742950" indent="-7429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+mj-lt"/>
              <a:buAutoNum type="arabicPeriod" startAt="6"/>
            </a:pP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На </a:t>
            </a:r>
            <a:r>
              <a:rPr lang="ru-RU" sz="3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руках 10 пальцев. Сколько пальцев на 10 руках</a:t>
            </a: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None/>
            </a:pP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</a:t>
            </a:r>
            <a:r>
              <a:rPr lang="ru-RU" sz="3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(50)</a:t>
            </a:r>
          </a:p>
          <a:p>
            <a:pPr marL="742950" indent="-7429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+mj-lt"/>
              <a:buAutoNum type="arabicPeriod" startAt="7"/>
            </a:pP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3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 родителей 6 сыновей. Каждый имеет сестру. Сколько всего детей в семье? </a:t>
            </a:r>
            <a:endParaRPr lang="ru-RU" sz="38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None/>
            </a:pP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(</a:t>
            </a:r>
            <a:r>
              <a:rPr lang="ru-RU" sz="3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7)</a:t>
            </a:r>
          </a:p>
          <a:p>
            <a:pPr marL="742950" indent="-7429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+mj-lt"/>
              <a:buAutoNum type="arabicPeriod" startAt="8"/>
            </a:pP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3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Тройка лошадей пробежала путь 30км. Сколько пробежала каждая лошадь? </a:t>
            </a:r>
            <a:endParaRPr lang="ru-RU" sz="38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None/>
            </a:pP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(</a:t>
            </a:r>
            <a:r>
              <a:rPr lang="ru-RU" sz="3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30км)</a:t>
            </a:r>
          </a:p>
          <a:p>
            <a:pPr marL="742950" indent="-7429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+mj-lt"/>
              <a:buAutoNum type="arabicPeriod" startAt="9"/>
            </a:pP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Какое </a:t>
            </a:r>
            <a:r>
              <a:rPr lang="ru-RU" sz="3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число приказывает</a:t>
            </a: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None/>
            </a:pP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</a:t>
            </a:r>
            <a:r>
              <a:rPr lang="ru-RU" sz="3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(Три)</a:t>
            </a:r>
          </a:p>
          <a:p>
            <a:pPr marL="742950" indent="-7429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+mj-lt"/>
              <a:buAutoNum type="arabicPeriod" startAt="10"/>
            </a:pP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Сколько </a:t>
            </a:r>
            <a:r>
              <a:rPr lang="ru-RU" sz="3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единиц в дюжине</a:t>
            </a: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None/>
            </a:pP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</a:t>
            </a:r>
            <a:r>
              <a:rPr lang="ru-RU" sz="3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(12)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8716" y="476672"/>
            <a:ext cx="3252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98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8716" y="1484784"/>
            <a:ext cx="7772400" cy="5373216"/>
          </a:xfrm>
        </p:spPr>
        <p:txBody>
          <a:bodyPr>
            <a:normAutofit/>
          </a:bodyPr>
          <a:lstStyle/>
          <a:p>
            <a:pPr marL="457200" lvl="0" indent="-45720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Font typeface="+mj-lt"/>
              <a:buAutoNum type="arabicPeriod" startAt="11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Сколько разных букв в названии нашей страны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(5)</a:t>
            </a: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Font typeface="+mj-lt"/>
              <a:buAutoNum type="arabicPeriod" startAt="12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Когда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сутки короче: зимой или летом? </a:t>
            </a:r>
            <a:endParaRPr lang="ru-RU" sz="20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Одинаковы)</a:t>
            </a: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Font typeface="+mj-lt"/>
              <a:buAutoNum type="arabicPeriod" startAt="13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Катались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 сына на трёхколёсных велосипедах, и их отец – на двухколёсном велосипеде. Сколько всего было колёс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8)</a:t>
            </a: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Font typeface="+mj-lt"/>
              <a:buAutoNum type="arabicPeriod" startAt="14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Дед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бабка, внучка, Жучка, кошка, мышка тянули-тянули и вытянули репку. Сколько глаз смотрело на репку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(12)</a:t>
            </a: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Font typeface="+mj-lt"/>
              <a:buAutoNum type="arabicPeriod" startAt="15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Какие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два числа, если их перемножить, дают такой же результат, что и при их сложении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(2 и 2)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8716" y="476672"/>
            <a:ext cx="3252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0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545</TotalTime>
  <Words>1434</Words>
  <Application>Microsoft Office PowerPoint</Application>
  <PresentationFormat>Экран (4:3)</PresentationFormat>
  <Paragraphs>238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36</vt:i4>
      </vt:variant>
    </vt:vector>
  </HeadingPairs>
  <TitlesOfParts>
    <vt:vector size="44" baseType="lpstr">
      <vt:lpstr>Метро</vt:lpstr>
      <vt:lpstr>Океан</vt:lpstr>
      <vt:lpstr>1_Океан</vt:lpstr>
      <vt:lpstr>2_Океан</vt:lpstr>
      <vt:lpstr>3_Океан</vt:lpstr>
      <vt:lpstr>4_Океан</vt:lpstr>
      <vt:lpstr>5_Океан</vt:lpstr>
      <vt:lpstr>Клен</vt:lpstr>
      <vt:lpstr>МАТЕМАТИЧЕСКИЙ КВН  (5 - 6 класс)</vt:lpstr>
      <vt:lpstr>Презентация PowerPoint</vt:lpstr>
      <vt:lpstr>Презентация PowerPoint</vt:lpstr>
      <vt:lpstr>Презентация PowerPoint</vt:lpstr>
      <vt:lpstr>Презентация PowerPoint</vt:lpstr>
      <vt:lpstr>Второй конкурс </vt:lpstr>
      <vt:lpstr>Презентация PowerPoint</vt:lpstr>
      <vt:lpstr>Презентация PowerPoint</vt:lpstr>
      <vt:lpstr>Презентация PowerPoint</vt:lpstr>
      <vt:lpstr>Презентация PowerPoint</vt:lpstr>
      <vt:lpstr>Третий конкурс    </vt:lpstr>
      <vt:lpstr>(1218 : 3 + 3785 x 68) x (371 + 23 x 78 – 2165) =</vt:lpstr>
      <vt:lpstr>Четвертый конкурс</vt:lpstr>
      <vt:lpstr>Пятый конкурс</vt:lpstr>
      <vt:lpstr>Точка</vt:lpstr>
      <vt:lpstr>Восемь </vt:lpstr>
      <vt:lpstr>Тротуар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Шестой конкурс     </vt:lpstr>
      <vt:lpstr>Задание 1 - найти сумму чисел. </vt:lpstr>
      <vt:lpstr>Задание 2 – ответьте на следующие вопросы: </vt:lpstr>
      <vt:lpstr>Седьмой конкурс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Пословицы и поговорки</vt:lpstr>
      <vt:lpstr>Восьмой конкурс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КВН  (5 - 6 класс)</dc:title>
  <dc:creator>user</dc:creator>
  <cp:lastModifiedBy>Татьяна</cp:lastModifiedBy>
  <cp:revision>48</cp:revision>
  <dcterms:created xsi:type="dcterms:W3CDTF">2015-02-02T13:24:25Z</dcterms:created>
  <dcterms:modified xsi:type="dcterms:W3CDTF">2015-02-04T10:32:08Z</dcterms:modified>
</cp:coreProperties>
</file>