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5" r:id="rId3"/>
    <p:sldId id="285" r:id="rId4"/>
    <p:sldId id="286" r:id="rId5"/>
    <p:sldId id="287" r:id="rId6"/>
    <p:sldId id="288" r:id="rId7"/>
    <p:sldId id="293" r:id="rId8"/>
    <p:sldId id="294" r:id="rId9"/>
    <p:sldId id="297" r:id="rId10"/>
    <p:sldId id="298" r:id="rId11"/>
    <p:sldId id="299" r:id="rId12"/>
    <p:sldId id="300" r:id="rId13"/>
    <p:sldId id="291" r:id="rId14"/>
    <p:sldId id="301" r:id="rId15"/>
    <p:sldId id="302" r:id="rId16"/>
    <p:sldId id="30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74B4B-21DB-49BE-B842-735AE22DA88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5BD9E6-4ECE-49DA-B93F-D70EA9C22491}">
      <dgm:prSet/>
      <dgm:spPr/>
      <dgm:t>
        <a:bodyPr/>
        <a:lstStyle/>
        <a:p>
          <a:r>
            <a:rPr lang="ru-RU"/>
            <a:t>Социализация – успешное овладение ключевыми компетенциями</a:t>
          </a:r>
        </a:p>
      </dgm:t>
    </dgm:pt>
    <dgm:pt modelId="{2F1B3A5C-4284-48CC-842B-786E6052AD22}" type="parTrans" cxnId="{949829ED-5384-45B6-9CF7-035AC2BA76CB}">
      <dgm:prSet/>
      <dgm:spPr/>
      <dgm:t>
        <a:bodyPr/>
        <a:lstStyle/>
        <a:p>
          <a:endParaRPr lang="ru-RU"/>
        </a:p>
      </dgm:t>
    </dgm:pt>
    <dgm:pt modelId="{F4F14E80-D401-4C38-9465-DC5179B43670}" type="sibTrans" cxnId="{949829ED-5384-45B6-9CF7-035AC2BA76CB}">
      <dgm:prSet/>
      <dgm:spPr/>
      <dgm:t>
        <a:bodyPr/>
        <a:lstStyle/>
        <a:p>
          <a:endParaRPr lang="ru-RU"/>
        </a:p>
      </dgm:t>
    </dgm:pt>
    <dgm:pt modelId="{DBCF99CF-94B2-4833-9021-5128C395E734}">
      <dgm:prSet/>
      <dgm:spPr/>
      <dgm:t>
        <a:bodyPr/>
        <a:lstStyle/>
        <a:p>
          <a:endParaRPr lang="ru-RU"/>
        </a:p>
      </dgm:t>
    </dgm:pt>
    <dgm:pt modelId="{6B25D72E-416E-49CC-884F-9F7D49FF8D64}" type="parTrans" cxnId="{BEFA4DB0-DB7D-4D42-B658-F468D1D4D9C3}">
      <dgm:prSet/>
      <dgm:spPr/>
      <dgm:t>
        <a:bodyPr/>
        <a:lstStyle/>
        <a:p>
          <a:endParaRPr lang="ru-RU"/>
        </a:p>
      </dgm:t>
    </dgm:pt>
    <dgm:pt modelId="{A1C5DA9E-272B-4A02-A922-F1B30DE9D6EB}" type="sibTrans" cxnId="{BEFA4DB0-DB7D-4D42-B658-F468D1D4D9C3}">
      <dgm:prSet/>
      <dgm:spPr/>
      <dgm:t>
        <a:bodyPr/>
        <a:lstStyle/>
        <a:p>
          <a:endParaRPr lang="ru-RU"/>
        </a:p>
      </dgm:t>
    </dgm:pt>
    <dgm:pt modelId="{5E8C17A1-F1DC-40F0-B24D-6FF18387A1A6}" type="pres">
      <dgm:prSet presAssocID="{01474B4B-21DB-49BE-B842-735AE22DA8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489C9A-468F-41C6-91DF-2082605C09A0}" type="pres">
      <dgm:prSet presAssocID="{A05BD9E6-4ECE-49DA-B93F-D70EA9C22491}" presName="centerShape" presStyleLbl="node0" presStyleIdx="0" presStyleCnt="1"/>
      <dgm:spPr/>
      <dgm:t>
        <a:bodyPr/>
        <a:lstStyle/>
        <a:p>
          <a:endParaRPr lang="ru-RU"/>
        </a:p>
      </dgm:t>
    </dgm:pt>
  </dgm:ptLst>
  <dgm:cxnLst>
    <dgm:cxn modelId="{5284E18D-F2A4-4ACF-9816-AC7ACE1C36C5}" type="presOf" srcId="{A05BD9E6-4ECE-49DA-B93F-D70EA9C22491}" destId="{62489C9A-468F-41C6-91DF-2082605C09A0}" srcOrd="0" destOrd="0" presId="urn:microsoft.com/office/officeart/2005/8/layout/radial4"/>
    <dgm:cxn modelId="{9C98E6D5-98F3-420B-AEE2-C793A8345CF1}" type="presOf" srcId="{01474B4B-21DB-49BE-B842-735AE22DA889}" destId="{5E8C17A1-F1DC-40F0-B24D-6FF18387A1A6}" srcOrd="0" destOrd="0" presId="urn:microsoft.com/office/officeart/2005/8/layout/radial4"/>
    <dgm:cxn modelId="{BEFA4DB0-DB7D-4D42-B658-F468D1D4D9C3}" srcId="{01474B4B-21DB-49BE-B842-735AE22DA889}" destId="{DBCF99CF-94B2-4833-9021-5128C395E734}" srcOrd="1" destOrd="0" parTransId="{6B25D72E-416E-49CC-884F-9F7D49FF8D64}" sibTransId="{A1C5DA9E-272B-4A02-A922-F1B30DE9D6EB}"/>
    <dgm:cxn modelId="{949829ED-5384-45B6-9CF7-035AC2BA76CB}" srcId="{01474B4B-21DB-49BE-B842-735AE22DA889}" destId="{A05BD9E6-4ECE-49DA-B93F-D70EA9C22491}" srcOrd="0" destOrd="0" parTransId="{2F1B3A5C-4284-48CC-842B-786E6052AD22}" sibTransId="{F4F14E80-D401-4C38-9465-DC5179B43670}"/>
    <dgm:cxn modelId="{0764EA68-4C10-42E8-8B7B-3296FC014C5F}" type="presParOf" srcId="{5E8C17A1-F1DC-40F0-B24D-6FF18387A1A6}" destId="{62489C9A-468F-41C6-91DF-2082605C09A0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89C9A-468F-41C6-91DF-2082605C09A0}">
      <dsp:nvSpPr>
        <dsp:cNvPr id="0" name=""/>
        <dsp:cNvSpPr/>
      </dsp:nvSpPr>
      <dsp:spPr>
        <a:xfrm>
          <a:off x="1877377" y="91459"/>
          <a:ext cx="5389244" cy="5389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/>
            <a:t>Социализация – успешное овладение ключевыми компетенциями</a:t>
          </a:r>
        </a:p>
      </dsp:txBody>
      <dsp:txXfrm>
        <a:off x="2666614" y="880696"/>
        <a:ext cx="3810770" cy="3810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3741A9-427F-4DDC-A121-BD98CCF3CFDD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966108-2387-4855-A284-BFD74C89C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92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D38167-B13C-4BAF-B6D9-C6D17BAD752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8B8D-4220-4A06-A00D-CAC932E3C008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8130A6-A832-4839-843E-E847DECC3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2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1147-4CE3-4EB5-BED1-F3D260CF3C04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599F-4420-4C8D-B7DB-244C0931B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1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3500-D7FA-4E14-9060-7D064057E1CB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C7EE5-A9F0-4626-9906-4BF4186C9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3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6709-1160-4F29-8A99-4212A5B5AEF1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DC25-C6C2-46EF-B470-9CB2E0BF2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1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7BB9-EDDE-4603-9049-CD251572DBA7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495E-1C68-40EB-9A81-DA948C07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2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DE68-2C23-48E8-90AB-D04148FF455B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1CEE-D2BE-41FC-BFDE-204B91576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D4AF3C-74EB-46F6-84B9-0765C199C1E1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1DD7F5-AD7D-490F-AFD9-5129B87B4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8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256B-EBA8-484F-BE8F-A54AB3B53F21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06B3-E3D8-4897-9BA4-DE54FA635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6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7696-4C2B-4C37-AC13-6E6689F6C52F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8E35-BA5F-4476-AACA-94679EF40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143B-6F5C-4C6A-876A-EDC058C8C5E3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4AF2-DD82-4292-8469-DF26A5F0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9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C309-3CCF-4CAD-AAB1-C96005E5F82C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7253-39D7-43DB-AA16-87A38CE0A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1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BDC457-7713-4D2D-84AA-787E52D11EA7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AA2BE-E475-4620-ABCB-A0CE9E311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28" r:id="rId3"/>
    <p:sldLayoutId id="2147483729" r:id="rId4"/>
    <p:sldLayoutId id="2147483736" r:id="rId5"/>
    <p:sldLayoutId id="2147483737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28625" y="533400"/>
            <a:ext cx="8043863" cy="20320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Компетентностный подход к социализации школьников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0338" y="4797425"/>
            <a:ext cx="6086475" cy="1846263"/>
          </a:xfrm>
        </p:spPr>
        <p:txBody>
          <a:bodyPr/>
          <a:lstStyle/>
          <a:p>
            <a:pPr marL="63500" eaLnBrk="1" hangingPunct="1"/>
            <a:r>
              <a:rPr lang="ru-RU" altLang="ru-RU" b="1" smtClean="0"/>
              <a:t>Царегородцева Ольга Степановна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Концепция определяет: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7164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cs typeface="Times New Roman" pitchFamily="18" charset="0"/>
              </a:rPr>
              <a:t>характер современного национального воспитательного идеала;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cs typeface="Times New Roman" pitchFamily="18" charset="0"/>
              </a:rPr>
              <a:t>цели и задачи духовно-нравственного развития и воспитания детей и молодежи;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cs typeface="Times New Roman" pitchFamily="18" charset="0"/>
              </a:rPr>
              <a:t>систему базовых национальных ценностей;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cs typeface="Times New Roman" pitchFamily="18" charset="0"/>
              </a:rPr>
              <a:t>основные социально-педагогические условия и принципы духовно-нравственного развития и воспитания обучающихся.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Базовые национальные ценности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9338"/>
          </a:xfrm>
        </p:spPr>
        <p:txBody>
          <a:bodyPr/>
          <a:lstStyle/>
          <a:p>
            <a:pPr eaLnBrk="1" hangingPunct="1"/>
            <a:r>
              <a:rPr lang="ru-RU" altLang="ru-RU" smtClean="0">
                <a:cs typeface="Times New Roman" pitchFamily="18" charset="0"/>
              </a:rPr>
              <a:t>Патриотизм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Социальная солидарность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Гражданственность 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Семья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Труд и творчество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Наука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Традиционные российские религии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Искусство и литература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Природа</a:t>
            </a:r>
          </a:p>
          <a:p>
            <a:pPr eaLnBrk="1" hangingPunct="1"/>
            <a:r>
              <a:rPr lang="ru-RU" altLang="ru-RU" smtClean="0">
                <a:cs typeface="Times New Roman" pitchFamily="18" charset="0"/>
              </a:rPr>
              <a:t>Человечество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715375" cy="106680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Основные принципы организации духовно-нравственного развития и воспитания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8286750" cy="4500563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300" dirty="0" smtClean="0">
                <a:cs typeface="Times New Roman" pitchFamily="18" charset="0"/>
              </a:rPr>
              <a:t>нравственный пример педагога;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3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300" dirty="0" smtClean="0">
                <a:cs typeface="Times New Roman" pitchFamily="18" charset="0"/>
              </a:rPr>
              <a:t>социально-педагогическое партнерство;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3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300" dirty="0" smtClean="0">
                <a:cs typeface="Times New Roman" pitchFamily="18" charset="0"/>
              </a:rPr>
              <a:t>индивидуально-личностное развитие;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3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300" dirty="0" err="1" smtClean="0">
                <a:cs typeface="Times New Roman" pitchFamily="18" charset="0"/>
              </a:rPr>
              <a:t>интегративность</a:t>
            </a:r>
            <a:r>
              <a:rPr lang="ru-RU" sz="3300" dirty="0" smtClean="0">
                <a:cs typeface="Times New Roman" pitchFamily="18" charset="0"/>
              </a:rPr>
              <a:t> программ духовно-нравственного воспитания;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300" dirty="0" smtClean="0"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300" dirty="0" smtClean="0">
                <a:cs typeface="Times New Roman" pitchFamily="18" charset="0"/>
              </a:rPr>
              <a:t>социальная </a:t>
            </a:r>
            <a:r>
              <a:rPr lang="ru-RU" sz="3300" dirty="0" err="1" smtClean="0">
                <a:cs typeface="Times New Roman" pitchFamily="18" charset="0"/>
              </a:rPr>
              <a:t>востребованность</a:t>
            </a:r>
            <a:r>
              <a:rPr lang="ru-RU" sz="3300" dirty="0" smtClean="0">
                <a:cs typeface="Times New Roman" pitchFamily="18" charset="0"/>
              </a:rPr>
              <a:t> воспитания.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785938"/>
          </a:xfrm>
          <a:solidFill>
            <a:schemeClr val="accent2">
              <a:lumMod val="40000"/>
              <a:lumOff val="60000"/>
              <a:alpha val="36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Критерии оценки эффективности позитивной социализации учащихся: </a:t>
            </a:r>
            <a:r>
              <a:rPr lang="ru-RU" b="1" dirty="0" err="1" smtClean="0"/>
              <a:t>компетентностный</a:t>
            </a:r>
            <a:r>
              <a:rPr lang="ru-RU" b="1" dirty="0" smtClean="0"/>
              <a:t> подход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285875" y="2071688"/>
            <a:ext cx="7405688" cy="10779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defRPr/>
            </a:pPr>
            <a:r>
              <a:rPr lang="ru-RU" dirty="0" smtClean="0"/>
              <a:t>	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428750" y="2500313"/>
            <a:ext cx="7331075" cy="3857625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	</a:t>
            </a:r>
            <a:r>
              <a:rPr lang="ru-RU" sz="2800" b="1" dirty="0" smtClean="0"/>
              <a:t>Компетенция</a:t>
            </a:r>
            <a:r>
              <a:rPr lang="ru-RU" sz="2800" dirty="0" smtClean="0"/>
              <a:t> (от лат. «</a:t>
            </a:r>
            <a:r>
              <a:rPr lang="en-US" sz="2800" dirty="0" smtClean="0"/>
              <a:t>c</a:t>
            </a:r>
            <a:r>
              <a:rPr lang="ru-RU" sz="2800" dirty="0" err="1" smtClean="0"/>
              <a:t>ompeteo</a:t>
            </a:r>
            <a:r>
              <a:rPr lang="ru-RU" sz="2800" dirty="0" smtClean="0"/>
              <a:t>» — добиваюсь, соответствую, подхожу) — это знание, опыт, умение по кругу вопросов в которых кто-либо хорошо осведомлен)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800" dirty="0" smtClean="0"/>
              <a:t>	</a:t>
            </a:r>
            <a:r>
              <a:rPr lang="ru-RU" sz="2800" b="1" dirty="0" smtClean="0"/>
              <a:t> Компетентность</a:t>
            </a:r>
            <a:r>
              <a:rPr lang="ru-RU" sz="2800" dirty="0" smtClean="0"/>
              <a:t> — это способность к решению жизненных и профессиональных задач в той или иной области. Таким образом, компетентность проявляется в деятельности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800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7188" y="2500313"/>
            <a:ext cx="1071562" cy="5715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428625" y="4429125"/>
            <a:ext cx="1071563" cy="5715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/>
          <a:lstStyle/>
          <a:p>
            <a:r>
              <a:rPr lang="ru-RU" altLang="ru-RU" b="1" smtClean="0">
                <a:solidFill>
                  <a:srgbClr val="0033CC"/>
                </a:solidFill>
                <a:latin typeface="Georgia" pitchFamily="18" charset="0"/>
              </a:rPr>
              <a:t>Методики</a:t>
            </a:r>
            <a:endParaRPr lang="ru-RU" altLang="ru-RU" smtClean="0"/>
          </a:p>
        </p:txBody>
      </p:sp>
      <p:sp>
        <p:nvSpPr>
          <p:cNvPr id="1843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8078788" cy="38862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altLang="ru-RU" sz="2800" smtClean="0"/>
              <a:t>«</a:t>
            </a:r>
            <a:r>
              <a:rPr lang="ru-RU" altLang="ru-RU" sz="2400" smtClean="0"/>
              <a:t>Оценка уровня сформированности гражданского самосознания учащихся»;</a:t>
            </a:r>
          </a:p>
          <a:p>
            <a:pPr>
              <a:buFontTx/>
              <a:buBlip>
                <a:blip r:embed="rId3"/>
              </a:buBlip>
            </a:pPr>
            <a:r>
              <a:rPr lang="ru-RU" altLang="ru-RU" sz="2400" smtClean="0"/>
              <a:t>«Самоанализ (анализ) личности»;</a:t>
            </a:r>
          </a:p>
          <a:p>
            <a:pPr>
              <a:buFontTx/>
              <a:buBlip>
                <a:blip r:embed="rId3"/>
              </a:buBlip>
            </a:pPr>
            <a:r>
              <a:rPr lang="ru-RU" altLang="ru-RU" sz="2400" smtClean="0"/>
              <a:t>«Шкала совестливости»;</a:t>
            </a:r>
          </a:p>
          <a:p>
            <a:pPr>
              <a:buFontTx/>
              <a:buBlip>
                <a:blip r:embed="rId3"/>
              </a:buBlip>
            </a:pPr>
            <a:r>
              <a:rPr lang="ru-RU" altLang="ru-RU" sz="2400" smtClean="0"/>
              <a:t>«Методика для изучения социализированности личности учащегося»</a:t>
            </a:r>
          </a:p>
          <a:p>
            <a:pPr>
              <a:buFont typeface="Georgia" pitchFamily="18" charset="0"/>
              <a:buBlip>
                <a:blip r:embed="rId3"/>
              </a:buBlip>
            </a:pPr>
            <a:r>
              <a:rPr lang="ru-RU" altLang="ru-RU" sz="2400" smtClean="0"/>
              <a:t>«</a:t>
            </a:r>
            <a:r>
              <a:rPr lang="en-US" altLang="ru-RU" sz="2400" smtClean="0"/>
              <a:t>Диагностик</a:t>
            </a:r>
            <a:r>
              <a:rPr lang="ru-RU" altLang="ru-RU" sz="2400" smtClean="0"/>
              <a:t>а</a:t>
            </a:r>
            <a:r>
              <a:rPr lang="en-US" altLang="ru-RU" sz="2400" smtClean="0"/>
              <a:t> состояния</a:t>
            </a:r>
            <a:r>
              <a:rPr lang="ru-RU" altLang="ru-RU" sz="2400" smtClean="0"/>
              <a:t> </a:t>
            </a:r>
            <a:r>
              <a:rPr lang="en-US" altLang="ru-RU" sz="2400" smtClean="0"/>
              <a:t>духовно</a:t>
            </a:r>
            <a:r>
              <a:rPr lang="ru-RU" altLang="ru-RU" sz="2400" smtClean="0"/>
              <a:t>-</a:t>
            </a:r>
            <a:r>
              <a:rPr lang="en-US" altLang="ru-RU" sz="2400" smtClean="0"/>
              <a:t>нравственных качеств личности учащихся</a:t>
            </a:r>
            <a:r>
              <a:rPr lang="ru-RU" altLang="ru-RU" sz="2400" smtClean="0"/>
              <a:t>» </a:t>
            </a:r>
            <a:r>
              <a:rPr lang="en-US" altLang="ru-RU" sz="2400" smtClean="0"/>
              <a:t>Н</a:t>
            </a:r>
            <a:r>
              <a:rPr lang="ru-RU" altLang="ru-RU" sz="2400" smtClean="0"/>
              <a:t>. </a:t>
            </a:r>
            <a:r>
              <a:rPr lang="en-US" altLang="ru-RU" sz="2400" smtClean="0"/>
              <a:t>С</a:t>
            </a:r>
            <a:r>
              <a:rPr lang="ru-RU" altLang="ru-RU" sz="2400" smtClean="0"/>
              <a:t>. </a:t>
            </a:r>
            <a:r>
              <a:rPr lang="en-US" altLang="ru-RU" sz="2400" smtClean="0"/>
              <a:t>Маляковой</a:t>
            </a:r>
            <a:endParaRPr lang="ru-RU" altLang="ru-RU" sz="2400" smtClean="0"/>
          </a:p>
          <a:p>
            <a:pPr>
              <a:buFont typeface="Georgia" pitchFamily="18" charset="0"/>
              <a:buBlip>
                <a:blip r:embed="rId3"/>
              </a:buBlip>
            </a:pPr>
            <a:r>
              <a:rPr lang="ru-RU" altLang="ru-RU" sz="2400" smtClean="0"/>
              <a:t>«</a:t>
            </a:r>
            <a:r>
              <a:rPr lang="en-US" altLang="ru-RU" sz="2400" smtClean="0"/>
              <a:t>Изучение уровня эмпатии</a:t>
            </a:r>
            <a:r>
              <a:rPr lang="ru-RU" altLang="ru-RU" sz="2400" smtClean="0"/>
              <a:t>» </a:t>
            </a:r>
            <a:r>
              <a:rPr lang="en-US" altLang="ru-RU" sz="2400" smtClean="0"/>
              <a:t>И</a:t>
            </a:r>
            <a:r>
              <a:rPr lang="ru-RU" altLang="ru-RU" sz="2400" smtClean="0"/>
              <a:t>. </a:t>
            </a:r>
            <a:r>
              <a:rPr lang="en-US" altLang="ru-RU" sz="2400" smtClean="0"/>
              <a:t>М</a:t>
            </a:r>
            <a:r>
              <a:rPr lang="ru-RU" altLang="ru-RU" sz="2400" smtClean="0"/>
              <a:t>. </a:t>
            </a:r>
            <a:r>
              <a:rPr lang="en-US" altLang="ru-RU" sz="2400" smtClean="0"/>
              <a:t>Юсупова</a:t>
            </a:r>
            <a:endParaRPr lang="ru-RU" altLang="ru-RU" sz="24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773113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0033CC"/>
                </a:solidFill>
                <a:latin typeface="Georgia" pitchFamily="18" charset="0"/>
              </a:rPr>
              <a:t>Оценка ключевых компетенций учащихся</a:t>
            </a:r>
            <a:endParaRPr lang="ru-RU" altLang="ru-RU" sz="240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205038"/>
            <a:ext cx="7791450" cy="4389437"/>
          </a:xfrm>
        </p:spPr>
        <p:txBody>
          <a:bodyPr/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«Как я оцениваю свое здоровье»;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«Размышляем о жизненном опыте» (младшие школьники);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«Оценка уровня конфликтности»;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Тест «Оценка коммуникативных умений»;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Методика изучения типа личности в общении;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«Оценка уровня общительности</a:t>
            </a:r>
            <a:r>
              <a:rPr lang="ru-RU" altLang="ru-RU" dirty="0" smtClean="0"/>
              <a:t>»;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«Репка» (</a:t>
            </a:r>
            <a:r>
              <a:rPr lang="ru-RU" altLang="ru-RU" dirty="0" err="1"/>
              <a:t>сформированность</a:t>
            </a:r>
            <a:r>
              <a:rPr lang="ru-RU" altLang="ru-RU" dirty="0"/>
              <a:t> компетенции с/совершенствования, с/регулирования, с/развития, личностной и предметной рефлексии); 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Мотивы участия школьников в деятельности;</a:t>
            </a:r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dirty="0"/>
              <a:t>«Позиция школьника», «Отношение к учению» (учебная мотивация).</a:t>
            </a:r>
          </a:p>
          <a:p>
            <a:pPr marL="109537" indent="0">
              <a:buFont typeface="Georgia" pitchFamily="18" charset="0"/>
              <a:buNone/>
              <a:defRPr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382000" cy="1069975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0033CC"/>
                </a:solidFill>
                <a:latin typeface="Georgia" pitchFamily="18" charset="0"/>
              </a:rPr>
              <a:t>Оценка социального опыта</a:t>
            </a:r>
            <a:endParaRPr lang="ru-RU" altLang="ru-RU" sz="3600" smtClean="0"/>
          </a:p>
        </p:txBody>
      </p:sp>
      <p:sp>
        <p:nvSpPr>
          <p:cNvPr id="20483" name="Объект 4"/>
          <p:cNvSpPr>
            <a:spLocks noGrp="1"/>
          </p:cNvSpPr>
          <p:nvPr>
            <p:ph sz="quarter" idx="2"/>
          </p:nvPr>
        </p:nvSpPr>
        <p:spPr>
          <a:xfrm>
            <a:off x="381000" y="1989138"/>
            <a:ext cx="7646988" cy="4605337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altLang="ru-RU" sz="3200" smtClean="0"/>
              <a:t>«Оценка уровня творческого потенциала»;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z="3200" smtClean="0"/>
              <a:t>«Направленность личности»;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z="3200" smtClean="0"/>
              <a:t>«Школьная тревожность»;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z="3200" smtClean="0"/>
              <a:t>«Исследование самооценки»;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z="3200" smtClean="0"/>
              <a:t>«Стиль поведения в конфликте»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42875" y="357188"/>
            <a:ext cx="8229600" cy="714375"/>
          </a:xfrm>
        </p:spPr>
        <p:txBody>
          <a:bodyPr/>
          <a:lstStyle/>
          <a:p>
            <a:r>
              <a:rPr lang="ru-RU" altLang="ru-RU" sz="2800" b="1" smtClean="0">
                <a:solidFill>
                  <a:srgbClr val="0033CC"/>
                </a:solidFill>
                <a:latin typeface="Georgia" pitchFamily="18" charset="0"/>
              </a:rPr>
              <a:t>Социализация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313" y="1071562"/>
            <a:ext cx="8143875" cy="358157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1. Что такое позитивная социализация учащихся?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85750" y="1196752"/>
            <a:ext cx="8277225" cy="396043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3. Проблемы позитивной социализации учащихся в образовательной политике России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8625" y="1412777"/>
            <a:ext cx="8277225" cy="41044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4. Формирование воспитательной системы школы как условие успешной социализации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71500" y="1556792"/>
            <a:ext cx="8277225" cy="42484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5. Критерии оценки эффективности процесса позитивной социализации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14375" y="1700213"/>
            <a:ext cx="7991475" cy="446509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6. Опыт позитивной социализации учащихся в школах Южного округа г.Москвы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66776" y="1700213"/>
            <a:ext cx="7981950" cy="48244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sz="2400" dirty="0"/>
              <a:t>«Принятие индивидом в процессе социального взаимодействия определенных норм и ценностей, взглядов и образа действий»;</a:t>
            </a:r>
          </a:p>
          <a:p>
            <a:pPr>
              <a:defRPr/>
            </a:pPr>
            <a:endParaRPr lang="ru-RU" altLang="ru-RU" sz="240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sz="2400" dirty="0"/>
              <a:t>«процесс усвоения индивидом определенной системы знаний, норм и ценностей, позволяющих ему функционировать в качестве полноценного члена общества»;</a:t>
            </a:r>
          </a:p>
          <a:p>
            <a:pPr>
              <a:defRPr/>
            </a:pPr>
            <a:endParaRPr lang="ru-RU" altLang="ru-RU" sz="240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ru-RU" altLang="ru-RU" sz="2400" dirty="0"/>
              <a:t>«процесс и результат усвоения и активного воспроизводства индивидом социального опыта, осуществляемый в общении и деятельности» и т.д.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857250"/>
          </a:xfrm>
          <a:solidFill>
            <a:schemeClr val="accent2">
              <a:lumMod val="40000"/>
              <a:lumOff val="60000"/>
              <a:alpha val="36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b="1" dirty="0" smtClean="0"/>
              <a:t>Что такое позитивная социализация?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285875" y="1484313"/>
            <a:ext cx="7405688" cy="1728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defRPr/>
            </a:pPr>
            <a:r>
              <a:rPr lang="ru-RU" dirty="0" smtClean="0"/>
              <a:t>	</a:t>
            </a:r>
            <a:r>
              <a:rPr lang="ru-RU" sz="2200" dirty="0" smtClean="0"/>
              <a:t>Позитивная социализация учащихся – важная цель воспитания </a:t>
            </a:r>
          </a:p>
          <a:p>
            <a:pPr indent="-7938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200" dirty="0"/>
              <a:t>Социализация  - это и </a:t>
            </a:r>
            <a:r>
              <a:rPr lang="ru-RU" altLang="ru-RU" sz="2200" b="1" dirty="0"/>
              <a:t>адаптация</a:t>
            </a:r>
            <a:r>
              <a:rPr lang="ru-RU" altLang="ru-RU" sz="2200" dirty="0"/>
              <a:t> к среде, и </a:t>
            </a:r>
            <a:r>
              <a:rPr lang="ru-RU" altLang="ru-RU" sz="2200" b="1" dirty="0"/>
              <a:t>интеграция</a:t>
            </a:r>
            <a:r>
              <a:rPr lang="ru-RU" altLang="ru-RU" sz="2200" dirty="0"/>
              <a:t> в определенную среду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defRPr/>
            </a:pPr>
            <a:endParaRPr lang="ru-RU" sz="2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defRPr/>
            </a:pPr>
            <a:endParaRPr lang="ru-RU" sz="2800" dirty="0"/>
          </a:p>
        </p:txBody>
      </p:sp>
      <p:sp>
        <p:nvSpPr>
          <p:cNvPr id="7172" name="Содержимое 5"/>
          <p:cNvSpPr>
            <a:spLocks noGrp="1"/>
          </p:cNvSpPr>
          <p:nvPr>
            <p:ph sz="quarter" idx="4"/>
          </p:nvPr>
        </p:nvSpPr>
        <p:spPr>
          <a:xfrm>
            <a:off x="1058863" y="3357563"/>
            <a:ext cx="7700962" cy="309562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altLang="ru-RU" smtClean="0"/>
              <a:t>	Результат для индивида – успешность, социальная конкурентноспособность.</a:t>
            </a:r>
          </a:p>
          <a:p>
            <a:pPr>
              <a:buFontTx/>
              <a:buNone/>
            </a:pPr>
            <a:r>
              <a:rPr lang="ru-RU" altLang="ru-RU" smtClean="0"/>
              <a:t>Стратегия модернизации образования: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mtClean="0"/>
              <a:t>конкурентноспособность;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mtClean="0"/>
              <a:t>компетентность;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mtClean="0"/>
              <a:t>мобильность;</a:t>
            </a:r>
          </a:p>
          <a:p>
            <a:pPr>
              <a:buFontTx/>
              <a:buBlip>
                <a:blip r:embed="rId2"/>
              </a:buBlip>
            </a:pPr>
            <a:r>
              <a:rPr lang="ru-RU" altLang="ru-RU" smtClean="0"/>
              <a:t>способность нести ответственность.</a:t>
            </a:r>
          </a:p>
          <a:p>
            <a:pPr eaLnBrk="1" hangingPunct="1">
              <a:buFont typeface="Georgia" pitchFamily="18" charset="0"/>
              <a:buNone/>
            </a:pPr>
            <a:endParaRPr lang="ru-RU" altLang="ru-RU" sz="2800" smtClean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00038" y="1628775"/>
            <a:ext cx="758825" cy="2857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85750" y="3857625"/>
            <a:ext cx="757238" cy="4349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195" name="Group 5"/>
          <p:cNvGrpSpPr>
            <a:grpSpLocks/>
          </p:cNvGrpSpPr>
          <p:nvPr/>
        </p:nvGrpSpPr>
        <p:grpSpPr bwMode="auto">
          <a:xfrm flipH="1">
            <a:off x="684213" y="911225"/>
            <a:ext cx="1149350" cy="2330450"/>
            <a:chOff x="3168" y="2844"/>
            <a:chExt cx="724" cy="1468"/>
          </a:xfrm>
        </p:grpSpPr>
        <p:sp>
          <p:nvSpPr>
            <p:cNvPr id="8196" name="Freeform 6"/>
            <p:cNvSpPr>
              <a:spLocks/>
            </p:cNvSpPr>
            <p:nvPr/>
          </p:nvSpPr>
          <p:spPr bwMode="auto">
            <a:xfrm>
              <a:off x="3168" y="2844"/>
              <a:ext cx="724" cy="1468"/>
            </a:xfrm>
            <a:custGeom>
              <a:avLst/>
              <a:gdLst>
                <a:gd name="T0" fmla="*/ 298 w 1448"/>
                <a:gd name="T1" fmla="*/ 43 h 2936"/>
                <a:gd name="T2" fmla="*/ 306 w 1448"/>
                <a:gd name="T3" fmla="*/ 80 h 2936"/>
                <a:gd name="T4" fmla="*/ 315 w 1448"/>
                <a:gd name="T5" fmla="*/ 93 h 2936"/>
                <a:gd name="T6" fmla="*/ 317 w 1448"/>
                <a:gd name="T7" fmla="*/ 127 h 2936"/>
                <a:gd name="T8" fmla="*/ 302 w 1448"/>
                <a:gd name="T9" fmla="*/ 143 h 2936"/>
                <a:gd name="T10" fmla="*/ 283 w 1448"/>
                <a:gd name="T11" fmla="*/ 141 h 2936"/>
                <a:gd name="T12" fmla="*/ 271 w 1448"/>
                <a:gd name="T13" fmla="*/ 160 h 2936"/>
                <a:gd name="T14" fmla="*/ 295 w 1448"/>
                <a:gd name="T15" fmla="*/ 172 h 2936"/>
                <a:gd name="T16" fmla="*/ 318 w 1448"/>
                <a:gd name="T17" fmla="*/ 177 h 2936"/>
                <a:gd name="T18" fmla="*/ 338 w 1448"/>
                <a:gd name="T19" fmla="*/ 186 h 2936"/>
                <a:gd name="T20" fmla="*/ 361 w 1448"/>
                <a:gd name="T21" fmla="*/ 266 h 2936"/>
                <a:gd name="T22" fmla="*/ 361 w 1448"/>
                <a:gd name="T23" fmla="*/ 346 h 2936"/>
                <a:gd name="T24" fmla="*/ 355 w 1448"/>
                <a:gd name="T25" fmla="*/ 359 h 2936"/>
                <a:gd name="T26" fmla="*/ 338 w 1448"/>
                <a:gd name="T27" fmla="*/ 399 h 2936"/>
                <a:gd name="T28" fmla="*/ 337 w 1448"/>
                <a:gd name="T29" fmla="*/ 460 h 2936"/>
                <a:gd name="T30" fmla="*/ 314 w 1448"/>
                <a:gd name="T31" fmla="*/ 476 h 2936"/>
                <a:gd name="T32" fmla="*/ 299 w 1448"/>
                <a:gd name="T33" fmla="*/ 502 h 2936"/>
                <a:gd name="T34" fmla="*/ 288 w 1448"/>
                <a:gd name="T35" fmla="*/ 550 h 2936"/>
                <a:gd name="T36" fmla="*/ 267 w 1448"/>
                <a:gd name="T37" fmla="*/ 622 h 2936"/>
                <a:gd name="T38" fmla="*/ 280 w 1448"/>
                <a:gd name="T39" fmla="*/ 647 h 2936"/>
                <a:gd name="T40" fmla="*/ 295 w 1448"/>
                <a:gd name="T41" fmla="*/ 685 h 2936"/>
                <a:gd name="T42" fmla="*/ 272 w 1448"/>
                <a:gd name="T43" fmla="*/ 691 h 2936"/>
                <a:gd name="T44" fmla="*/ 242 w 1448"/>
                <a:gd name="T45" fmla="*/ 686 h 2936"/>
                <a:gd name="T46" fmla="*/ 214 w 1448"/>
                <a:gd name="T47" fmla="*/ 682 h 2936"/>
                <a:gd name="T48" fmla="*/ 212 w 1448"/>
                <a:gd name="T49" fmla="*/ 702 h 2936"/>
                <a:gd name="T50" fmla="*/ 199 w 1448"/>
                <a:gd name="T51" fmla="*/ 732 h 2936"/>
                <a:gd name="T52" fmla="*/ 157 w 1448"/>
                <a:gd name="T53" fmla="*/ 734 h 2936"/>
                <a:gd name="T54" fmla="*/ 115 w 1448"/>
                <a:gd name="T55" fmla="*/ 728 h 2936"/>
                <a:gd name="T56" fmla="*/ 119 w 1448"/>
                <a:gd name="T57" fmla="*/ 703 h 2936"/>
                <a:gd name="T58" fmla="*/ 139 w 1448"/>
                <a:gd name="T59" fmla="*/ 669 h 2936"/>
                <a:gd name="T60" fmla="*/ 120 w 1448"/>
                <a:gd name="T61" fmla="*/ 462 h 2936"/>
                <a:gd name="T62" fmla="*/ 119 w 1448"/>
                <a:gd name="T63" fmla="*/ 423 h 2936"/>
                <a:gd name="T64" fmla="*/ 108 w 1448"/>
                <a:gd name="T65" fmla="*/ 432 h 2936"/>
                <a:gd name="T66" fmla="*/ 111 w 1448"/>
                <a:gd name="T67" fmla="*/ 497 h 2936"/>
                <a:gd name="T68" fmla="*/ 102 w 1448"/>
                <a:gd name="T69" fmla="*/ 639 h 2936"/>
                <a:gd name="T70" fmla="*/ 79 w 1448"/>
                <a:gd name="T71" fmla="*/ 643 h 2936"/>
                <a:gd name="T72" fmla="*/ 53 w 1448"/>
                <a:gd name="T73" fmla="*/ 639 h 2936"/>
                <a:gd name="T74" fmla="*/ 32 w 1448"/>
                <a:gd name="T75" fmla="*/ 638 h 2936"/>
                <a:gd name="T76" fmla="*/ 11 w 1448"/>
                <a:gd name="T77" fmla="*/ 615 h 2936"/>
                <a:gd name="T78" fmla="*/ 3 w 1448"/>
                <a:gd name="T79" fmla="*/ 562 h 2936"/>
                <a:gd name="T80" fmla="*/ 12 w 1448"/>
                <a:gd name="T81" fmla="*/ 481 h 2936"/>
                <a:gd name="T82" fmla="*/ 21 w 1448"/>
                <a:gd name="T83" fmla="*/ 462 h 2936"/>
                <a:gd name="T84" fmla="*/ 38 w 1448"/>
                <a:gd name="T85" fmla="*/ 451 h 2936"/>
                <a:gd name="T86" fmla="*/ 40 w 1448"/>
                <a:gd name="T87" fmla="*/ 426 h 2936"/>
                <a:gd name="T88" fmla="*/ 58 w 1448"/>
                <a:gd name="T89" fmla="*/ 403 h 2936"/>
                <a:gd name="T90" fmla="*/ 70 w 1448"/>
                <a:gd name="T91" fmla="*/ 302 h 2936"/>
                <a:gd name="T92" fmla="*/ 81 w 1448"/>
                <a:gd name="T93" fmla="*/ 258 h 2936"/>
                <a:gd name="T94" fmla="*/ 91 w 1448"/>
                <a:gd name="T95" fmla="*/ 233 h 2936"/>
                <a:gd name="T96" fmla="*/ 137 w 1448"/>
                <a:gd name="T97" fmla="*/ 190 h 2936"/>
                <a:gd name="T98" fmla="*/ 160 w 1448"/>
                <a:gd name="T99" fmla="*/ 152 h 2936"/>
                <a:gd name="T100" fmla="*/ 139 w 1448"/>
                <a:gd name="T101" fmla="*/ 140 h 2936"/>
                <a:gd name="T102" fmla="*/ 128 w 1448"/>
                <a:gd name="T103" fmla="*/ 122 h 2936"/>
                <a:gd name="T104" fmla="*/ 132 w 1448"/>
                <a:gd name="T105" fmla="*/ 94 h 2936"/>
                <a:gd name="T106" fmla="*/ 146 w 1448"/>
                <a:gd name="T107" fmla="*/ 86 h 2936"/>
                <a:gd name="T108" fmla="*/ 144 w 1448"/>
                <a:gd name="T109" fmla="*/ 81 h 2936"/>
                <a:gd name="T110" fmla="*/ 123 w 1448"/>
                <a:gd name="T111" fmla="*/ 69 h 2936"/>
                <a:gd name="T112" fmla="*/ 157 w 1448"/>
                <a:gd name="T113" fmla="*/ 13 h 2936"/>
                <a:gd name="T114" fmla="*/ 197 w 1448"/>
                <a:gd name="T115" fmla="*/ 2 h 2936"/>
                <a:gd name="T116" fmla="*/ 225 w 1448"/>
                <a:gd name="T117" fmla="*/ 4 h 2936"/>
                <a:gd name="T118" fmla="*/ 250 w 1448"/>
                <a:gd name="T119" fmla="*/ 15 h 2936"/>
                <a:gd name="T120" fmla="*/ 268 w 1448"/>
                <a:gd name="T121" fmla="*/ 1 h 29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48"/>
                <a:gd name="T184" fmla="*/ 0 h 2936"/>
                <a:gd name="T185" fmla="*/ 1448 w 1448"/>
                <a:gd name="T186" fmla="*/ 2936 h 29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48" h="2936">
                  <a:moveTo>
                    <a:pt x="1103" y="77"/>
                  </a:moveTo>
                  <a:lnTo>
                    <a:pt x="1099" y="80"/>
                  </a:lnTo>
                  <a:lnTo>
                    <a:pt x="1130" y="95"/>
                  </a:lnTo>
                  <a:lnTo>
                    <a:pt x="1157" y="117"/>
                  </a:lnTo>
                  <a:lnTo>
                    <a:pt x="1175" y="142"/>
                  </a:lnTo>
                  <a:lnTo>
                    <a:pt x="1191" y="169"/>
                  </a:lnTo>
                  <a:lnTo>
                    <a:pt x="1201" y="199"/>
                  </a:lnTo>
                  <a:lnTo>
                    <a:pt x="1211" y="231"/>
                  </a:lnTo>
                  <a:lnTo>
                    <a:pt x="1218" y="262"/>
                  </a:lnTo>
                  <a:lnTo>
                    <a:pt x="1226" y="295"/>
                  </a:lnTo>
                  <a:lnTo>
                    <a:pt x="1221" y="308"/>
                  </a:lnTo>
                  <a:lnTo>
                    <a:pt x="1221" y="319"/>
                  </a:lnTo>
                  <a:lnTo>
                    <a:pt x="1224" y="328"/>
                  </a:lnTo>
                  <a:lnTo>
                    <a:pt x="1231" y="336"/>
                  </a:lnTo>
                  <a:lnTo>
                    <a:pt x="1238" y="344"/>
                  </a:lnTo>
                  <a:lnTo>
                    <a:pt x="1246" y="352"/>
                  </a:lnTo>
                  <a:lnTo>
                    <a:pt x="1254" y="361"/>
                  </a:lnTo>
                  <a:lnTo>
                    <a:pt x="1260" y="370"/>
                  </a:lnTo>
                  <a:lnTo>
                    <a:pt x="1266" y="399"/>
                  </a:lnTo>
                  <a:lnTo>
                    <a:pt x="1274" y="429"/>
                  </a:lnTo>
                  <a:lnTo>
                    <a:pt x="1280" y="457"/>
                  </a:lnTo>
                  <a:lnTo>
                    <a:pt x="1279" y="483"/>
                  </a:lnTo>
                  <a:lnTo>
                    <a:pt x="1271" y="495"/>
                  </a:lnTo>
                  <a:lnTo>
                    <a:pt x="1265" y="508"/>
                  </a:lnTo>
                  <a:lnTo>
                    <a:pt x="1257" y="521"/>
                  </a:lnTo>
                  <a:lnTo>
                    <a:pt x="1251" y="534"/>
                  </a:lnTo>
                  <a:lnTo>
                    <a:pt x="1243" y="545"/>
                  </a:lnTo>
                  <a:lnTo>
                    <a:pt x="1234" y="555"/>
                  </a:lnTo>
                  <a:lnTo>
                    <a:pt x="1221" y="563"/>
                  </a:lnTo>
                  <a:lnTo>
                    <a:pt x="1208" y="569"/>
                  </a:lnTo>
                  <a:lnTo>
                    <a:pt x="1195" y="575"/>
                  </a:lnTo>
                  <a:lnTo>
                    <a:pt x="1181" y="575"/>
                  </a:lnTo>
                  <a:lnTo>
                    <a:pt x="1166" y="572"/>
                  </a:lnTo>
                  <a:lnTo>
                    <a:pt x="1153" y="566"/>
                  </a:lnTo>
                  <a:lnTo>
                    <a:pt x="1141" y="563"/>
                  </a:lnTo>
                  <a:lnTo>
                    <a:pt x="1132" y="563"/>
                  </a:lnTo>
                  <a:lnTo>
                    <a:pt x="1126" y="571"/>
                  </a:lnTo>
                  <a:lnTo>
                    <a:pt x="1124" y="588"/>
                  </a:lnTo>
                  <a:lnTo>
                    <a:pt x="1119" y="605"/>
                  </a:lnTo>
                  <a:lnTo>
                    <a:pt x="1110" y="619"/>
                  </a:lnTo>
                  <a:lnTo>
                    <a:pt x="1096" y="629"/>
                  </a:lnTo>
                  <a:lnTo>
                    <a:pt x="1082" y="637"/>
                  </a:lnTo>
                  <a:lnTo>
                    <a:pt x="1093" y="654"/>
                  </a:lnTo>
                  <a:lnTo>
                    <a:pt x="1107" y="665"/>
                  </a:lnTo>
                  <a:lnTo>
                    <a:pt x="1124" y="673"/>
                  </a:lnTo>
                  <a:lnTo>
                    <a:pt x="1143" y="677"/>
                  </a:lnTo>
                  <a:lnTo>
                    <a:pt x="1161" y="680"/>
                  </a:lnTo>
                  <a:lnTo>
                    <a:pt x="1180" y="685"/>
                  </a:lnTo>
                  <a:lnTo>
                    <a:pt x="1198" y="690"/>
                  </a:lnTo>
                  <a:lnTo>
                    <a:pt x="1215" y="697"/>
                  </a:lnTo>
                  <a:lnTo>
                    <a:pt x="1229" y="697"/>
                  </a:lnTo>
                  <a:lnTo>
                    <a:pt x="1243" y="699"/>
                  </a:lnTo>
                  <a:lnTo>
                    <a:pt x="1255" y="702"/>
                  </a:lnTo>
                  <a:lnTo>
                    <a:pt x="1269" y="705"/>
                  </a:lnTo>
                  <a:lnTo>
                    <a:pt x="1282" y="708"/>
                  </a:lnTo>
                  <a:lnTo>
                    <a:pt x="1296" y="711"/>
                  </a:lnTo>
                  <a:lnTo>
                    <a:pt x="1309" y="714"/>
                  </a:lnTo>
                  <a:lnTo>
                    <a:pt x="1325" y="717"/>
                  </a:lnTo>
                  <a:lnTo>
                    <a:pt x="1340" y="727"/>
                  </a:lnTo>
                  <a:lnTo>
                    <a:pt x="1350" y="742"/>
                  </a:lnTo>
                  <a:lnTo>
                    <a:pt x="1356" y="759"/>
                  </a:lnTo>
                  <a:lnTo>
                    <a:pt x="1365" y="776"/>
                  </a:lnTo>
                  <a:lnTo>
                    <a:pt x="1393" y="844"/>
                  </a:lnTo>
                  <a:lnTo>
                    <a:pt x="1414" y="915"/>
                  </a:lnTo>
                  <a:lnTo>
                    <a:pt x="1431" y="988"/>
                  </a:lnTo>
                  <a:lnTo>
                    <a:pt x="1442" y="1062"/>
                  </a:lnTo>
                  <a:lnTo>
                    <a:pt x="1448" y="1137"/>
                  </a:lnTo>
                  <a:lnTo>
                    <a:pt x="1448" y="1213"/>
                  </a:lnTo>
                  <a:lnTo>
                    <a:pt x="1442" y="1289"/>
                  </a:lnTo>
                  <a:lnTo>
                    <a:pt x="1430" y="1363"/>
                  </a:lnTo>
                  <a:lnTo>
                    <a:pt x="1439" y="1373"/>
                  </a:lnTo>
                  <a:lnTo>
                    <a:pt x="1441" y="1381"/>
                  </a:lnTo>
                  <a:lnTo>
                    <a:pt x="1438" y="1390"/>
                  </a:lnTo>
                  <a:lnTo>
                    <a:pt x="1431" y="1398"/>
                  </a:lnTo>
                  <a:lnTo>
                    <a:pt x="1424" y="1406"/>
                  </a:lnTo>
                  <a:lnTo>
                    <a:pt x="1419" y="1414"/>
                  </a:lnTo>
                  <a:lnTo>
                    <a:pt x="1416" y="1424"/>
                  </a:lnTo>
                  <a:lnTo>
                    <a:pt x="1419" y="1435"/>
                  </a:lnTo>
                  <a:lnTo>
                    <a:pt x="1410" y="1463"/>
                  </a:lnTo>
                  <a:lnTo>
                    <a:pt x="1399" y="1489"/>
                  </a:lnTo>
                  <a:lnTo>
                    <a:pt x="1388" y="1517"/>
                  </a:lnTo>
                  <a:lnTo>
                    <a:pt x="1376" y="1545"/>
                  </a:lnTo>
                  <a:lnTo>
                    <a:pt x="1363" y="1571"/>
                  </a:lnTo>
                  <a:lnTo>
                    <a:pt x="1350" y="1596"/>
                  </a:lnTo>
                  <a:lnTo>
                    <a:pt x="1336" y="1622"/>
                  </a:lnTo>
                  <a:lnTo>
                    <a:pt x="1320" y="1645"/>
                  </a:lnTo>
                  <a:lnTo>
                    <a:pt x="1329" y="1691"/>
                  </a:lnTo>
                  <a:lnTo>
                    <a:pt x="1336" y="1738"/>
                  </a:lnTo>
                  <a:lnTo>
                    <a:pt x="1342" y="1786"/>
                  </a:lnTo>
                  <a:lnTo>
                    <a:pt x="1346" y="1838"/>
                  </a:lnTo>
                  <a:lnTo>
                    <a:pt x="1334" y="1854"/>
                  </a:lnTo>
                  <a:lnTo>
                    <a:pt x="1320" y="1866"/>
                  </a:lnTo>
                  <a:lnTo>
                    <a:pt x="1305" y="1877"/>
                  </a:lnTo>
                  <a:lnTo>
                    <a:pt x="1289" y="1886"/>
                  </a:lnTo>
                  <a:lnTo>
                    <a:pt x="1272" y="1894"/>
                  </a:lnTo>
                  <a:lnTo>
                    <a:pt x="1255" y="1903"/>
                  </a:lnTo>
                  <a:lnTo>
                    <a:pt x="1238" y="1911"/>
                  </a:lnTo>
                  <a:lnTo>
                    <a:pt x="1223" y="1920"/>
                  </a:lnTo>
                  <a:lnTo>
                    <a:pt x="1215" y="1942"/>
                  </a:lnTo>
                  <a:lnTo>
                    <a:pt x="1209" y="1965"/>
                  </a:lnTo>
                  <a:lnTo>
                    <a:pt x="1201" y="1988"/>
                  </a:lnTo>
                  <a:lnTo>
                    <a:pt x="1195" y="2009"/>
                  </a:lnTo>
                  <a:lnTo>
                    <a:pt x="1191" y="2033"/>
                  </a:lnTo>
                  <a:lnTo>
                    <a:pt x="1184" y="2056"/>
                  </a:lnTo>
                  <a:lnTo>
                    <a:pt x="1180" y="2080"/>
                  </a:lnTo>
                  <a:lnTo>
                    <a:pt x="1177" y="2104"/>
                  </a:lnTo>
                  <a:lnTo>
                    <a:pt x="1163" y="2151"/>
                  </a:lnTo>
                  <a:lnTo>
                    <a:pt x="1149" y="2199"/>
                  </a:lnTo>
                  <a:lnTo>
                    <a:pt x="1133" y="2246"/>
                  </a:lnTo>
                  <a:lnTo>
                    <a:pt x="1118" y="2292"/>
                  </a:lnTo>
                  <a:lnTo>
                    <a:pt x="1103" y="2340"/>
                  </a:lnTo>
                  <a:lnTo>
                    <a:pt x="1089" y="2388"/>
                  </a:lnTo>
                  <a:lnTo>
                    <a:pt x="1076" y="2435"/>
                  </a:lnTo>
                  <a:lnTo>
                    <a:pt x="1067" y="2485"/>
                  </a:lnTo>
                  <a:lnTo>
                    <a:pt x="1076" y="2496"/>
                  </a:lnTo>
                  <a:lnTo>
                    <a:pt x="1082" y="2513"/>
                  </a:lnTo>
                  <a:lnTo>
                    <a:pt x="1082" y="2530"/>
                  </a:lnTo>
                  <a:lnTo>
                    <a:pt x="1082" y="2545"/>
                  </a:lnTo>
                  <a:lnTo>
                    <a:pt x="1101" y="2565"/>
                  </a:lnTo>
                  <a:lnTo>
                    <a:pt x="1119" y="2588"/>
                  </a:lnTo>
                  <a:lnTo>
                    <a:pt x="1136" y="2611"/>
                  </a:lnTo>
                  <a:lnTo>
                    <a:pt x="1153" y="2635"/>
                  </a:lnTo>
                  <a:lnTo>
                    <a:pt x="1166" y="2659"/>
                  </a:lnTo>
                  <a:lnTo>
                    <a:pt x="1174" y="2686"/>
                  </a:lnTo>
                  <a:lnTo>
                    <a:pt x="1178" y="2712"/>
                  </a:lnTo>
                  <a:lnTo>
                    <a:pt x="1177" y="2740"/>
                  </a:lnTo>
                  <a:lnTo>
                    <a:pt x="1167" y="2753"/>
                  </a:lnTo>
                  <a:lnTo>
                    <a:pt x="1155" y="2761"/>
                  </a:lnTo>
                  <a:lnTo>
                    <a:pt x="1140" y="2766"/>
                  </a:lnTo>
                  <a:lnTo>
                    <a:pt x="1123" y="2767"/>
                  </a:lnTo>
                  <a:lnTo>
                    <a:pt x="1104" y="2766"/>
                  </a:lnTo>
                  <a:lnTo>
                    <a:pt x="1086" y="2763"/>
                  </a:lnTo>
                  <a:lnTo>
                    <a:pt x="1069" y="2760"/>
                  </a:lnTo>
                  <a:lnTo>
                    <a:pt x="1053" y="2758"/>
                  </a:lnTo>
                  <a:lnTo>
                    <a:pt x="1033" y="2752"/>
                  </a:lnTo>
                  <a:lnTo>
                    <a:pt x="1011" y="2749"/>
                  </a:lnTo>
                  <a:lnTo>
                    <a:pt x="988" y="2746"/>
                  </a:lnTo>
                  <a:lnTo>
                    <a:pt x="967" y="2743"/>
                  </a:lnTo>
                  <a:lnTo>
                    <a:pt x="943" y="2740"/>
                  </a:lnTo>
                  <a:lnTo>
                    <a:pt x="922" y="2735"/>
                  </a:lnTo>
                  <a:lnTo>
                    <a:pt x="902" y="2727"/>
                  </a:lnTo>
                  <a:lnTo>
                    <a:pt x="883" y="2715"/>
                  </a:lnTo>
                  <a:lnTo>
                    <a:pt x="865" y="2719"/>
                  </a:lnTo>
                  <a:lnTo>
                    <a:pt x="854" y="2726"/>
                  </a:lnTo>
                  <a:lnTo>
                    <a:pt x="846" y="2735"/>
                  </a:lnTo>
                  <a:lnTo>
                    <a:pt x="843" y="2747"/>
                  </a:lnTo>
                  <a:lnTo>
                    <a:pt x="842" y="2760"/>
                  </a:lnTo>
                  <a:lnTo>
                    <a:pt x="843" y="2775"/>
                  </a:lnTo>
                  <a:lnTo>
                    <a:pt x="845" y="2790"/>
                  </a:lnTo>
                  <a:lnTo>
                    <a:pt x="846" y="2806"/>
                  </a:lnTo>
                  <a:lnTo>
                    <a:pt x="855" y="2832"/>
                  </a:lnTo>
                  <a:lnTo>
                    <a:pt x="860" y="2863"/>
                  </a:lnTo>
                  <a:lnTo>
                    <a:pt x="860" y="2892"/>
                  </a:lnTo>
                  <a:lnTo>
                    <a:pt x="849" y="2915"/>
                  </a:lnTo>
                  <a:lnTo>
                    <a:pt x="823" y="2920"/>
                  </a:lnTo>
                  <a:lnTo>
                    <a:pt x="795" y="2925"/>
                  </a:lnTo>
                  <a:lnTo>
                    <a:pt x="767" y="2928"/>
                  </a:lnTo>
                  <a:lnTo>
                    <a:pt x="740" y="2931"/>
                  </a:lnTo>
                  <a:lnTo>
                    <a:pt x="710" y="2934"/>
                  </a:lnTo>
                  <a:lnTo>
                    <a:pt x="683" y="2936"/>
                  </a:lnTo>
                  <a:lnTo>
                    <a:pt x="653" y="2936"/>
                  </a:lnTo>
                  <a:lnTo>
                    <a:pt x="625" y="2936"/>
                  </a:lnTo>
                  <a:lnTo>
                    <a:pt x="598" y="2934"/>
                  </a:lnTo>
                  <a:lnTo>
                    <a:pt x="568" y="2932"/>
                  </a:lnTo>
                  <a:lnTo>
                    <a:pt x="540" y="2929"/>
                  </a:lnTo>
                  <a:lnTo>
                    <a:pt x="513" y="2925"/>
                  </a:lnTo>
                  <a:lnTo>
                    <a:pt x="485" y="2919"/>
                  </a:lnTo>
                  <a:lnTo>
                    <a:pt x="459" y="2911"/>
                  </a:lnTo>
                  <a:lnTo>
                    <a:pt x="432" y="2903"/>
                  </a:lnTo>
                  <a:lnTo>
                    <a:pt x="406" y="2892"/>
                  </a:lnTo>
                  <a:lnTo>
                    <a:pt x="409" y="2866"/>
                  </a:lnTo>
                  <a:lnTo>
                    <a:pt x="432" y="2849"/>
                  </a:lnTo>
                  <a:lnTo>
                    <a:pt x="454" y="2831"/>
                  </a:lnTo>
                  <a:lnTo>
                    <a:pt x="474" y="2812"/>
                  </a:lnTo>
                  <a:lnTo>
                    <a:pt x="494" y="2794"/>
                  </a:lnTo>
                  <a:lnTo>
                    <a:pt x="514" y="2773"/>
                  </a:lnTo>
                  <a:lnTo>
                    <a:pt x="533" y="2753"/>
                  </a:lnTo>
                  <a:lnTo>
                    <a:pt x="553" y="2733"/>
                  </a:lnTo>
                  <a:lnTo>
                    <a:pt x="574" y="2712"/>
                  </a:lnTo>
                  <a:lnTo>
                    <a:pt x="553" y="2676"/>
                  </a:lnTo>
                  <a:lnTo>
                    <a:pt x="542" y="2485"/>
                  </a:lnTo>
                  <a:lnTo>
                    <a:pt x="530" y="2300"/>
                  </a:lnTo>
                  <a:lnTo>
                    <a:pt x="519" y="2114"/>
                  </a:lnTo>
                  <a:lnTo>
                    <a:pt x="508" y="1928"/>
                  </a:lnTo>
                  <a:lnTo>
                    <a:pt x="477" y="1908"/>
                  </a:lnTo>
                  <a:lnTo>
                    <a:pt x="480" y="1846"/>
                  </a:lnTo>
                  <a:lnTo>
                    <a:pt x="483" y="1790"/>
                  </a:lnTo>
                  <a:lnTo>
                    <a:pt x="486" y="1735"/>
                  </a:lnTo>
                  <a:lnTo>
                    <a:pt x="489" y="1676"/>
                  </a:lnTo>
                  <a:lnTo>
                    <a:pt x="485" y="1671"/>
                  </a:lnTo>
                  <a:lnTo>
                    <a:pt x="480" y="1679"/>
                  </a:lnTo>
                  <a:lnTo>
                    <a:pt x="476" y="1690"/>
                  </a:lnTo>
                  <a:lnTo>
                    <a:pt x="473" y="1699"/>
                  </a:lnTo>
                  <a:lnTo>
                    <a:pt x="466" y="1708"/>
                  </a:lnTo>
                  <a:lnTo>
                    <a:pt x="460" y="1718"/>
                  </a:lnTo>
                  <a:lnTo>
                    <a:pt x="452" y="1724"/>
                  </a:lnTo>
                  <a:lnTo>
                    <a:pt x="443" y="1728"/>
                  </a:lnTo>
                  <a:lnTo>
                    <a:pt x="432" y="1728"/>
                  </a:lnTo>
                  <a:lnTo>
                    <a:pt x="428" y="1781"/>
                  </a:lnTo>
                  <a:lnTo>
                    <a:pt x="418" y="1835"/>
                  </a:lnTo>
                  <a:lnTo>
                    <a:pt x="412" y="1886"/>
                  </a:lnTo>
                  <a:lnTo>
                    <a:pt x="422" y="1932"/>
                  </a:lnTo>
                  <a:lnTo>
                    <a:pt x="435" y="1957"/>
                  </a:lnTo>
                  <a:lnTo>
                    <a:pt x="445" y="1986"/>
                  </a:lnTo>
                  <a:lnTo>
                    <a:pt x="446" y="2017"/>
                  </a:lnTo>
                  <a:lnTo>
                    <a:pt x="443" y="2048"/>
                  </a:lnTo>
                  <a:lnTo>
                    <a:pt x="439" y="2170"/>
                  </a:lnTo>
                  <a:lnTo>
                    <a:pt x="429" y="2295"/>
                  </a:lnTo>
                  <a:lnTo>
                    <a:pt x="417" y="2425"/>
                  </a:lnTo>
                  <a:lnTo>
                    <a:pt x="409" y="2556"/>
                  </a:lnTo>
                  <a:lnTo>
                    <a:pt x="394" y="2562"/>
                  </a:lnTo>
                  <a:lnTo>
                    <a:pt x="377" y="2567"/>
                  </a:lnTo>
                  <a:lnTo>
                    <a:pt x="361" y="2570"/>
                  </a:lnTo>
                  <a:lnTo>
                    <a:pt x="346" y="2571"/>
                  </a:lnTo>
                  <a:lnTo>
                    <a:pt x="329" y="2571"/>
                  </a:lnTo>
                  <a:lnTo>
                    <a:pt x="313" y="2570"/>
                  </a:lnTo>
                  <a:lnTo>
                    <a:pt x="296" y="2570"/>
                  </a:lnTo>
                  <a:lnTo>
                    <a:pt x="279" y="2567"/>
                  </a:lnTo>
                  <a:lnTo>
                    <a:pt x="264" y="2565"/>
                  </a:lnTo>
                  <a:lnTo>
                    <a:pt x="247" y="2562"/>
                  </a:lnTo>
                  <a:lnTo>
                    <a:pt x="230" y="2559"/>
                  </a:lnTo>
                  <a:lnTo>
                    <a:pt x="213" y="2556"/>
                  </a:lnTo>
                  <a:lnTo>
                    <a:pt x="196" y="2553"/>
                  </a:lnTo>
                  <a:lnTo>
                    <a:pt x="179" y="2551"/>
                  </a:lnTo>
                  <a:lnTo>
                    <a:pt x="162" y="2550"/>
                  </a:lnTo>
                  <a:lnTo>
                    <a:pt x="145" y="2548"/>
                  </a:lnTo>
                  <a:lnTo>
                    <a:pt x="136" y="2547"/>
                  </a:lnTo>
                  <a:lnTo>
                    <a:pt x="127" y="2550"/>
                  </a:lnTo>
                  <a:lnTo>
                    <a:pt x="116" y="2553"/>
                  </a:lnTo>
                  <a:lnTo>
                    <a:pt x="105" y="2548"/>
                  </a:lnTo>
                  <a:lnTo>
                    <a:pt x="86" y="2527"/>
                  </a:lnTo>
                  <a:lnTo>
                    <a:pt x="69" y="2505"/>
                  </a:lnTo>
                  <a:lnTo>
                    <a:pt x="56" y="2482"/>
                  </a:lnTo>
                  <a:lnTo>
                    <a:pt x="43" y="2457"/>
                  </a:lnTo>
                  <a:lnTo>
                    <a:pt x="32" y="2432"/>
                  </a:lnTo>
                  <a:lnTo>
                    <a:pt x="22" y="2408"/>
                  </a:lnTo>
                  <a:lnTo>
                    <a:pt x="11" y="2385"/>
                  </a:lnTo>
                  <a:lnTo>
                    <a:pt x="0" y="2360"/>
                  </a:lnTo>
                  <a:lnTo>
                    <a:pt x="6" y="2303"/>
                  </a:lnTo>
                  <a:lnTo>
                    <a:pt x="12" y="2247"/>
                  </a:lnTo>
                  <a:lnTo>
                    <a:pt x="20" y="2192"/>
                  </a:lnTo>
                  <a:lnTo>
                    <a:pt x="28" y="2136"/>
                  </a:lnTo>
                  <a:lnTo>
                    <a:pt x="36" y="2082"/>
                  </a:lnTo>
                  <a:lnTo>
                    <a:pt x="40" y="2028"/>
                  </a:lnTo>
                  <a:lnTo>
                    <a:pt x="43" y="1975"/>
                  </a:lnTo>
                  <a:lnTo>
                    <a:pt x="45" y="1923"/>
                  </a:lnTo>
                  <a:lnTo>
                    <a:pt x="48" y="1909"/>
                  </a:lnTo>
                  <a:lnTo>
                    <a:pt x="51" y="1895"/>
                  </a:lnTo>
                  <a:lnTo>
                    <a:pt x="57" y="1883"/>
                  </a:lnTo>
                  <a:lnTo>
                    <a:pt x="63" y="1869"/>
                  </a:lnTo>
                  <a:lnTo>
                    <a:pt x="73" y="1858"/>
                  </a:lnTo>
                  <a:lnTo>
                    <a:pt x="82" y="1847"/>
                  </a:lnTo>
                  <a:lnTo>
                    <a:pt x="94" y="1840"/>
                  </a:lnTo>
                  <a:lnTo>
                    <a:pt x="108" y="1833"/>
                  </a:lnTo>
                  <a:lnTo>
                    <a:pt x="128" y="1835"/>
                  </a:lnTo>
                  <a:lnTo>
                    <a:pt x="141" y="1829"/>
                  </a:lnTo>
                  <a:lnTo>
                    <a:pt x="147" y="1818"/>
                  </a:lnTo>
                  <a:lnTo>
                    <a:pt x="150" y="1803"/>
                  </a:lnTo>
                  <a:lnTo>
                    <a:pt x="150" y="1787"/>
                  </a:lnTo>
                  <a:lnTo>
                    <a:pt x="150" y="1770"/>
                  </a:lnTo>
                  <a:lnTo>
                    <a:pt x="150" y="1755"/>
                  </a:lnTo>
                  <a:lnTo>
                    <a:pt x="153" y="1744"/>
                  </a:lnTo>
                  <a:lnTo>
                    <a:pt x="154" y="1722"/>
                  </a:lnTo>
                  <a:lnTo>
                    <a:pt x="159" y="1704"/>
                  </a:lnTo>
                  <a:lnTo>
                    <a:pt x="168" y="1687"/>
                  </a:lnTo>
                  <a:lnTo>
                    <a:pt x="178" y="1670"/>
                  </a:lnTo>
                  <a:lnTo>
                    <a:pt x="190" y="1654"/>
                  </a:lnTo>
                  <a:lnTo>
                    <a:pt x="204" y="1641"/>
                  </a:lnTo>
                  <a:lnTo>
                    <a:pt x="218" y="1625"/>
                  </a:lnTo>
                  <a:lnTo>
                    <a:pt x="233" y="1611"/>
                  </a:lnTo>
                  <a:lnTo>
                    <a:pt x="235" y="1543"/>
                  </a:lnTo>
                  <a:lnTo>
                    <a:pt x="239" y="1474"/>
                  </a:lnTo>
                  <a:lnTo>
                    <a:pt x="247" y="1406"/>
                  </a:lnTo>
                  <a:lnTo>
                    <a:pt x="255" y="1340"/>
                  </a:lnTo>
                  <a:lnTo>
                    <a:pt x="266" y="1272"/>
                  </a:lnTo>
                  <a:lnTo>
                    <a:pt x="279" y="1205"/>
                  </a:lnTo>
                  <a:lnTo>
                    <a:pt x="295" y="1140"/>
                  </a:lnTo>
                  <a:lnTo>
                    <a:pt x="312" y="1077"/>
                  </a:lnTo>
                  <a:lnTo>
                    <a:pt x="312" y="1065"/>
                  </a:lnTo>
                  <a:lnTo>
                    <a:pt x="310" y="1051"/>
                  </a:lnTo>
                  <a:lnTo>
                    <a:pt x="313" y="1039"/>
                  </a:lnTo>
                  <a:lnTo>
                    <a:pt x="323" y="1029"/>
                  </a:lnTo>
                  <a:lnTo>
                    <a:pt x="334" y="1032"/>
                  </a:lnTo>
                  <a:lnTo>
                    <a:pt x="340" y="1017"/>
                  </a:lnTo>
                  <a:lnTo>
                    <a:pt x="343" y="1001"/>
                  </a:lnTo>
                  <a:lnTo>
                    <a:pt x="344" y="988"/>
                  </a:lnTo>
                  <a:lnTo>
                    <a:pt x="349" y="972"/>
                  </a:lnTo>
                  <a:lnTo>
                    <a:pt x="363" y="932"/>
                  </a:lnTo>
                  <a:lnTo>
                    <a:pt x="383" y="895"/>
                  </a:lnTo>
                  <a:lnTo>
                    <a:pt x="409" y="861"/>
                  </a:lnTo>
                  <a:lnTo>
                    <a:pt x="440" y="829"/>
                  </a:lnTo>
                  <a:lnTo>
                    <a:pt x="474" y="802"/>
                  </a:lnTo>
                  <a:lnTo>
                    <a:pt x="511" y="778"/>
                  </a:lnTo>
                  <a:lnTo>
                    <a:pt x="548" y="758"/>
                  </a:lnTo>
                  <a:lnTo>
                    <a:pt x="587" y="742"/>
                  </a:lnTo>
                  <a:lnTo>
                    <a:pt x="661" y="685"/>
                  </a:lnTo>
                  <a:lnTo>
                    <a:pt x="647" y="670"/>
                  </a:lnTo>
                  <a:lnTo>
                    <a:pt x="641" y="650"/>
                  </a:lnTo>
                  <a:lnTo>
                    <a:pt x="638" y="628"/>
                  </a:lnTo>
                  <a:lnTo>
                    <a:pt x="638" y="606"/>
                  </a:lnTo>
                  <a:lnTo>
                    <a:pt x="635" y="588"/>
                  </a:lnTo>
                  <a:lnTo>
                    <a:pt x="627" y="574"/>
                  </a:lnTo>
                  <a:lnTo>
                    <a:pt x="610" y="566"/>
                  </a:lnTo>
                  <a:lnTo>
                    <a:pt x="582" y="569"/>
                  </a:lnTo>
                  <a:lnTo>
                    <a:pt x="568" y="565"/>
                  </a:lnTo>
                  <a:lnTo>
                    <a:pt x="556" y="557"/>
                  </a:lnTo>
                  <a:lnTo>
                    <a:pt x="547" y="548"/>
                  </a:lnTo>
                  <a:lnTo>
                    <a:pt x="537" y="537"/>
                  </a:lnTo>
                  <a:lnTo>
                    <a:pt x="528" y="526"/>
                  </a:lnTo>
                  <a:lnTo>
                    <a:pt x="522" y="514"/>
                  </a:lnTo>
                  <a:lnTo>
                    <a:pt x="516" y="500"/>
                  </a:lnTo>
                  <a:lnTo>
                    <a:pt x="511" y="486"/>
                  </a:lnTo>
                  <a:lnTo>
                    <a:pt x="510" y="467"/>
                  </a:lnTo>
                  <a:lnTo>
                    <a:pt x="510" y="447"/>
                  </a:lnTo>
                  <a:lnTo>
                    <a:pt x="511" y="429"/>
                  </a:lnTo>
                  <a:lnTo>
                    <a:pt x="514" y="409"/>
                  </a:lnTo>
                  <a:lnTo>
                    <a:pt x="520" y="392"/>
                  </a:lnTo>
                  <a:lnTo>
                    <a:pt x="528" y="375"/>
                  </a:lnTo>
                  <a:lnTo>
                    <a:pt x="540" y="359"/>
                  </a:lnTo>
                  <a:lnTo>
                    <a:pt x="556" y="347"/>
                  </a:lnTo>
                  <a:lnTo>
                    <a:pt x="562" y="345"/>
                  </a:lnTo>
                  <a:lnTo>
                    <a:pt x="570" y="344"/>
                  </a:lnTo>
                  <a:lnTo>
                    <a:pt x="576" y="342"/>
                  </a:lnTo>
                  <a:lnTo>
                    <a:pt x="584" y="342"/>
                  </a:lnTo>
                  <a:lnTo>
                    <a:pt x="590" y="341"/>
                  </a:lnTo>
                  <a:lnTo>
                    <a:pt x="598" y="339"/>
                  </a:lnTo>
                  <a:lnTo>
                    <a:pt x="604" y="336"/>
                  </a:lnTo>
                  <a:lnTo>
                    <a:pt x="610" y="333"/>
                  </a:lnTo>
                  <a:lnTo>
                    <a:pt x="594" y="325"/>
                  </a:lnTo>
                  <a:lnTo>
                    <a:pt x="576" y="322"/>
                  </a:lnTo>
                  <a:lnTo>
                    <a:pt x="556" y="321"/>
                  </a:lnTo>
                  <a:lnTo>
                    <a:pt x="537" y="319"/>
                  </a:lnTo>
                  <a:lnTo>
                    <a:pt x="520" y="316"/>
                  </a:lnTo>
                  <a:lnTo>
                    <a:pt x="506" y="308"/>
                  </a:lnTo>
                  <a:lnTo>
                    <a:pt x="497" y="296"/>
                  </a:lnTo>
                  <a:lnTo>
                    <a:pt x="493" y="276"/>
                  </a:lnTo>
                  <a:lnTo>
                    <a:pt x="505" y="236"/>
                  </a:lnTo>
                  <a:lnTo>
                    <a:pt x="522" y="194"/>
                  </a:lnTo>
                  <a:lnTo>
                    <a:pt x="542" y="153"/>
                  </a:lnTo>
                  <a:lnTo>
                    <a:pt x="567" y="114"/>
                  </a:lnTo>
                  <a:lnTo>
                    <a:pt x="594" y="78"/>
                  </a:lnTo>
                  <a:lnTo>
                    <a:pt x="628" y="51"/>
                  </a:lnTo>
                  <a:lnTo>
                    <a:pt x="667" y="29"/>
                  </a:lnTo>
                  <a:lnTo>
                    <a:pt x="710" y="17"/>
                  </a:lnTo>
                  <a:lnTo>
                    <a:pt x="729" y="14"/>
                  </a:lnTo>
                  <a:lnTo>
                    <a:pt x="747" y="11"/>
                  </a:lnTo>
                  <a:lnTo>
                    <a:pt x="766" y="9"/>
                  </a:lnTo>
                  <a:lnTo>
                    <a:pt x="786" y="7"/>
                  </a:lnTo>
                  <a:lnTo>
                    <a:pt x="804" y="6"/>
                  </a:lnTo>
                  <a:lnTo>
                    <a:pt x="825" y="6"/>
                  </a:lnTo>
                  <a:lnTo>
                    <a:pt x="843" y="7"/>
                  </a:lnTo>
                  <a:lnTo>
                    <a:pt x="862" y="9"/>
                  </a:lnTo>
                  <a:lnTo>
                    <a:pt x="880" y="11"/>
                  </a:lnTo>
                  <a:lnTo>
                    <a:pt x="899" y="15"/>
                  </a:lnTo>
                  <a:lnTo>
                    <a:pt x="917" y="20"/>
                  </a:lnTo>
                  <a:lnTo>
                    <a:pt x="934" y="24"/>
                  </a:lnTo>
                  <a:lnTo>
                    <a:pt x="951" y="32"/>
                  </a:lnTo>
                  <a:lnTo>
                    <a:pt x="968" y="40"/>
                  </a:lnTo>
                  <a:lnTo>
                    <a:pt x="984" y="51"/>
                  </a:lnTo>
                  <a:lnTo>
                    <a:pt x="998" y="61"/>
                  </a:lnTo>
                  <a:lnTo>
                    <a:pt x="1013" y="57"/>
                  </a:lnTo>
                  <a:lnTo>
                    <a:pt x="1025" y="48"/>
                  </a:lnTo>
                  <a:lnTo>
                    <a:pt x="1038" y="34"/>
                  </a:lnTo>
                  <a:lnTo>
                    <a:pt x="1048" y="21"/>
                  </a:lnTo>
                  <a:lnTo>
                    <a:pt x="1059" y="9"/>
                  </a:lnTo>
                  <a:lnTo>
                    <a:pt x="1072" y="1"/>
                  </a:lnTo>
                  <a:lnTo>
                    <a:pt x="1087" y="0"/>
                  </a:lnTo>
                  <a:lnTo>
                    <a:pt x="1106" y="6"/>
                  </a:lnTo>
                  <a:lnTo>
                    <a:pt x="1103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7"/>
            <p:cNvSpPr>
              <a:spLocks/>
            </p:cNvSpPr>
            <p:nvPr/>
          </p:nvSpPr>
          <p:spPr bwMode="auto">
            <a:xfrm>
              <a:off x="3444" y="2866"/>
              <a:ext cx="319" cy="156"/>
            </a:xfrm>
            <a:custGeom>
              <a:avLst/>
              <a:gdLst>
                <a:gd name="T0" fmla="*/ 115 w 640"/>
                <a:gd name="T1" fmla="*/ 15 h 312"/>
                <a:gd name="T2" fmla="*/ 121 w 640"/>
                <a:gd name="T3" fmla="*/ 10 h 312"/>
                <a:gd name="T4" fmla="*/ 126 w 640"/>
                <a:gd name="T5" fmla="*/ 6 h 312"/>
                <a:gd name="T6" fmla="*/ 127 w 640"/>
                <a:gd name="T7" fmla="*/ 17 h 312"/>
                <a:gd name="T8" fmla="*/ 142 w 640"/>
                <a:gd name="T9" fmla="*/ 24 h 312"/>
                <a:gd name="T10" fmla="*/ 153 w 640"/>
                <a:gd name="T11" fmla="*/ 39 h 312"/>
                <a:gd name="T12" fmla="*/ 158 w 640"/>
                <a:gd name="T13" fmla="*/ 57 h 312"/>
                <a:gd name="T14" fmla="*/ 159 w 640"/>
                <a:gd name="T15" fmla="*/ 69 h 312"/>
                <a:gd name="T16" fmla="*/ 152 w 640"/>
                <a:gd name="T17" fmla="*/ 74 h 312"/>
                <a:gd name="T18" fmla="*/ 147 w 640"/>
                <a:gd name="T19" fmla="*/ 78 h 312"/>
                <a:gd name="T20" fmla="*/ 148 w 640"/>
                <a:gd name="T21" fmla="*/ 64 h 312"/>
                <a:gd name="T22" fmla="*/ 140 w 640"/>
                <a:gd name="T23" fmla="*/ 49 h 312"/>
                <a:gd name="T24" fmla="*/ 138 w 640"/>
                <a:gd name="T25" fmla="*/ 36 h 312"/>
                <a:gd name="T26" fmla="*/ 133 w 640"/>
                <a:gd name="T27" fmla="*/ 32 h 312"/>
                <a:gd name="T28" fmla="*/ 127 w 640"/>
                <a:gd name="T29" fmla="*/ 33 h 312"/>
                <a:gd name="T30" fmla="*/ 121 w 640"/>
                <a:gd name="T31" fmla="*/ 36 h 312"/>
                <a:gd name="T32" fmla="*/ 117 w 640"/>
                <a:gd name="T33" fmla="*/ 39 h 312"/>
                <a:gd name="T34" fmla="*/ 112 w 640"/>
                <a:gd name="T35" fmla="*/ 40 h 312"/>
                <a:gd name="T36" fmla="*/ 119 w 640"/>
                <a:gd name="T37" fmla="*/ 30 h 312"/>
                <a:gd name="T38" fmla="*/ 116 w 640"/>
                <a:gd name="T39" fmla="*/ 23 h 312"/>
                <a:gd name="T40" fmla="*/ 105 w 640"/>
                <a:gd name="T41" fmla="*/ 28 h 312"/>
                <a:gd name="T42" fmla="*/ 86 w 640"/>
                <a:gd name="T43" fmla="*/ 33 h 312"/>
                <a:gd name="T44" fmla="*/ 68 w 640"/>
                <a:gd name="T45" fmla="*/ 41 h 312"/>
                <a:gd name="T46" fmla="*/ 67 w 640"/>
                <a:gd name="T47" fmla="*/ 40 h 312"/>
                <a:gd name="T48" fmla="*/ 75 w 640"/>
                <a:gd name="T49" fmla="*/ 34 h 312"/>
                <a:gd name="T50" fmla="*/ 83 w 640"/>
                <a:gd name="T51" fmla="*/ 29 h 312"/>
                <a:gd name="T52" fmla="*/ 82 w 640"/>
                <a:gd name="T53" fmla="*/ 25 h 312"/>
                <a:gd name="T54" fmla="*/ 75 w 640"/>
                <a:gd name="T55" fmla="*/ 26 h 312"/>
                <a:gd name="T56" fmla="*/ 65 w 640"/>
                <a:gd name="T57" fmla="*/ 28 h 312"/>
                <a:gd name="T58" fmla="*/ 55 w 640"/>
                <a:gd name="T59" fmla="*/ 31 h 312"/>
                <a:gd name="T60" fmla="*/ 43 w 640"/>
                <a:gd name="T61" fmla="*/ 40 h 312"/>
                <a:gd name="T62" fmla="*/ 31 w 640"/>
                <a:gd name="T63" fmla="*/ 48 h 312"/>
                <a:gd name="T64" fmla="*/ 22 w 640"/>
                <a:gd name="T65" fmla="*/ 57 h 312"/>
                <a:gd name="T66" fmla="*/ 13 w 640"/>
                <a:gd name="T67" fmla="*/ 59 h 312"/>
                <a:gd name="T68" fmla="*/ 3 w 640"/>
                <a:gd name="T69" fmla="*/ 60 h 312"/>
                <a:gd name="T70" fmla="*/ 1 w 640"/>
                <a:gd name="T71" fmla="*/ 47 h 312"/>
                <a:gd name="T72" fmla="*/ 9 w 640"/>
                <a:gd name="T73" fmla="*/ 28 h 312"/>
                <a:gd name="T74" fmla="*/ 24 w 640"/>
                <a:gd name="T75" fmla="*/ 14 h 312"/>
                <a:gd name="T76" fmla="*/ 38 w 640"/>
                <a:gd name="T77" fmla="*/ 8 h 312"/>
                <a:gd name="T78" fmla="*/ 53 w 640"/>
                <a:gd name="T79" fmla="*/ 3 h 312"/>
                <a:gd name="T80" fmla="*/ 67 w 640"/>
                <a:gd name="T81" fmla="*/ 1 h 312"/>
                <a:gd name="T82" fmla="*/ 82 w 640"/>
                <a:gd name="T83" fmla="*/ 1 h 312"/>
                <a:gd name="T84" fmla="*/ 97 w 640"/>
                <a:gd name="T85" fmla="*/ 5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40"/>
                <a:gd name="T130" fmla="*/ 0 h 312"/>
                <a:gd name="T131" fmla="*/ 640 w 640"/>
                <a:gd name="T132" fmla="*/ 312 h 3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40" h="312">
                  <a:moveTo>
                    <a:pt x="440" y="60"/>
                  </a:moveTo>
                  <a:lnTo>
                    <a:pt x="453" y="62"/>
                  </a:lnTo>
                  <a:lnTo>
                    <a:pt x="462" y="59"/>
                  </a:lnTo>
                  <a:lnTo>
                    <a:pt x="471" y="54"/>
                  </a:lnTo>
                  <a:lnTo>
                    <a:pt x="477" y="48"/>
                  </a:lnTo>
                  <a:lnTo>
                    <a:pt x="485" y="40"/>
                  </a:lnTo>
                  <a:lnTo>
                    <a:pt x="491" y="32"/>
                  </a:lnTo>
                  <a:lnTo>
                    <a:pt x="497" y="26"/>
                  </a:lnTo>
                  <a:lnTo>
                    <a:pt x="505" y="22"/>
                  </a:lnTo>
                  <a:lnTo>
                    <a:pt x="499" y="35"/>
                  </a:lnTo>
                  <a:lnTo>
                    <a:pt x="501" y="51"/>
                  </a:lnTo>
                  <a:lnTo>
                    <a:pt x="511" y="68"/>
                  </a:lnTo>
                  <a:lnTo>
                    <a:pt x="524" y="79"/>
                  </a:lnTo>
                  <a:lnTo>
                    <a:pt x="550" y="85"/>
                  </a:lnTo>
                  <a:lnTo>
                    <a:pt x="572" y="97"/>
                  </a:lnTo>
                  <a:lnTo>
                    <a:pt x="589" y="114"/>
                  </a:lnTo>
                  <a:lnTo>
                    <a:pt x="604" y="134"/>
                  </a:lnTo>
                  <a:lnTo>
                    <a:pt x="615" y="157"/>
                  </a:lnTo>
                  <a:lnTo>
                    <a:pt x="624" y="182"/>
                  </a:lnTo>
                  <a:lnTo>
                    <a:pt x="630" y="205"/>
                  </a:lnTo>
                  <a:lnTo>
                    <a:pt x="636" y="228"/>
                  </a:lnTo>
                  <a:lnTo>
                    <a:pt x="638" y="244"/>
                  </a:lnTo>
                  <a:lnTo>
                    <a:pt x="640" y="261"/>
                  </a:lnTo>
                  <a:lnTo>
                    <a:pt x="638" y="276"/>
                  </a:lnTo>
                  <a:lnTo>
                    <a:pt x="629" y="290"/>
                  </a:lnTo>
                  <a:lnTo>
                    <a:pt x="618" y="289"/>
                  </a:lnTo>
                  <a:lnTo>
                    <a:pt x="609" y="293"/>
                  </a:lnTo>
                  <a:lnTo>
                    <a:pt x="601" y="301"/>
                  </a:lnTo>
                  <a:lnTo>
                    <a:pt x="592" y="309"/>
                  </a:lnTo>
                  <a:lnTo>
                    <a:pt x="592" y="312"/>
                  </a:lnTo>
                  <a:lnTo>
                    <a:pt x="602" y="292"/>
                  </a:lnTo>
                  <a:lnTo>
                    <a:pt x="604" y="273"/>
                  </a:lnTo>
                  <a:lnTo>
                    <a:pt x="596" y="255"/>
                  </a:lnTo>
                  <a:lnTo>
                    <a:pt x="585" y="235"/>
                  </a:lnTo>
                  <a:lnTo>
                    <a:pt x="573" y="216"/>
                  </a:lnTo>
                  <a:lnTo>
                    <a:pt x="562" y="196"/>
                  </a:lnTo>
                  <a:lnTo>
                    <a:pt x="556" y="174"/>
                  </a:lnTo>
                  <a:lnTo>
                    <a:pt x="559" y="150"/>
                  </a:lnTo>
                  <a:lnTo>
                    <a:pt x="555" y="142"/>
                  </a:lnTo>
                  <a:lnTo>
                    <a:pt x="550" y="136"/>
                  </a:lnTo>
                  <a:lnTo>
                    <a:pt x="542" y="131"/>
                  </a:lnTo>
                  <a:lnTo>
                    <a:pt x="535" y="128"/>
                  </a:lnTo>
                  <a:lnTo>
                    <a:pt x="525" y="126"/>
                  </a:lnTo>
                  <a:lnTo>
                    <a:pt x="518" y="128"/>
                  </a:lnTo>
                  <a:lnTo>
                    <a:pt x="510" y="130"/>
                  </a:lnTo>
                  <a:lnTo>
                    <a:pt x="502" y="134"/>
                  </a:lnTo>
                  <a:lnTo>
                    <a:pt x="496" y="137"/>
                  </a:lnTo>
                  <a:lnTo>
                    <a:pt x="488" y="142"/>
                  </a:lnTo>
                  <a:lnTo>
                    <a:pt x="482" y="145"/>
                  </a:lnTo>
                  <a:lnTo>
                    <a:pt x="476" y="150"/>
                  </a:lnTo>
                  <a:lnTo>
                    <a:pt x="470" y="153"/>
                  </a:lnTo>
                  <a:lnTo>
                    <a:pt x="463" y="156"/>
                  </a:lnTo>
                  <a:lnTo>
                    <a:pt x="457" y="159"/>
                  </a:lnTo>
                  <a:lnTo>
                    <a:pt x="450" y="159"/>
                  </a:lnTo>
                  <a:lnTo>
                    <a:pt x="459" y="145"/>
                  </a:lnTo>
                  <a:lnTo>
                    <a:pt x="471" y="131"/>
                  </a:lnTo>
                  <a:lnTo>
                    <a:pt x="480" y="119"/>
                  </a:lnTo>
                  <a:lnTo>
                    <a:pt x="487" y="105"/>
                  </a:lnTo>
                  <a:lnTo>
                    <a:pt x="479" y="96"/>
                  </a:lnTo>
                  <a:lnTo>
                    <a:pt x="468" y="93"/>
                  </a:lnTo>
                  <a:lnTo>
                    <a:pt x="456" y="96"/>
                  </a:lnTo>
                  <a:lnTo>
                    <a:pt x="447" y="102"/>
                  </a:lnTo>
                  <a:lnTo>
                    <a:pt x="422" y="110"/>
                  </a:lnTo>
                  <a:lnTo>
                    <a:pt x="396" y="116"/>
                  </a:lnTo>
                  <a:lnTo>
                    <a:pt x="371" y="122"/>
                  </a:lnTo>
                  <a:lnTo>
                    <a:pt x="346" y="130"/>
                  </a:lnTo>
                  <a:lnTo>
                    <a:pt x="321" y="139"/>
                  </a:lnTo>
                  <a:lnTo>
                    <a:pt x="297" y="150"/>
                  </a:lnTo>
                  <a:lnTo>
                    <a:pt x="275" y="164"/>
                  </a:lnTo>
                  <a:lnTo>
                    <a:pt x="253" y="181"/>
                  </a:lnTo>
                  <a:lnTo>
                    <a:pt x="261" y="168"/>
                  </a:lnTo>
                  <a:lnTo>
                    <a:pt x="270" y="159"/>
                  </a:lnTo>
                  <a:lnTo>
                    <a:pt x="281" y="150"/>
                  </a:lnTo>
                  <a:lnTo>
                    <a:pt x="292" y="143"/>
                  </a:lnTo>
                  <a:lnTo>
                    <a:pt x="303" y="136"/>
                  </a:lnTo>
                  <a:lnTo>
                    <a:pt x="314" y="130"/>
                  </a:lnTo>
                  <a:lnTo>
                    <a:pt x="325" y="123"/>
                  </a:lnTo>
                  <a:lnTo>
                    <a:pt x="335" y="116"/>
                  </a:lnTo>
                  <a:lnTo>
                    <a:pt x="337" y="110"/>
                  </a:lnTo>
                  <a:lnTo>
                    <a:pt x="335" y="103"/>
                  </a:lnTo>
                  <a:lnTo>
                    <a:pt x="329" y="99"/>
                  </a:lnTo>
                  <a:lnTo>
                    <a:pt x="325" y="94"/>
                  </a:lnTo>
                  <a:lnTo>
                    <a:pt x="312" y="100"/>
                  </a:lnTo>
                  <a:lnTo>
                    <a:pt x="300" y="103"/>
                  </a:lnTo>
                  <a:lnTo>
                    <a:pt x="286" y="106"/>
                  </a:lnTo>
                  <a:lnTo>
                    <a:pt x="274" y="110"/>
                  </a:lnTo>
                  <a:lnTo>
                    <a:pt x="260" y="111"/>
                  </a:lnTo>
                  <a:lnTo>
                    <a:pt x="246" y="114"/>
                  </a:lnTo>
                  <a:lnTo>
                    <a:pt x="232" y="119"/>
                  </a:lnTo>
                  <a:lnTo>
                    <a:pt x="220" y="123"/>
                  </a:lnTo>
                  <a:lnTo>
                    <a:pt x="206" y="137"/>
                  </a:lnTo>
                  <a:lnTo>
                    <a:pt x="190" y="150"/>
                  </a:lnTo>
                  <a:lnTo>
                    <a:pt x="173" y="160"/>
                  </a:lnTo>
                  <a:lnTo>
                    <a:pt x="158" y="170"/>
                  </a:lnTo>
                  <a:lnTo>
                    <a:pt x="141" y="181"/>
                  </a:lnTo>
                  <a:lnTo>
                    <a:pt x="127" y="193"/>
                  </a:lnTo>
                  <a:lnTo>
                    <a:pt x="113" y="205"/>
                  </a:lnTo>
                  <a:lnTo>
                    <a:pt x="102" y="222"/>
                  </a:lnTo>
                  <a:lnTo>
                    <a:pt x="91" y="227"/>
                  </a:lnTo>
                  <a:lnTo>
                    <a:pt x="79" y="231"/>
                  </a:lnTo>
                  <a:lnTo>
                    <a:pt x="67" y="233"/>
                  </a:lnTo>
                  <a:lnTo>
                    <a:pt x="54" y="235"/>
                  </a:lnTo>
                  <a:lnTo>
                    <a:pt x="40" y="236"/>
                  </a:lnTo>
                  <a:lnTo>
                    <a:pt x="28" y="238"/>
                  </a:lnTo>
                  <a:lnTo>
                    <a:pt x="14" y="238"/>
                  </a:lnTo>
                  <a:lnTo>
                    <a:pt x="2" y="241"/>
                  </a:lnTo>
                  <a:lnTo>
                    <a:pt x="0" y="214"/>
                  </a:lnTo>
                  <a:lnTo>
                    <a:pt x="5" y="188"/>
                  </a:lnTo>
                  <a:lnTo>
                    <a:pt x="13" y="162"/>
                  </a:lnTo>
                  <a:lnTo>
                    <a:pt x="23" y="136"/>
                  </a:lnTo>
                  <a:lnTo>
                    <a:pt x="39" y="111"/>
                  </a:lnTo>
                  <a:lnTo>
                    <a:pt x="56" y="89"/>
                  </a:lnTo>
                  <a:lnTo>
                    <a:pt x="77" y="71"/>
                  </a:lnTo>
                  <a:lnTo>
                    <a:pt x="99" y="54"/>
                  </a:lnTo>
                  <a:lnTo>
                    <a:pt x="116" y="46"/>
                  </a:lnTo>
                  <a:lnTo>
                    <a:pt x="135" y="39"/>
                  </a:lnTo>
                  <a:lnTo>
                    <a:pt x="153" y="31"/>
                  </a:lnTo>
                  <a:lnTo>
                    <a:pt x="173" y="23"/>
                  </a:lnTo>
                  <a:lnTo>
                    <a:pt x="192" y="17"/>
                  </a:lnTo>
                  <a:lnTo>
                    <a:pt x="212" y="12"/>
                  </a:lnTo>
                  <a:lnTo>
                    <a:pt x="232" y="8"/>
                  </a:lnTo>
                  <a:lnTo>
                    <a:pt x="252" y="3"/>
                  </a:lnTo>
                  <a:lnTo>
                    <a:pt x="270" y="1"/>
                  </a:lnTo>
                  <a:lnTo>
                    <a:pt x="291" y="0"/>
                  </a:lnTo>
                  <a:lnTo>
                    <a:pt x="311" y="0"/>
                  </a:lnTo>
                  <a:lnTo>
                    <a:pt x="331" y="3"/>
                  </a:lnTo>
                  <a:lnTo>
                    <a:pt x="351" y="6"/>
                  </a:lnTo>
                  <a:lnTo>
                    <a:pt x="369" y="12"/>
                  </a:lnTo>
                  <a:lnTo>
                    <a:pt x="389" y="20"/>
                  </a:lnTo>
                  <a:lnTo>
                    <a:pt x="408" y="29"/>
                  </a:lnTo>
                  <a:lnTo>
                    <a:pt x="440" y="60"/>
                  </a:lnTo>
                  <a:close/>
                </a:path>
              </a:pathLst>
            </a:custGeom>
            <a:solidFill>
              <a:srgbClr val="4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8"/>
            <p:cNvSpPr>
              <a:spLocks/>
            </p:cNvSpPr>
            <p:nvPr/>
          </p:nvSpPr>
          <p:spPr bwMode="auto">
            <a:xfrm>
              <a:off x="3569" y="2939"/>
              <a:ext cx="88" cy="41"/>
            </a:xfrm>
            <a:custGeom>
              <a:avLst/>
              <a:gdLst>
                <a:gd name="T0" fmla="*/ 43 w 176"/>
                <a:gd name="T1" fmla="*/ 0 h 81"/>
                <a:gd name="T2" fmla="*/ 42 w 176"/>
                <a:gd name="T3" fmla="*/ 3 h 81"/>
                <a:gd name="T4" fmla="*/ 42 w 176"/>
                <a:gd name="T5" fmla="*/ 6 h 81"/>
                <a:gd name="T6" fmla="*/ 43 w 176"/>
                <a:gd name="T7" fmla="*/ 9 h 81"/>
                <a:gd name="T8" fmla="*/ 44 w 176"/>
                <a:gd name="T9" fmla="*/ 11 h 81"/>
                <a:gd name="T10" fmla="*/ 39 w 176"/>
                <a:gd name="T11" fmla="*/ 12 h 81"/>
                <a:gd name="T12" fmla="*/ 34 w 176"/>
                <a:gd name="T13" fmla="*/ 13 h 81"/>
                <a:gd name="T14" fmla="*/ 29 w 176"/>
                <a:gd name="T15" fmla="*/ 13 h 81"/>
                <a:gd name="T16" fmla="*/ 24 w 176"/>
                <a:gd name="T17" fmla="*/ 13 h 81"/>
                <a:gd name="T18" fmla="*/ 20 w 176"/>
                <a:gd name="T19" fmla="*/ 13 h 81"/>
                <a:gd name="T20" fmla="*/ 15 w 176"/>
                <a:gd name="T21" fmla="*/ 14 h 81"/>
                <a:gd name="T22" fmla="*/ 12 w 176"/>
                <a:gd name="T23" fmla="*/ 17 h 81"/>
                <a:gd name="T24" fmla="*/ 9 w 176"/>
                <a:gd name="T25" fmla="*/ 21 h 81"/>
                <a:gd name="T26" fmla="*/ 0 w 176"/>
                <a:gd name="T27" fmla="*/ 18 h 81"/>
                <a:gd name="T28" fmla="*/ 5 w 176"/>
                <a:gd name="T29" fmla="*/ 15 h 81"/>
                <a:gd name="T30" fmla="*/ 10 w 176"/>
                <a:gd name="T31" fmla="*/ 11 h 81"/>
                <a:gd name="T32" fmla="*/ 15 w 176"/>
                <a:gd name="T33" fmla="*/ 9 h 81"/>
                <a:gd name="T34" fmla="*/ 21 w 176"/>
                <a:gd name="T35" fmla="*/ 6 h 81"/>
                <a:gd name="T36" fmla="*/ 25 w 176"/>
                <a:gd name="T37" fmla="*/ 4 h 81"/>
                <a:gd name="T38" fmla="*/ 31 w 176"/>
                <a:gd name="T39" fmla="*/ 2 h 81"/>
                <a:gd name="T40" fmla="*/ 37 w 176"/>
                <a:gd name="T41" fmla="*/ 1 h 81"/>
                <a:gd name="T42" fmla="*/ 43 w 176"/>
                <a:gd name="T43" fmla="*/ 0 h 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81"/>
                <a:gd name="T68" fmla="*/ 176 w 176"/>
                <a:gd name="T69" fmla="*/ 81 h 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81">
                  <a:moveTo>
                    <a:pt x="169" y="0"/>
                  </a:moveTo>
                  <a:lnTo>
                    <a:pt x="166" y="12"/>
                  </a:lnTo>
                  <a:lnTo>
                    <a:pt x="166" y="23"/>
                  </a:lnTo>
                  <a:lnTo>
                    <a:pt x="170" y="34"/>
                  </a:lnTo>
                  <a:lnTo>
                    <a:pt x="176" y="44"/>
                  </a:lnTo>
                  <a:lnTo>
                    <a:pt x="156" y="47"/>
                  </a:lnTo>
                  <a:lnTo>
                    <a:pt x="136" y="49"/>
                  </a:lnTo>
                  <a:lnTo>
                    <a:pt x="116" y="49"/>
                  </a:lnTo>
                  <a:lnTo>
                    <a:pt x="96" y="49"/>
                  </a:lnTo>
                  <a:lnTo>
                    <a:pt x="78" y="50"/>
                  </a:lnTo>
                  <a:lnTo>
                    <a:pt x="61" y="55"/>
                  </a:lnTo>
                  <a:lnTo>
                    <a:pt x="47" y="66"/>
                  </a:lnTo>
                  <a:lnTo>
                    <a:pt x="34" y="81"/>
                  </a:lnTo>
                  <a:lnTo>
                    <a:pt x="0" y="71"/>
                  </a:lnTo>
                  <a:lnTo>
                    <a:pt x="19" y="58"/>
                  </a:lnTo>
                  <a:lnTo>
                    <a:pt x="39" y="44"/>
                  </a:lnTo>
                  <a:lnTo>
                    <a:pt x="59" y="34"/>
                  </a:lnTo>
                  <a:lnTo>
                    <a:pt x="81" y="23"/>
                  </a:lnTo>
                  <a:lnTo>
                    <a:pt x="101" y="13"/>
                  </a:lnTo>
                  <a:lnTo>
                    <a:pt x="122" y="7"/>
                  </a:lnTo>
                  <a:lnTo>
                    <a:pt x="146" y="3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9"/>
            <p:cNvSpPr>
              <a:spLocks/>
            </p:cNvSpPr>
            <p:nvPr/>
          </p:nvSpPr>
          <p:spPr bwMode="auto">
            <a:xfrm>
              <a:off x="3520" y="2949"/>
              <a:ext cx="33" cy="24"/>
            </a:xfrm>
            <a:custGeom>
              <a:avLst/>
              <a:gdLst>
                <a:gd name="T0" fmla="*/ 0 w 67"/>
                <a:gd name="T1" fmla="*/ 12 h 47"/>
                <a:gd name="T2" fmla="*/ 16 w 67"/>
                <a:gd name="T3" fmla="*/ 0 h 47"/>
                <a:gd name="T4" fmla="*/ 12 w 67"/>
                <a:gd name="T5" fmla="*/ 12 h 47"/>
                <a:gd name="T6" fmla="*/ 0 w 67"/>
                <a:gd name="T7" fmla="*/ 12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47"/>
                <a:gd name="T14" fmla="*/ 67 w 67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47">
                  <a:moveTo>
                    <a:pt x="0" y="47"/>
                  </a:moveTo>
                  <a:lnTo>
                    <a:pt x="67" y="0"/>
                  </a:lnTo>
                  <a:lnTo>
                    <a:pt x="48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10"/>
            <p:cNvSpPr>
              <a:spLocks/>
            </p:cNvSpPr>
            <p:nvPr/>
          </p:nvSpPr>
          <p:spPr bwMode="auto">
            <a:xfrm>
              <a:off x="3504" y="2949"/>
              <a:ext cx="221" cy="235"/>
            </a:xfrm>
            <a:custGeom>
              <a:avLst/>
              <a:gdLst>
                <a:gd name="T0" fmla="*/ 110 w 441"/>
                <a:gd name="T1" fmla="*/ 22 h 469"/>
                <a:gd name="T2" fmla="*/ 110 w 441"/>
                <a:gd name="T3" fmla="*/ 32 h 469"/>
                <a:gd name="T4" fmla="*/ 108 w 441"/>
                <a:gd name="T5" fmla="*/ 63 h 469"/>
                <a:gd name="T6" fmla="*/ 103 w 441"/>
                <a:gd name="T7" fmla="*/ 67 h 469"/>
                <a:gd name="T8" fmla="*/ 103 w 441"/>
                <a:gd name="T9" fmla="*/ 75 h 469"/>
                <a:gd name="T10" fmla="*/ 105 w 441"/>
                <a:gd name="T11" fmla="*/ 84 h 469"/>
                <a:gd name="T12" fmla="*/ 105 w 441"/>
                <a:gd name="T13" fmla="*/ 92 h 469"/>
                <a:gd name="T14" fmla="*/ 99 w 441"/>
                <a:gd name="T15" fmla="*/ 98 h 469"/>
                <a:gd name="T16" fmla="*/ 91 w 441"/>
                <a:gd name="T17" fmla="*/ 103 h 469"/>
                <a:gd name="T18" fmla="*/ 83 w 441"/>
                <a:gd name="T19" fmla="*/ 107 h 469"/>
                <a:gd name="T20" fmla="*/ 74 w 441"/>
                <a:gd name="T21" fmla="*/ 111 h 469"/>
                <a:gd name="T22" fmla="*/ 66 w 441"/>
                <a:gd name="T23" fmla="*/ 115 h 469"/>
                <a:gd name="T24" fmla="*/ 57 w 441"/>
                <a:gd name="T25" fmla="*/ 117 h 469"/>
                <a:gd name="T26" fmla="*/ 47 w 441"/>
                <a:gd name="T27" fmla="*/ 118 h 469"/>
                <a:gd name="T28" fmla="*/ 38 w 441"/>
                <a:gd name="T29" fmla="*/ 116 h 469"/>
                <a:gd name="T30" fmla="*/ 29 w 441"/>
                <a:gd name="T31" fmla="*/ 115 h 469"/>
                <a:gd name="T32" fmla="*/ 20 w 441"/>
                <a:gd name="T33" fmla="*/ 112 h 469"/>
                <a:gd name="T34" fmla="*/ 11 w 441"/>
                <a:gd name="T35" fmla="*/ 109 h 469"/>
                <a:gd name="T36" fmla="*/ 2 w 441"/>
                <a:gd name="T37" fmla="*/ 107 h 469"/>
                <a:gd name="T38" fmla="*/ 1 w 441"/>
                <a:gd name="T39" fmla="*/ 92 h 469"/>
                <a:gd name="T40" fmla="*/ 0 w 441"/>
                <a:gd name="T41" fmla="*/ 77 h 469"/>
                <a:gd name="T42" fmla="*/ 10 w 441"/>
                <a:gd name="T43" fmla="*/ 78 h 469"/>
                <a:gd name="T44" fmla="*/ 18 w 441"/>
                <a:gd name="T45" fmla="*/ 78 h 469"/>
                <a:gd name="T46" fmla="*/ 27 w 441"/>
                <a:gd name="T47" fmla="*/ 77 h 469"/>
                <a:gd name="T48" fmla="*/ 35 w 441"/>
                <a:gd name="T49" fmla="*/ 74 h 469"/>
                <a:gd name="T50" fmla="*/ 41 w 441"/>
                <a:gd name="T51" fmla="*/ 64 h 469"/>
                <a:gd name="T52" fmla="*/ 42 w 441"/>
                <a:gd name="T53" fmla="*/ 53 h 469"/>
                <a:gd name="T54" fmla="*/ 42 w 441"/>
                <a:gd name="T55" fmla="*/ 41 h 469"/>
                <a:gd name="T56" fmla="*/ 42 w 441"/>
                <a:gd name="T57" fmla="*/ 30 h 469"/>
                <a:gd name="T58" fmla="*/ 44 w 441"/>
                <a:gd name="T59" fmla="*/ 41 h 469"/>
                <a:gd name="T60" fmla="*/ 47 w 441"/>
                <a:gd name="T61" fmla="*/ 52 h 469"/>
                <a:gd name="T62" fmla="*/ 53 w 441"/>
                <a:gd name="T63" fmla="*/ 61 h 469"/>
                <a:gd name="T64" fmla="*/ 63 w 441"/>
                <a:gd name="T65" fmla="*/ 67 h 469"/>
                <a:gd name="T66" fmla="*/ 74 w 441"/>
                <a:gd name="T67" fmla="*/ 67 h 469"/>
                <a:gd name="T68" fmla="*/ 86 w 441"/>
                <a:gd name="T69" fmla="*/ 66 h 469"/>
                <a:gd name="T70" fmla="*/ 96 w 441"/>
                <a:gd name="T71" fmla="*/ 62 h 469"/>
                <a:gd name="T72" fmla="*/ 104 w 441"/>
                <a:gd name="T73" fmla="*/ 54 h 469"/>
                <a:gd name="T74" fmla="*/ 103 w 441"/>
                <a:gd name="T75" fmla="*/ 40 h 469"/>
                <a:gd name="T76" fmla="*/ 103 w 441"/>
                <a:gd name="T77" fmla="*/ 26 h 469"/>
                <a:gd name="T78" fmla="*/ 98 w 441"/>
                <a:gd name="T79" fmla="*/ 14 h 469"/>
                <a:gd name="T80" fmla="*/ 86 w 441"/>
                <a:gd name="T81" fmla="*/ 8 h 469"/>
                <a:gd name="T82" fmla="*/ 87 w 441"/>
                <a:gd name="T83" fmla="*/ 7 h 469"/>
                <a:gd name="T84" fmla="*/ 91 w 441"/>
                <a:gd name="T85" fmla="*/ 5 h 469"/>
                <a:gd name="T86" fmla="*/ 94 w 441"/>
                <a:gd name="T87" fmla="*/ 3 h 469"/>
                <a:gd name="T88" fmla="*/ 99 w 441"/>
                <a:gd name="T89" fmla="*/ 1 h 469"/>
                <a:gd name="T90" fmla="*/ 106 w 441"/>
                <a:gd name="T91" fmla="*/ 18 h 4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1"/>
                <a:gd name="T139" fmla="*/ 0 h 469"/>
                <a:gd name="T140" fmla="*/ 441 w 441"/>
                <a:gd name="T141" fmla="*/ 469 h 4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1" h="469">
                  <a:moveTo>
                    <a:pt x="421" y="69"/>
                  </a:moveTo>
                  <a:lnTo>
                    <a:pt x="438" y="86"/>
                  </a:lnTo>
                  <a:lnTo>
                    <a:pt x="441" y="105"/>
                  </a:lnTo>
                  <a:lnTo>
                    <a:pt x="437" y="125"/>
                  </a:lnTo>
                  <a:lnTo>
                    <a:pt x="434" y="145"/>
                  </a:lnTo>
                  <a:lnTo>
                    <a:pt x="431" y="250"/>
                  </a:lnTo>
                  <a:lnTo>
                    <a:pt x="417" y="256"/>
                  </a:lnTo>
                  <a:lnTo>
                    <a:pt x="409" y="267"/>
                  </a:lnTo>
                  <a:lnTo>
                    <a:pt x="407" y="281"/>
                  </a:lnTo>
                  <a:lnTo>
                    <a:pt x="410" y="298"/>
                  </a:lnTo>
                  <a:lnTo>
                    <a:pt x="414" y="315"/>
                  </a:lnTo>
                  <a:lnTo>
                    <a:pt x="418" y="333"/>
                  </a:lnTo>
                  <a:lnTo>
                    <a:pt x="420" y="350"/>
                  </a:lnTo>
                  <a:lnTo>
                    <a:pt x="418" y="367"/>
                  </a:lnTo>
                  <a:lnTo>
                    <a:pt x="406" y="379"/>
                  </a:lnTo>
                  <a:lnTo>
                    <a:pt x="393" y="392"/>
                  </a:lnTo>
                  <a:lnTo>
                    <a:pt x="378" y="401"/>
                  </a:lnTo>
                  <a:lnTo>
                    <a:pt x="363" y="409"/>
                  </a:lnTo>
                  <a:lnTo>
                    <a:pt x="346" y="418"/>
                  </a:lnTo>
                  <a:lnTo>
                    <a:pt x="329" y="426"/>
                  </a:lnTo>
                  <a:lnTo>
                    <a:pt x="312" y="433"/>
                  </a:lnTo>
                  <a:lnTo>
                    <a:pt x="295" y="443"/>
                  </a:lnTo>
                  <a:lnTo>
                    <a:pt x="278" y="452"/>
                  </a:lnTo>
                  <a:lnTo>
                    <a:pt x="261" y="460"/>
                  </a:lnTo>
                  <a:lnTo>
                    <a:pt x="242" y="464"/>
                  </a:lnTo>
                  <a:lnTo>
                    <a:pt x="225" y="467"/>
                  </a:lnTo>
                  <a:lnTo>
                    <a:pt x="207" y="469"/>
                  </a:lnTo>
                  <a:lnTo>
                    <a:pt x="188" y="469"/>
                  </a:lnTo>
                  <a:lnTo>
                    <a:pt x="170" y="467"/>
                  </a:lnTo>
                  <a:lnTo>
                    <a:pt x="151" y="464"/>
                  </a:lnTo>
                  <a:lnTo>
                    <a:pt x="132" y="461"/>
                  </a:lnTo>
                  <a:lnTo>
                    <a:pt x="114" y="457"/>
                  </a:lnTo>
                  <a:lnTo>
                    <a:pt x="95" y="452"/>
                  </a:lnTo>
                  <a:lnTo>
                    <a:pt x="77" y="447"/>
                  </a:lnTo>
                  <a:lnTo>
                    <a:pt x="60" y="441"/>
                  </a:lnTo>
                  <a:lnTo>
                    <a:pt x="41" y="436"/>
                  </a:lnTo>
                  <a:lnTo>
                    <a:pt x="24" y="432"/>
                  </a:lnTo>
                  <a:lnTo>
                    <a:pt x="7" y="427"/>
                  </a:lnTo>
                  <a:lnTo>
                    <a:pt x="4" y="396"/>
                  </a:lnTo>
                  <a:lnTo>
                    <a:pt x="4" y="367"/>
                  </a:lnTo>
                  <a:lnTo>
                    <a:pt x="6" y="336"/>
                  </a:lnTo>
                  <a:lnTo>
                    <a:pt x="0" y="307"/>
                  </a:lnTo>
                  <a:lnTo>
                    <a:pt x="18" y="310"/>
                  </a:lnTo>
                  <a:lnTo>
                    <a:pt x="37" y="311"/>
                  </a:lnTo>
                  <a:lnTo>
                    <a:pt x="55" y="311"/>
                  </a:lnTo>
                  <a:lnTo>
                    <a:pt x="72" y="311"/>
                  </a:lnTo>
                  <a:lnTo>
                    <a:pt x="89" y="308"/>
                  </a:lnTo>
                  <a:lnTo>
                    <a:pt x="106" y="305"/>
                  </a:lnTo>
                  <a:lnTo>
                    <a:pt x="123" y="301"/>
                  </a:lnTo>
                  <a:lnTo>
                    <a:pt x="140" y="293"/>
                  </a:lnTo>
                  <a:lnTo>
                    <a:pt x="154" y="276"/>
                  </a:lnTo>
                  <a:lnTo>
                    <a:pt x="163" y="256"/>
                  </a:lnTo>
                  <a:lnTo>
                    <a:pt x="168" y="234"/>
                  </a:lnTo>
                  <a:lnTo>
                    <a:pt x="168" y="211"/>
                  </a:lnTo>
                  <a:lnTo>
                    <a:pt x="168" y="188"/>
                  </a:lnTo>
                  <a:lnTo>
                    <a:pt x="166" y="163"/>
                  </a:lnTo>
                  <a:lnTo>
                    <a:pt x="165" y="140"/>
                  </a:lnTo>
                  <a:lnTo>
                    <a:pt x="166" y="118"/>
                  </a:lnTo>
                  <a:lnTo>
                    <a:pt x="171" y="140"/>
                  </a:lnTo>
                  <a:lnTo>
                    <a:pt x="174" y="162"/>
                  </a:lnTo>
                  <a:lnTo>
                    <a:pt x="180" y="185"/>
                  </a:lnTo>
                  <a:lnTo>
                    <a:pt x="187" y="206"/>
                  </a:lnTo>
                  <a:lnTo>
                    <a:pt x="196" y="227"/>
                  </a:lnTo>
                  <a:lnTo>
                    <a:pt x="210" y="244"/>
                  </a:lnTo>
                  <a:lnTo>
                    <a:pt x="227" y="259"/>
                  </a:lnTo>
                  <a:lnTo>
                    <a:pt x="250" y="268"/>
                  </a:lnTo>
                  <a:lnTo>
                    <a:pt x="270" y="267"/>
                  </a:lnTo>
                  <a:lnTo>
                    <a:pt x="293" y="265"/>
                  </a:lnTo>
                  <a:lnTo>
                    <a:pt x="316" y="265"/>
                  </a:lnTo>
                  <a:lnTo>
                    <a:pt x="341" y="262"/>
                  </a:lnTo>
                  <a:lnTo>
                    <a:pt x="364" y="256"/>
                  </a:lnTo>
                  <a:lnTo>
                    <a:pt x="384" y="247"/>
                  </a:lnTo>
                  <a:lnTo>
                    <a:pt x="401" y="233"/>
                  </a:lnTo>
                  <a:lnTo>
                    <a:pt x="414" y="213"/>
                  </a:lnTo>
                  <a:lnTo>
                    <a:pt x="410" y="188"/>
                  </a:lnTo>
                  <a:lnTo>
                    <a:pt x="410" y="160"/>
                  </a:lnTo>
                  <a:lnTo>
                    <a:pt x="410" y="131"/>
                  </a:lnTo>
                  <a:lnTo>
                    <a:pt x="409" y="101"/>
                  </a:lnTo>
                  <a:lnTo>
                    <a:pt x="403" y="77"/>
                  </a:lnTo>
                  <a:lnTo>
                    <a:pt x="392" y="54"/>
                  </a:lnTo>
                  <a:lnTo>
                    <a:pt x="373" y="38"/>
                  </a:lnTo>
                  <a:lnTo>
                    <a:pt x="344" y="29"/>
                  </a:lnTo>
                  <a:lnTo>
                    <a:pt x="336" y="29"/>
                  </a:lnTo>
                  <a:lnTo>
                    <a:pt x="346" y="27"/>
                  </a:lnTo>
                  <a:lnTo>
                    <a:pt x="355" y="24"/>
                  </a:lnTo>
                  <a:lnTo>
                    <a:pt x="363" y="20"/>
                  </a:lnTo>
                  <a:lnTo>
                    <a:pt x="370" y="14"/>
                  </a:lnTo>
                  <a:lnTo>
                    <a:pt x="376" y="9"/>
                  </a:lnTo>
                  <a:lnTo>
                    <a:pt x="386" y="4"/>
                  </a:lnTo>
                  <a:lnTo>
                    <a:pt x="393" y="1"/>
                  </a:lnTo>
                  <a:lnTo>
                    <a:pt x="403" y="0"/>
                  </a:lnTo>
                  <a:lnTo>
                    <a:pt x="421" y="69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11"/>
            <p:cNvSpPr>
              <a:spLocks/>
            </p:cNvSpPr>
            <p:nvPr/>
          </p:nvSpPr>
          <p:spPr bwMode="auto">
            <a:xfrm>
              <a:off x="3606" y="2979"/>
              <a:ext cx="90" cy="88"/>
            </a:xfrm>
            <a:custGeom>
              <a:avLst/>
              <a:gdLst>
                <a:gd name="T0" fmla="*/ 43 w 180"/>
                <a:gd name="T1" fmla="*/ 9 h 176"/>
                <a:gd name="T2" fmla="*/ 43 w 180"/>
                <a:gd name="T3" fmla="*/ 17 h 176"/>
                <a:gd name="T4" fmla="*/ 45 w 180"/>
                <a:gd name="T5" fmla="*/ 25 h 176"/>
                <a:gd name="T6" fmla="*/ 45 w 180"/>
                <a:gd name="T7" fmla="*/ 32 h 176"/>
                <a:gd name="T8" fmla="*/ 43 w 180"/>
                <a:gd name="T9" fmla="*/ 40 h 176"/>
                <a:gd name="T10" fmla="*/ 39 w 180"/>
                <a:gd name="T11" fmla="*/ 42 h 176"/>
                <a:gd name="T12" fmla="*/ 35 w 180"/>
                <a:gd name="T13" fmla="*/ 43 h 176"/>
                <a:gd name="T14" fmla="*/ 30 w 180"/>
                <a:gd name="T15" fmla="*/ 44 h 176"/>
                <a:gd name="T16" fmla="*/ 25 w 180"/>
                <a:gd name="T17" fmla="*/ 44 h 176"/>
                <a:gd name="T18" fmla="*/ 21 w 180"/>
                <a:gd name="T19" fmla="*/ 44 h 176"/>
                <a:gd name="T20" fmla="*/ 16 w 180"/>
                <a:gd name="T21" fmla="*/ 44 h 176"/>
                <a:gd name="T22" fmla="*/ 11 w 180"/>
                <a:gd name="T23" fmla="*/ 43 h 176"/>
                <a:gd name="T24" fmla="*/ 7 w 180"/>
                <a:gd name="T25" fmla="*/ 41 h 176"/>
                <a:gd name="T26" fmla="*/ 3 w 180"/>
                <a:gd name="T27" fmla="*/ 32 h 176"/>
                <a:gd name="T28" fmla="*/ 1 w 180"/>
                <a:gd name="T29" fmla="*/ 23 h 176"/>
                <a:gd name="T30" fmla="*/ 0 w 180"/>
                <a:gd name="T31" fmla="*/ 13 h 176"/>
                <a:gd name="T32" fmla="*/ 0 w 180"/>
                <a:gd name="T33" fmla="*/ 3 h 176"/>
                <a:gd name="T34" fmla="*/ 6 w 180"/>
                <a:gd name="T35" fmla="*/ 3 h 176"/>
                <a:gd name="T36" fmla="*/ 11 w 180"/>
                <a:gd name="T37" fmla="*/ 2 h 176"/>
                <a:gd name="T38" fmla="*/ 18 w 180"/>
                <a:gd name="T39" fmla="*/ 1 h 176"/>
                <a:gd name="T40" fmla="*/ 23 w 180"/>
                <a:gd name="T41" fmla="*/ 0 h 176"/>
                <a:gd name="T42" fmla="*/ 29 w 180"/>
                <a:gd name="T43" fmla="*/ 1 h 176"/>
                <a:gd name="T44" fmla="*/ 35 w 180"/>
                <a:gd name="T45" fmla="*/ 2 h 176"/>
                <a:gd name="T46" fmla="*/ 39 w 180"/>
                <a:gd name="T47" fmla="*/ 5 h 176"/>
                <a:gd name="T48" fmla="*/ 43 w 180"/>
                <a:gd name="T49" fmla="*/ 9 h 1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76"/>
                <a:gd name="T77" fmla="*/ 180 w 180"/>
                <a:gd name="T78" fmla="*/ 176 h 1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76">
                  <a:moveTo>
                    <a:pt x="169" y="36"/>
                  </a:moveTo>
                  <a:lnTo>
                    <a:pt x="171" y="67"/>
                  </a:lnTo>
                  <a:lnTo>
                    <a:pt x="177" y="98"/>
                  </a:lnTo>
                  <a:lnTo>
                    <a:pt x="180" y="128"/>
                  </a:lnTo>
                  <a:lnTo>
                    <a:pt x="172" y="159"/>
                  </a:lnTo>
                  <a:lnTo>
                    <a:pt x="155" y="165"/>
                  </a:lnTo>
                  <a:lnTo>
                    <a:pt x="137" y="172"/>
                  </a:lnTo>
                  <a:lnTo>
                    <a:pt x="118" y="175"/>
                  </a:lnTo>
                  <a:lnTo>
                    <a:pt x="100" y="176"/>
                  </a:lnTo>
                  <a:lnTo>
                    <a:pt x="81" y="176"/>
                  </a:lnTo>
                  <a:lnTo>
                    <a:pt x="63" y="173"/>
                  </a:lnTo>
                  <a:lnTo>
                    <a:pt x="44" y="169"/>
                  </a:lnTo>
                  <a:lnTo>
                    <a:pt x="27" y="162"/>
                  </a:lnTo>
                  <a:lnTo>
                    <a:pt x="10" y="128"/>
                  </a:lnTo>
                  <a:lnTo>
                    <a:pt x="3" y="91"/>
                  </a:lnTo>
                  <a:lnTo>
                    <a:pt x="0" y="53"/>
                  </a:lnTo>
                  <a:lnTo>
                    <a:pt x="0" y="11"/>
                  </a:lnTo>
                  <a:lnTo>
                    <a:pt x="21" y="10"/>
                  </a:lnTo>
                  <a:lnTo>
                    <a:pt x="44" y="6"/>
                  </a:lnTo>
                  <a:lnTo>
                    <a:pt x="69" y="3"/>
                  </a:lnTo>
                  <a:lnTo>
                    <a:pt x="92" y="0"/>
                  </a:lnTo>
                  <a:lnTo>
                    <a:pt x="115" y="2"/>
                  </a:lnTo>
                  <a:lnTo>
                    <a:pt x="137" y="6"/>
                  </a:lnTo>
                  <a:lnTo>
                    <a:pt x="154" y="17"/>
                  </a:lnTo>
                  <a:lnTo>
                    <a:pt x="169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2"/>
            <p:cNvSpPr>
              <a:spLocks/>
            </p:cNvSpPr>
            <p:nvPr/>
          </p:nvSpPr>
          <p:spPr bwMode="auto">
            <a:xfrm>
              <a:off x="3611" y="2988"/>
              <a:ext cx="34" cy="65"/>
            </a:xfrm>
            <a:custGeom>
              <a:avLst/>
              <a:gdLst>
                <a:gd name="T0" fmla="*/ 13 w 68"/>
                <a:gd name="T1" fmla="*/ 9 h 129"/>
                <a:gd name="T2" fmla="*/ 13 w 68"/>
                <a:gd name="T3" fmla="*/ 12 h 129"/>
                <a:gd name="T4" fmla="*/ 11 w 68"/>
                <a:gd name="T5" fmla="*/ 12 h 129"/>
                <a:gd name="T6" fmla="*/ 11 w 68"/>
                <a:gd name="T7" fmla="*/ 13 h 129"/>
                <a:gd name="T8" fmla="*/ 10 w 68"/>
                <a:gd name="T9" fmla="*/ 14 h 129"/>
                <a:gd name="T10" fmla="*/ 9 w 68"/>
                <a:gd name="T11" fmla="*/ 15 h 129"/>
                <a:gd name="T12" fmla="*/ 9 w 68"/>
                <a:gd name="T13" fmla="*/ 18 h 129"/>
                <a:gd name="T14" fmla="*/ 9 w 68"/>
                <a:gd name="T15" fmla="*/ 20 h 129"/>
                <a:gd name="T16" fmla="*/ 11 w 68"/>
                <a:gd name="T17" fmla="*/ 22 h 129"/>
                <a:gd name="T18" fmla="*/ 13 w 68"/>
                <a:gd name="T19" fmla="*/ 23 h 129"/>
                <a:gd name="T20" fmla="*/ 15 w 68"/>
                <a:gd name="T21" fmla="*/ 25 h 129"/>
                <a:gd name="T22" fmla="*/ 17 w 68"/>
                <a:gd name="T23" fmla="*/ 27 h 129"/>
                <a:gd name="T24" fmla="*/ 17 w 68"/>
                <a:gd name="T25" fmla="*/ 29 h 129"/>
                <a:gd name="T26" fmla="*/ 17 w 68"/>
                <a:gd name="T27" fmla="*/ 33 h 129"/>
                <a:gd name="T28" fmla="*/ 10 w 68"/>
                <a:gd name="T29" fmla="*/ 33 h 129"/>
                <a:gd name="T30" fmla="*/ 6 w 68"/>
                <a:gd name="T31" fmla="*/ 31 h 129"/>
                <a:gd name="T32" fmla="*/ 4 w 68"/>
                <a:gd name="T33" fmla="*/ 28 h 129"/>
                <a:gd name="T34" fmla="*/ 3 w 68"/>
                <a:gd name="T35" fmla="*/ 24 h 129"/>
                <a:gd name="T36" fmla="*/ 3 w 68"/>
                <a:gd name="T37" fmla="*/ 19 h 129"/>
                <a:gd name="T38" fmla="*/ 3 w 68"/>
                <a:gd name="T39" fmla="*/ 14 h 129"/>
                <a:gd name="T40" fmla="*/ 2 w 68"/>
                <a:gd name="T41" fmla="*/ 9 h 129"/>
                <a:gd name="T42" fmla="*/ 0 w 68"/>
                <a:gd name="T43" fmla="*/ 5 h 129"/>
                <a:gd name="T44" fmla="*/ 1 w 68"/>
                <a:gd name="T45" fmla="*/ 2 h 129"/>
                <a:gd name="T46" fmla="*/ 3 w 68"/>
                <a:gd name="T47" fmla="*/ 1 h 129"/>
                <a:gd name="T48" fmla="*/ 5 w 68"/>
                <a:gd name="T49" fmla="*/ 1 h 129"/>
                <a:gd name="T50" fmla="*/ 6 w 68"/>
                <a:gd name="T51" fmla="*/ 0 h 129"/>
                <a:gd name="T52" fmla="*/ 9 w 68"/>
                <a:gd name="T53" fmla="*/ 1 h 129"/>
                <a:gd name="T54" fmla="*/ 11 w 68"/>
                <a:gd name="T55" fmla="*/ 3 h 129"/>
                <a:gd name="T56" fmla="*/ 11 w 68"/>
                <a:gd name="T57" fmla="*/ 6 h 129"/>
                <a:gd name="T58" fmla="*/ 13 w 68"/>
                <a:gd name="T59" fmla="*/ 9 h 12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8"/>
                <a:gd name="T91" fmla="*/ 0 h 129"/>
                <a:gd name="T92" fmla="*/ 68 w 68"/>
                <a:gd name="T93" fmla="*/ 129 h 12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8" h="129">
                  <a:moveTo>
                    <a:pt x="50" y="35"/>
                  </a:moveTo>
                  <a:lnTo>
                    <a:pt x="50" y="46"/>
                  </a:lnTo>
                  <a:lnTo>
                    <a:pt x="45" y="48"/>
                  </a:lnTo>
                  <a:lnTo>
                    <a:pt x="42" y="51"/>
                  </a:lnTo>
                  <a:lnTo>
                    <a:pt x="39" y="54"/>
                  </a:lnTo>
                  <a:lnTo>
                    <a:pt x="36" y="57"/>
                  </a:lnTo>
                  <a:lnTo>
                    <a:pt x="34" y="71"/>
                  </a:lnTo>
                  <a:lnTo>
                    <a:pt x="37" y="80"/>
                  </a:lnTo>
                  <a:lnTo>
                    <a:pt x="44" y="86"/>
                  </a:lnTo>
                  <a:lnTo>
                    <a:pt x="51" y="92"/>
                  </a:lnTo>
                  <a:lnTo>
                    <a:pt x="59" y="97"/>
                  </a:lnTo>
                  <a:lnTo>
                    <a:pt x="65" y="105"/>
                  </a:lnTo>
                  <a:lnTo>
                    <a:pt x="68" y="116"/>
                  </a:lnTo>
                  <a:lnTo>
                    <a:pt x="65" y="129"/>
                  </a:lnTo>
                  <a:lnTo>
                    <a:pt x="39" y="129"/>
                  </a:lnTo>
                  <a:lnTo>
                    <a:pt x="23" y="123"/>
                  </a:lnTo>
                  <a:lnTo>
                    <a:pt x="16" y="111"/>
                  </a:lnTo>
                  <a:lnTo>
                    <a:pt x="13" y="94"/>
                  </a:lnTo>
                  <a:lnTo>
                    <a:pt x="11" y="75"/>
                  </a:lnTo>
                  <a:lnTo>
                    <a:pt x="11" y="54"/>
                  </a:lnTo>
                  <a:lnTo>
                    <a:pt x="8" y="35"/>
                  </a:lnTo>
                  <a:lnTo>
                    <a:pt x="0" y="17"/>
                  </a:lnTo>
                  <a:lnTo>
                    <a:pt x="3" y="8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42" y="12"/>
                  </a:lnTo>
                  <a:lnTo>
                    <a:pt x="45" y="24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3"/>
            <p:cNvSpPr>
              <a:spLocks/>
            </p:cNvSpPr>
            <p:nvPr/>
          </p:nvSpPr>
          <p:spPr bwMode="auto">
            <a:xfrm>
              <a:off x="3491" y="2989"/>
              <a:ext cx="79" cy="99"/>
            </a:xfrm>
            <a:custGeom>
              <a:avLst/>
              <a:gdLst>
                <a:gd name="T0" fmla="*/ 37 w 157"/>
                <a:gd name="T1" fmla="*/ 0 h 197"/>
                <a:gd name="T2" fmla="*/ 39 w 157"/>
                <a:gd name="T3" fmla="*/ 10 h 197"/>
                <a:gd name="T4" fmla="*/ 40 w 157"/>
                <a:gd name="T5" fmla="*/ 21 h 197"/>
                <a:gd name="T6" fmla="*/ 40 w 157"/>
                <a:gd name="T7" fmla="*/ 32 h 197"/>
                <a:gd name="T8" fmla="*/ 39 w 157"/>
                <a:gd name="T9" fmla="*/ 42 h 197"/>
                <a:gd name="T10" fmla="*/ 37 w 157"/>
                <a:gd name="T11" fmla="*/ 45 h 197"/>
                <a:gd name="T12" fmla="*/ 35 w 157"/>
                <a:gd name="T13" fmla="*/ 47 h 197"/>
                <a:gd name="T14" fmla="*/ 32 w 157"/>
                <a:gd name="T15" fmla="*/ 48 h 197"/>
                <a:gd name="T16" fmla="*/ 29 w 157"/>
                <a:gd name="T17" fmla="*/ 49 h 197"/>
                <a:gd name="T18" fmla="*/ 26 w 157"/>
                <a:gd name="T19" fmla="*/ 49 h 197"/>
                <a:gd name="T20" fmla="*/ 22 w 157"/>
                <a:gd name="T21" fmla="*/ 50 h 197"/>
                <a:gd name="T22" fmla="*/ 19 w 157"/>
                <a:gd name="T23" fmla="*/ 49 h 197"/>
                <a:gd name="T24" fmla="*/ 15 w 157"/>
                <a:gd name="T25" fmla="*/ 49 h 197"/>
                <a:gd name="T26" fmla="*/ 11 w 157"/>
                <a:gd name="T27" fmla="*/ 49 h 197"/>
                <a:gd name="T28" fmla="*/ 7 w 157"/>
                <a:gd name="T29" fmla="*/ 48 h 197"/>
                <a:gd name="T30" fmla="*/ 5 w 157"/>
                <a:gd name="T31" fmla="*/ 46 h 197"/>
                <a:gd name="T32" fmla="*/ 4 w 157"/>
                <a:gd name="T33" fmla="*/ 42 h 197"/>
                <a:gd name="T34" fmla="*/ 3 w 157"/>
                <a:gd name="T35" fmla="*/ 39 h 197"/>
                <a:gd name="T36" fmla="*/ 3 w 157"/>
                <a:gd name="T37" fmla="*/ 35 h 197"/>
                <a:gd name="T38" fmla="*/ 2 w 157"/>
                <a:gd name="T39" fmla="*/ 31 h 197"/>
                <a:gd name="T40" fmla="*/ 0 w 157"/>
                <a:gd name="T41" fmla="*/ 28 h 197"/>
                <a:gd name="T42" fmla="*/ 0 w 157"/>
                <a:gd name="T43" fmla="*/ 24 h 197"/>
                <a:gd name="T44" fmla="*/ 0 w 157"/>
                <a:gd name="T45" fmla="*/ 20 h 197"/>
                <a:gd name="T46" fmla="*/ 0 w 157"/>
                <a:gd name="T47" fmla="*/ 16 h 197"/>
                <a:gd name="T48" fmla="*/ 1 w 157"/>
                <a:gd name="T49" fmla="*/ 12 h 197"/>
                <a:gd name="T50" fmla="*/ 2 w 157"/>
                <a:gd name="T51" fmla="*/ 8 h 197"/>
                <a:gd name="T52" fmla="*/ 3 w 157"/>
                <a:gd name="T53" fmla="*/ 5 h 197"/>
                <a:gd name="T54" fmla="*/ 7 w 157"/>
                <a:gd name="T55" fmla="*/ 2 h 197"/>
                <a:gd name="T56" fmla="*/ 12 w 157"/>
                <a:gd name="T57" fmla="*/ 2 h 197"/>
                <a:gd name="T58" fmla="*/ 15 w 157"/>
                <a:gd name="T59" fmla="*/ 1 h 197"/>
                <a:gd name="T60" fmla="*/ 18 w 157"/>
                <a:gd name="T61" fmla="*/ 1 h 197"/>
                <a:gd name="T62" fmla="*/ 21 w 157"/>
                <a:gd name="T63" fmla="*/ 1 h 197"/>
                <a:gd name="T64" fmla="*/ 24 w 157"/>
                <a:gd name="T65" fmla="*/ 0 h 197"/>
                <a:gd name="T66" fmla="*/ 27 w 157"/>
                <a:gd name="T67" fmla="*/ 0 h 197"/>
                <a:gd name="T68" fmla="*/ 30 w 157"/>
                <a:gd name="T69" fmla="*/ 0 h 197"/>
                <a:gd name="T70" fmla="*/ 34 w 157"/>
                <a:gd name="T71" fmla="*/ 0 h 197"/>
                <a:gd name="T72" fmla="*/ 37 w 157"/>
                <a:gd name="T73" fmla="*/ 0 h 1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7"/>
                <a:gd name="T112" fmla="*/ 0 h 197"/>
                <a:gd name="T113" fmla="*/ 157 w 157"/>
                <a:gd name="T114" fmla="*/ 197 h 1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7" h="197">
                  <a:moveTo>
                    <a:pt x="147" y="0"/>
                  </a:moveTo>
                  <a:lnTo>
                    <a:pt x="153" y="38"/>
                  </a:lnTo>
                  <a:lnTo>
                    <a:pt x="157" y="82"/>
                  </a:lnTo>
                  <a:lnTo>
                    <a:pt x="157" y="125"/>
                  </a:lnTo>
                  <a:lnTo>
                    <a:pt x="154" y="167"/>
                  </a:lnTo>
                  <a:lnTo>
                    <a:pt x="147" y="177"/>
                  </a:lnTo>
                  <a:lnTo>
                    <a:pt x="137" y="185"/>
                  </a:lnTo>
                  <a:lnTo>
                    <a:pt x="127" y="191"/>
                  </a:lnTo>
                  <a:lnTo>
                    <a:pt x="114" y="194"/>
                  </a:lnTo>
                  <a:lnTo>
                    <a:pt x="102" y="196"/>
                  </a:lnTo>
                  <a:lnTo>
                    <a:pt x="88" y="197"/>
                  </a:lnTo>
                  <a:lnTo>
                    <a:pt x="74" y="196"/>
                  </a:lnTo>
                  <a:lnTo>
                    <a:pt x="60" y="196"/>
                  </a:lnTo>
                  <a:lnTo>
                    <a:pt x="42" y="196"/>
                  </a:lnTo>
                  <a:lnTo>
                    <a:pt x="28" y="191"/>
                  </a:lnTo>
                  <a:lnTo>
                    <a:pt x="20" y="182"/>
                  </a:lnTo>
                  <a:lnTo>
                    <a:pt x="14" y="168"/>
                  </a:lnTo>
                  <a:lnTo>
                    <a:pt x="11" y="154"/>
                  </a:lnTo>
                  <a:lnTo>
                    <a:pt x="9" y="139"/>
                  </a:lnTo>
                  <a:lnTo>
                    <a:pt x="6" y="123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2" y="45"/>
                  </a:lnTo>
                  <a:lnTo>
                    <a:pt x="5" y="29"/>
                  </a:lnTo>
                  <a:lnTo>
                    <a:pt x="12" y="17"/>
                  </a:lnTo>
                  <a:lnTo>
                    <a:pt x="26" y="8"/>
                  </a:lnTo>
                  <a:lnTo>
                    <a:pt x="45" y="5"/>
                  </a:lnTo>
                  <a:lnTo>
                    <a:pt x="57" y="3"/>
                  </a:lnTo>
                  <a:lnTo>
                    <a:pt x="69" y="1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4"/>
            <p:cNvSpPr>
              <a:spLocks/>
            </p:cNvSpPr>
            <p:nvPr/>
          </p:nvSpPr>
          <p:spPr bwMode="auto">
            <a:xfrm>
              <a:off x="3542" y="3000"/>
              <a:ext cx="27" cy="60"/>
            </a:xfrm>
            <a:custGeom>
              <a:avLst/>
              <a:gdLst>
                <a:gd name="T0" fmla="*/ 11 w 54"/>
                <a:gd name="T1" fmla="*/ 3 h 119"/>
                <a:gd name="T2" fmla="*/ 11 w 54"/>
                <a:gd name="T3" fmla="*/ 8 h 119"/>
                <a:gd name="T4" fmla="*/ 10 w 54"/>
                <a:gd name="T5" fmla="*/ 7 h 119"/>
                <a:gd name="T6" fmla="*/ 8 w 54"/>
                <a:gd name="T7" fmla="*/ 8 h 119"/>
                <a:gd name="T8" fmla="*/ 7 w 54"/>
                <a:gd name="T9" fmla="*/ 9 h 119"/>
                <a:gd name="T10" fmla="*/ 6 w 54"/>
                <a:gd name="T11" fmla="*/ 11 h 119"/>
                <a:gd name="T12" fmla="*/ 6 w 54"/>
                <a:gd name="T13" fmla="*/ 12 h 119"/>
                <a:gd name="T14" fmla="*/ 7 w 54"/>
                <a:gd name="T15" fmla="*/ 14 h 119"/>
                <a:gd name="T16" fmla="*/ 7 w 54"/>
                <a:gd name="T17" fmla="*/ 15 h 119"/>
                <a:gd name="T18" fmla="*/ 7 w 54"/>
                <a:gd name="T19" fmla="*/ 17 h 119"/>
                <a:gd name="T20" fmla="*/ 9 w 54"/>
                <a:gd name="T21" fmla="*/ 18 h 119"/>
                <a:gd name="T22" fmla="*/ 12 w 54"/>
                <a:gd name="T23" fmla="*/ 20 h 119"/>
                <a:gd name="T24" fmla="*/ 14 w 54"/>
                <a:gd name="T25" fmla="*/ 22 h 119"/>
                <a:gd name="T26" fmla="*/ 14 w 54"/>
                <a:gd name="T27" fmla="*/ 24 h 119"/>
                <a:gd name="T28" fmla="*/ 12 w 54"/>
                <a:gd name="T29" fmla="*/ 26 h 119"/>
                <a:gd name="T30" fmla="*/ 10 w 54"/>
                <a:gd name="T31" fmla="*/ 28 h 119"/>
                <a:gd name="T32" fmla="*/ 7 w 54"/>
                <a:gd name="T33" fmla="*/ 29 h 119"/>
                <a:gd name="T34" fmla="*/ 4 w 54"/>
                <a:gd name="T35" fmla="*/ 30 h 119"/>
                <a:gd name="T36" fmla="*/ 1 w 54"/>
                <a:gd name="T37" fmla="*/ 24 h 119"/>
                <a:gd name="T38" fmla="*/ 0 w 54"/>
                <a:gd name="T39" fmla="*/ 16 h 119"/>
                <a:gd name="T40" fmla="*/ 0 w 54"/>
                <a:gd name="T41" fmla="*/ 9 h 119"/>
                <a:gd name="T42" fmla="*/ 0 w 54"/>
                <a:gd name="T43" fmla="*/ 2 h 119"/>
                <a:gd name="T44" fmla="*/ 3 w 54"/>
                <a:gd name="T45" fmla="*/ 2 h 119"/>
                <a:gd name="T46" fmla="*/ 6 w 54"/>
                <a:gd name="T47" fmla="*/ 0 h 119"/>
                <a:gd name="T48" fmla="*/ 9 w 54"/>
                <a:gd name="T49" fmla="*/ 0 h 119"/>
                <a:gd name="T50" fmla="*/ 11 w 54"/>
                <a:gd name="T51" fmla="*/ 3 h 11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"/>
                <a:gd name="T79" fmla="*/ 0 h 119"/>
                <a:gd name="T80" fmla="*/ 54 w 54"/>
                <a:gd name="T81" fmla="*/ 119 h 11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" h="119">
                  <a:moveTo>
                    <a:pt x="44" y="11"/>
                  </a:moveTo>
                  <a:lnTo>
                    <a:pt x="44" y="30"/>
                  </a:lnTo>
                  <a:lnTo>
                    <a:pt x="37" y="28"/>
                  </a:lnTo>
                  <a:lnTo>
                    <a:pt x="31" y="31"/>
                  </a:lnTo>
                  <a:lnTo>
                    <a:pt x="28" y="36"/>
                  </a:lnTo>
                  <a:lnTo>
                    <a:pt x="24" y="41"/>
                  </a:lnTo>
                  <a:lnTo>
                    <a:pt x="24" y="47"/>
                  </a:lnTo>
                  <a:lnTo>
                    <a:pt x="25" y="53"/>
                  </a:lnTo>
                  <a:lnTo>
                    <a:pt x="27" y="59"/>
                  </a:lnTo>
                  <a:lnTo>
                    <a:pt x="27" y="67"/>
                  </a:lnTo>
                  <a:lnTo>
                    <a:pt x="36" y="72"/>
                  </a:lnTo>
                  <a:lnTo>
                    <a:pt x="45" y="78"/>
                  </a:lnTo>
                  <a:lnTo>
                    <a:pt x="53" y="85"/>
                  </a:lnTo>
                  <a:lnTo>
                    <a:pt x="54" y="93"/>
                  </a:lnTo>
                  <a:lnTo>
                    <a:pt x="48" y="102"/>
                  </a:lnTo>
                  <a:lnTo>
                    <a:pt x="39" y="110"/>
                  </a:lnTo>
                  <a:lnTo>
                    <a:pt x="27" y="115"/>
                  </a:lnTo>
                  <a:lnTo>
                    <a:pt x="16" y="119"/>
                  </a:lnTo>
                  <a:lnTo>
                    <a:pt x="3" y="93"/>
                  </a:lnTo>
                  <a:lnTo>
                    <a:pt x="0" y="64"/>
                  </a:lnTo>
                  <a:lnTo>
                    <a:pt x="0" y="34"/>
                  </a:lnTo>
                  <a:lnTo>
                    <a:pt x="0" y="7"/>
                  </a:lnTo>
                  <a:lnTo>
                    <a:pt x="10" y="5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5"/>
            <p:cNvSpPr>
              <a:spLocks/>
            </p:cNvSpPr>
            <p:nvPr/>
          </p:nvSpPr>
          <p:spPr bwMode="auto">
            <a:xfrm>
              <a:off x="3736" y="3025"/>
              <a:ext cx="49" cy="76"/>
            </a:xfrm>
            <a:custGeom>
              <a:avLst/>
              <a:gdLst>
                <a:gd name="T0" fmla="*/ 25 w 98"/>
                <a:gd name="T1" fmla="*/ 14 h 153"/>
                <a:gd name="T2" fmla="*/ 24 w 98"/>
                <a:gd name="T3" fmla="*/ 21 h 153"/>
                <a:gd name="T4" fmla="*/ 22 w 98"/>
                <a:gd name="T5" fmla="*/ 27 h 153"/>
                <a:gd name="T6" fmla="*/ 20 w 98"/>
                <a:gd name="T7" fmla="*/ 33 h 153"/>
                <a:gd name="T8" fmla="*/ 15 w 98"/>
                <a:gd name="T9" fmla="*/ 38 h 153"/>
                <a:gd name="T10" fmla="*/ 1 w 98"/>
                <a:gd name="T11" fmla="*/ 38 h 153"/>
                <a:gd name="T12" fmla="*/ 0 w 98"/>
                <a:gd name="T13" fmla="*/ 35 h 153"/>
                <a:gd name="T14" fmla="*/ 1 w 98"/>
                <a:gd name="T15" fmla="*/ 32 h 153"/>
                <a:gd name="T16" fmla="*/ 2 w 98"/>
                <a:gd name="T17" fmla="*/ 29 h 153"/>
                <a:gd name="T18" fmla="*/ 3 w 98"/>
                <a:gd name="T19" fmla="*/ 27 h 153"/>
                <a:gd name="T20" fmla="*/ 5 w 98"/>
                <a:gd name="T21" fmla="*/ 24 h 153"/>
                <a:gd name="T22" fmla="*/ 6 w 98"/>
                <a:gd name="T23" fmla="*/ 22 h 153"/>
                <a:gd name="T24" fmla="*/ 9 w 98"/>
                <a:gd name="T25" fmla="*/ 20 h 153"/>
                <a:gd name="T26" fmla="*/ 11 w 98"/>
                <a:gd name="T27" fmla="*/ 18 h 153"/>
                <a:gd name="T28" fmla="*/ 13 w 98"/>
                <a:gd name="T29" fmla="*/ 18 h 153"/>
                <a:gd name="T30" fmla="*/ 16 w 98"/>
                <a:gd name="T31" fmla="*/ 18 h 153"/>
                <a:gd name="T32" fmla="*/ 17 w 98"/>
                <a:gd name="T33" fmla="*/ 18 h 153"/>
                <a:gd name="T34" fmla="*/ 19 w 98"/>
                <a:gd name="T35" fmla="*/ 16 h 153"/>
                <a:gd name="T36" fmla="*/ 18 w 98"/>
                <a:gd name="T37" fmla="*/ 15 h 153"/>
                <a:gd name="T38" fmla="*/ 17 w 98"/>
                <a:gd name="T39" fmla="*/ 13 h 153"/>
                <a:gd name="T40" fmla="*/ 15 w 98"/>
                <a:gd name="T41" fmla="*/ 12 h 153"/>
                <a:gd name="T42" fmla="*/ 13 w 98"/>
                <a:gd name="T43" fmla="*/ 12 h 153"/>
                <a:gd name="T44" fmla="*/ 11 w 98"/>
                <a:gd name="T45" fmla="*/ 12 h 153"/>
                <a:gd name="T46" fmla="*/ 9 w 98"/>
                <a:gd name="T47" fmla="*/ 12 h 153"/>
                <a:gd name="T48" fmla="*/ 7 w 98"/>
                <a:gd name="T49" fmla="*/ 12 h 153"/>
                <a:gd name="T50" fmla="*/ 6 w 98"/>
                <a:gd name="T51" fmla="*/ 12 h 153"/>
                <a:gd name="T52" fmla="*/ 4 w 98"/>
                <a:gd name="T53" fmla="*/ 14 h 153"/>
                <a:gd name="T54" fmla="*/ 4 w 98"/>
                <a:gd name="T55" fmla="*/ 12 h 153"/>
                <a:gd name="T56" fmla="*/ 5 w 98"/>
                <a:gd name="T57" fmla="*/ 8 h 153"/>
                <a:gd name="T58" fmla="*/ 6 w 98"/>
                <a:gd name="T59" fmla="*/ 5 h 153"/>
                <a:gd name="T60" fmla="*/ 9 w 98"/>
                <a:gd name="T61" fmla="*/ 3 h 153"/>
                <a:gd name="T62" fmla="*/ 12 w 98"/>
                <a:gd name="T63" fmla="*/ 0 h 153"/>
                <a:gd name="T64" fmla="*/ 15 w 98"/>
                <a:gd name="T65" fmla="*/ 0 h 153"/>
                <a:gd name="T66" fmla="*/ 18 w 98"/>
                <a:gd name="T67" fmla="*/ 0 h 153"/>
                <a:gd name="T68" fmla="*/ 20 w 98"/>
                <a:gd name="T69" fmla="*/ 2 h 153"/>
                <a:gd name="T70" fmla="*/ 22 w 98"/>
                <a:gd name="T71" fmla="*/ 5 h 153"/>
                <a:gd name="T72" fmla="*/ 24 w 98"/>
                <a:gd name="T73" fmla="*/ 8 h 153"/>
                <a:gd name="T74" fmla="*/ 25 w 98"/>
                <a:gd name="T75" fmla="*/ 11 h 153"/>
                <a:gd name="T76" fmla="*/ 25 w 98"/>
                <a:gd name="T77" fmla="*/ 14 h 1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8"/>
                <a:gd name="T118" fmla="*/ 0 h 153"/>
                <a:gd name="T119" fmla="*/ 98 w 98"/>
                <a:gd name="T120" fmla="*/ 153 h 1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8" h="153">
                  <a:moveTo>
                    <a:pt x="98" y="59"/>
                  </a:moveTo>
                  <a:lnTo>
                    <a:pt x="93" y="85"/>
                  </a:lnTo>
                  <a:lnTo>
                    <a:pt x="88" y="109"/>
                  </a:lnTo>
                  <a:lnTo>
                    <a:pt x="79" y="134"/>
                  </a:lnTo>
                  <a:lnTo>
                    <a:pt x="61" y="153"/>
                  </a:lnTo>
                  <a:lnTo>
                    <a:pt x="4" y="153"/>
                  </a:lnTo>
                  <a:lnTo>
                    <a:pt x="0" y="140"/>
                  </a:lnTo>
                  <a:lnTo>
                    <a:pt x="2" y="130"/>
                  </a:lnTo>
                  <a:lnTo>
                    <a:pt x="5" y="119"/>
                  </a:lnTo>
                  <a:lnTo>
                    <a:pt x="10" y="108"/>
                  </a:lnTo>
                  <a:lnTo>
                    <a:pt x="17" y="97"/>
                  </a:lnTo>
                  <a:lnTo>
                    <a:pt x="25" y="89"/>
                  </a:lnTo>
                  <a:lnTo>
                    <a:pt x="34" y="80"/>
                  </a:lnTo>
                  <a:lnTo>
                    <a:pt x="44" y="74"/>
                  </a:lnTo>
                  <a:lnTo>
                    <a:pt x="53" y="74"/>
                  </a:lnTo>
                  <a:lnTo>
                    <a:pt x="62" y="74"/>
                  </a:lnTo>
                  <a:lnTo>
                    <a:pt x="68" y="74"/>
                  </a:lnTo>
                  <a:lnTo>
                    <a:pt x="76" y="66"/>
                  </a:lnTo>
                  <a:lnTo>
                    <a:pt x="72" y="60"/>
                  </a:lnTo>
                  <a:lnTo>
                    <a:pt x="65" y="54"/>
                  </a:lnTo>
                  <a:lnTo>
                    <a:pt x="58" y="51"/>
                  </a:lnTo>
                  <a:lnTo>
                    <a:pt x="51" y="49"/>
                  </a:lnTo>
                  <a:lnTo>
                    <a:pt x="44" y="48"/>
                  </a:lnTo>
                  <a:lnTo>
                    <a:pt x="36" y="48"/>
                  </a:lnTo>
                  <a:lnTo>
                    <a:pt x="28" y="49"/>
                  </a:lnTo>
                  <a:lnTo>
                    <a:pt x="22" y="51"/>
                  </a:lnTo>
                  <a:lnTo>
                    <a:pt x="14" y="59"/>
                  </a:lnTo>
                  <a:lnTo>
                    <a:pt x="14" y="48"/>
                  </a:lnTo>
                  <a:lnTo>
                    <a:pt x="17" y="35"/>
                  </a:lnTo>
                  <a:lnTo>
                    <a:pt x="25" y="23"/>
                  </a:lnTo>
                  <a:lnTo>
                    <a:pt x="33" y="12"/>
                  </a:lnTo>
                  <a:lnTo>
                    <a:pt x="45" y="3"/>
                  </a:lnTo>
                  <a:lnTo>
                    <a:pt x="59" y="0"/>
                  </a:lnTo>
                  <a:lnTo>
                    <a:pt x="70" y="3"/>
                  </a:lnTo>
                  <a:lnTo>
                    <a:pt x="79" y="9"/>
                  </a:lnTo>
                  <a:lnTo>
                    <a:pt x="88" y="20"/>
                  </a:lnTo>
                  <a:lnTo>
                    <a:pt x="95" y="32"/>
                  </a:lnTo>
                  <a:lnTo>
                    <a:pt x="98" y="45"/>
                  </a:lnTo>
                  <a:lnTo>
                    <a:pt x="98" y="59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6"/>
            <p:cNvSpPr>
              <a:spLocks/>
            </p:cNvSpPr>
            <p:nvPr/>
          </p:nvSpPr>
          <p:spPr bwMode="auto">
            <a:xfrm>
              <a:off x="3442" y="3047"/>
              <a:ext cx="46" cy="66"/>
            </a:xfrm>
            <a:custGeom>
              <a:avLst/>
              <a:gdLst>
                <a:gd name="T0" fmla="*/ 19 w 91"/>
                <a:gd name="T1" fmla="*/ 15 h 133"/>
                <a:gd name="T2" fmla="*/ 19 w 91"/>
                <a:gd name="T3" fmla="*/ 17 h 133"/>
                <a:gd name="T4" fmla="*/ 18 w 91"/>
                <a:gd name="T5" fmla="*/ 16 h 133"/>
                <a:gd name="T6" fmla="*/ 16 w 91"/>
                <a:gd name="T7" fmla="*/ 15 h 133"/>
                <a:gd name="T8" fmla="*/ 15 w 91"/>
                <a:gd name="T9" fmla="*/ 14 h 133"/>
                <a:gd name="T10" fmla="*/ 14 w 91"/>
                <a:gd name="T11" fmla="*/ 13 h 133"/>
                <a:gd name="T12" fmla="*/ 12 w 91"/>
                <a:gd name="T13" fmla="*/ 12 h 133"/>
                <a:gd name="T14" fmla="*/ 10 w 91"/>
                <a:gd name="T15" fmla="*/ 12 h 133"/>
                <a:gd name="T16" fmla="*/ 9 w 91"/>
                <a:gd name="T17" fmla="*/ 12 h 133"/>
                <a:gd name="T18" fmla="*/ 7 w 91"/>
                <a:gd name="T19" fmla="*/ 13 h 133"/>
                <a:gd name="T20" fmla="*/ 5 w 91"/>
                <a:gd name="T21" fmla="*/ 15 h 133"/>
                <a:gd name="T22" fmla="*/ 5 w 91"/>
                <a:gd name="T23" fmla="*/ 17 h 133"/>
                <a:gd name="T24" fmla="*/ 7 w 91"/>
                <a:gd name="T25" fmla="*/ 19 h 133"/>
                <a:gd name="T26" fmla="*/ 9 w 91"/>
                <a:gd name="T27" fmla="*/ 20 h 133"/>
                <a:gd name="T28" fmla="*/ 12 w 91"/>
                <a:gd name="T29" fmla="*/ 20 h 133"/>
                <a:gd name="T30" fmla="*/ 15 w 91"/>
                <a:gd name="T31" fmla="*/ 21 h 133"/>
                <a:gd name="T32" fmla="*/ 18 w 91"/>
                <a:gd name="T33" fmla="*/ 22 h 133"/>
                <a:gd name="T34" fmla="*/ 19 w 91"/>
                <a:gd name="T35" fmla="*/ 24 h 133"/>
                <a:gd name="T36" fmla="*/ 22 w 91"/>
                <a:gd name="T37" fmla="*/ 24 h 133"/>
                <a:gd name="T38" fmla="*/ 22 w 91"/>
                <a:gd name="T39" fmla="*/ 25 h 133"/>
                <a:gd name="T40" fmla="*/ 23 w 91"/>
                <a:gd name="T41" fmla="*/ 27 h 133"/>
                <a:gd name="T42" fmla="*/ 23 w 91"/>
                <a:gd name="T43" fmla="*/ 29 h 133"/>
                <a:gd name="T44" fmla="*/ 23 w 91"/>
                <a:gd name="T45" fmla="*/ 32 h 133"/>
                <a:gd name="T46" fmla="*/ 22 w 91"/>
                <a:gd name="T47" fmla="*/ 32 h 133"/>
                <a:gd name="T48" fmla="*/ 20 w 91"/>
                <a:gd name="T49" fmla="*/ 32 h 133"/>
                <a:gd name="T50" fmla="*/ 19 w 91"/>
                <a:gd name="T51" fmla="*/ 33 h 133"/>
                <a:gd name="T52" fmla="*/ 17 w 91"/>
                <a:gd name="T53" fmla="*/ 33 h 133"/>
                <a:gd name="T54" fmla="*/ 15 w 91"/>
                <a:gd name="T55" fmla="*/ 32 h 133"/>
                <a:gd name="T56" fmla="*/ 14 w 91"/>
                <a:gd name="T57" fmla="*/ 32 h 133"/>
                <a:gd name="T58" fmla="*/ 12 w 91"/>
                <a:gd name="T59" fmla="*/ 32 h 133"/>
                <a:gd name="T60" fmla="*/ 11 w 91"/>
                <a:gd name="T61" fmla="*/ 31 h 133"/>
                <a:gd name="T62" fmla="*/ 8 w 91"/>
                <a:gd name="T63" fmla="*/ 28 h 133"/>
                <a:gd name="T64" fmla="*/ 6 w 91"/>
                <a:gd name="T65" fmla="*/ 25 h 133"/>
                <a:gd name="T66" fmla="*/ 4 w 91"/>
                <a:gd name="T67" fmla="*/ 22 h 133"/>
                <a:gd name="T68" fmla="*/ 2 w 91"/>
                <a:gd name="T69" fmla="*/ 19 h 133"/>
                <a:gd name="T70" fmla="*/ 1 w 91"/>
                <a:gd name="T71" fmla="*/ 15 h 133"/>
                <a:gd name="T72" fmla="*/ 0 w 91"/>
                <a:gd name="T73" fmla="*/ 12 h 133"/>
                <a:gd name="T74" fmla="*/ 1 w 91"/>
                <a:gd name="T75" fmla="*/ 8 h 133"/>
                <a:gd name="T76" fmla="*/ 2 w 91"/>
                <a:gd name="T77" fmla="*/ 4 h 133"/>
                <a:gd name="T78" fmla="*/ 3 w 91"/>
                <a:gd name="T79" fmla="*/ 2 h 133"/>
                <a:gd name="T80" fmla="*/ 5 w 91"/>
                <a:gd name="T81" fmla="*/ 0 h 133"/>
                <a:gd name="T82" fmla="*/ 6 w 91"/>
                <a:gd name="T83" fmla="*/ 0 h 133"/>
                <a:gd name="T84" fmla="*/ 8 w 91"/>
                <a:gd name="T85" fmla="*/ 0 h 133"/>
                <a:gd name="T86" fmla="*/ 10 w 91"/>
                <a:gd name="T87" fmla="*/ 0 h 133"/>
                <a:gd name="T88" fmla="*/ 12 w 91"/>
                <a:gd name="T89" fmla="*/ 0 h 133"/>
                <a:gd name="T90" fmla="*/ 15 w 91"/>
                <a:gd name="T91" fmla="*/ 0 h 133"/>
                <a:gd name="T92" fmla="*/ 17 w 91"/>
                <a:gd name="T93" fmla="*/ 0 h 133"/>
                <a:gd name="T94" fmla="*/ 19 w 91"/>
                <a:gd name="T95" fmla="*/ 15 h 1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1"/>
                <a:gd name="T145" fmla="*/ 0 h 133"/>
                <a:gd name="T146" fmla="*/ 91 w 91"/>
                <a:gd name="T147" fmla="*/ 133 h 1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1" h="133">
                  <a:moveTo>
                    <a:pt x="76" y="60"/>
                  </a:moveTo>
                  <a:lnTo>
                    <a:pt x="76" y="68"/>
                  </a:lnTo>
                  <a:lnTo>
                    <a:pt x="70" y="65"/>
                  </a:lnTo>
                  <a:lnTo>
                    <a:pt x="63" y="62"/>
                  </a:lnTo>
                  <a:lnTo>
                    <a:pt x="59" y="59"/>
                  </a:lnTo>
                  <a:lnTo>
                    <a:pt x="53" y="54"/>
                  </a:lnTo>
                  <a:lnTo>
                    <a:pt x="46" y="51"/>
                  </a:lnTo>
                  <a:lnTo>
                    <a:pt x="40" y="50"/>
                  </a:lnTo>
                  <a:lnTo>
                    <a:pt x="33" y="50"/>
                  </a:lnTo>
                  <a:lnTo>
                    <a:pt x="26" y="53"/>
                  </a:lnTo>
                  <a:lnTo>
                    <a:pt x="20" y="63"/>
                  </a:lnTo>
                  <a:lnTo>
                    <a:pt x="20" y="71"/>
                  </a:lnTo>
                  <a:lnTo>
                    <a:pt x="26" y="76"/>
                  </a:lnTo>
                  <a:lnTo>
                    <a:pt x="36" y="80"/>
                  </a:lnTo>
                  <a:lnTo>
                    <a:pt x="46" y="83"/>
                  </a:lnTo>
                  <a:lnTo>
                    <a:pt x="59" y="87"/>
                  </a:lnTo>
                  <a:lnTo>
                    <a:pt x="70" y="91"/>
                  </a:lnTo>
                  <a:lnTo>
                    <a:pt x="76" y="99"/>
                  </a:lnTo>
                  <a:lnTo>
                    <a:pt x="85" y="97"/>
                  </a:lnTo>
                  <a:lnTo>
                    <a:pt x="88" y="102"/>
                  </a:lnTo>
                  <a:lnTo>
                    <a:pt x="90" y="111"/>
                  </a:lnTo>
                  <a:lnTo>
                    <a:pt x="91" y="117"/>
                  </a:lnTo>
                  <a:lnTo>
                    <a:pt x="91" y="128"/>
                  </a:lnTo>
                  <a:lnTo>
                    <a:pt x="85" y="130"/>
                  </a:lnTo>
                  <a:lnTo>
                    <a:pt x="79" y="131"/>
                  </a:lnTo>
                  <a:lnTo>
                    <a:pt x="73" y="133"/>
                  </a:lnTo>
                  <a:lnTo>
                    <a:pt x="67" y="133"/>
                  </a:lnTo>
                  <a:lnTo>
                    <a:pt x="60" y="131"/>
                  </a:lnTo>
                  <a:lnTo>
                    <a:pt x="54" y="131"/>
                  </a:lnTo>
                  <a:lnTo>
                    <a:pt x="48" y="128"/>
                  </a:lnTo>
                  <a:lnTo>
                    <a:pt x="43" y="125"/>
                  </a:lnTo>
                  <a:lnTo>
                    <a:pt x="31" y="114"/>
                  </a:lnTo>
                  <a:lnTo>
                    <a:pt x="22" y="102"/>
                  </a:lnTo>
                  <a:lnTo>
                    <a:pt x="13" y="90"/>
                  </a:lnTo>
                  <a:lnTo>
                    <a:pt x="5" y="76"/>
                  </a:lnTo>
                  <a:lnTo>
                    <a:pt x="2" y="63"/>
                  </a:lnTo>
                  <a:lnTo>
                    <a:pt x="0" y="48"/>
                  </a:lnTo>
                  <a:lnTo>
                    <a:pt x="2" y="34"/>
                  </a:lnTo>
                  <a:lnTo>
                    <a:pt x="8" y="19"/>
                  </a:lnTo>
                  <a:lnTo>
                    <a:pt x="11" y="9"/>
                  </a:lnTo>
                  <a:lnTo>
                    <a:pt x="17" y="3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6" y="6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7"/>
            <p:cNvSpPr>
              <a:spLocks/>
            </p:cNvSpPr>
            <p:nvPr/>
          </p:nvSpPr>
          <p:spPr bwMode="auto">
            <a:xfrm>
              <a:off x="3576" y="3109"/>
              <a:ext cx="77" cy="20"/>
            </a:xfrm>
            <a:custGeom>
              <a:avLst/>
              <a:gdLst>
                <a:gd name="T0" fmla="*/ 38 w 155"/>
                <a:gd name="T1" fmla="*/ 3 h 40"/>
                <a:gd name="T2" fmla="*/ 38 w 155"/>
                <a:gd name="T3" fmla="*/ 3 h 40"/>
                <a:gd name="T4" fmla="*/ 38 w 155"/>
                <a:gd name="T5" fmla="*/ 4 h 40"/>
                <a:gd name="T6" fmla="*/ 38 w 155"/>
                <a:gd name="T7" fmla="*/ 5 h 40"/>
                <a:gd name="T8" fmla="*/ 38 w 155"/>
                <a:gd name="T9" fmla="*/ 6 h 40"/>
                <a:gd name="T10" fmla="*/ 1 w 155"/>
                <a:gd name="T11" fmla="*/ 10 h 40"/>
                <a:gd name="T12" fmla="*/ 0 w 155"/>
                <a:gd name="T13" fmla="*/ 9 h 40"/>
                <a:gd name="T14" fmla="*/ 0 w 155"/>
                <a:gd name="T15" fmla="*/ 7 h 40"/>
                <a:gd name="T16" fmla="*/ 0 w 155"/>
                <a:gd name="T17" fmla="*/ 6 h 40"/>
                <a:gd name="T18" fmla="*/ 0 w 155"/>
                <a:gd name="T19" fmla="*/ 4 h 40"/>
                <a:gd name="T20" fmla="*/ 5 w 155"/>
                <a:gd name="T21" fmla="*/ 3 h 40"/>
                <a:gd name="T22" fmla="*/ 9 w 155"/>
                <a:gd name="T23" fmla="*/ 3 h 40"/>
                <a:gd name="T24" fmla="*/ 14 w 155"/>
                <a:gd name="T25" fmla="*/ 3 h 40"/>
                <a:gd name="T26" fmla="*/ 18 w 155"/>
                <a:gd name="T27" fmla="*/ 3 h 40"/>
                <a:gd name="T28" fmla="*/ 23 w 155"/>
                <a:gd name="T29" fmla="*/ 2 h 40"/>
                <a:gd name="T30" fmla="*/ 27 w 155"/>
                <a:gd name="T31" fmla="*/ 2 h 40"/>
                <a:gd name="T32" fmla="*/ 32 w 155"/>
                <a:gd name="T33" fmla="*/ 1 h 40"/>
                <a:gd name="T34" fmla="*/ 36 w 155"/>
                <a:gd name="T35" fmla="*/ 0 h 40"/>
                <a:gd name="T36" fmla="*/ 38 w 155"/>
                <a:gd name="T37" fmla="*/ 3 h 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5"/>
                <a:gd name="T58" fmla="*/ 0 h 40"/>
                <a:gd name="T59" fmla="*/ 155 w 155"/>
                <a:gd name="T60" fmla="*/ 40 h 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5" h="40">
                  <a:moveTo>
                    <a:pt x="155" y="11"/>
                  </a:moveTo>
                  <a:lnTo>
                    <a:pt x="152" y="12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2" y="22"/>
                  </a:lnTo>
                  <a:lnTo>
                    <a:pt x="5" y="40"/>
                  </a:lnTo>
                  <a:lnTo>
                    <a:pt x="2" y="33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20" y="12"/>
                  </a:lnTo>
                  <a:lnTo>
                    <a:pt x="39" y="11"/>
                  </a:lnTo>
                  <a:lnTo>
                    <a:pt x="56" y="11"/>
                  </a:lnTo>
                  <a:lnTo>
                    <a:pt x="74" y="9"/>
                  </a:lnTo>
                  <a:lnTo>
                    <a:pt x="93" y="8"/>
                  </a:lnTo>
                  <a:lnTo>
                    <a:pt x="111" y="5"/>
                  </a:lnTo>
                  <a:lnTo>
                    <a:pt x="130" y="3"/>
                  </a:lnTo>
                  <a:lnTo>
                    <a:pt x="147" y="0"/>
                  </a:lnTo>
                  <a:lnTo>
                    <a:pt x="15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8"/>
            <p:cNvSpPr>
              <a:spLocks/>
            </p:cNvSpPr>
            <p:nvPr/>
          </p:nvSpPr>
          <p:spPr bwMode="auto">
            <a:xfrm>
              <a:off x="3305" y="3172"/>
              <a:ext cx="568" cy="646"/>
            </a:xfrm>
            <a:custGeom>
              <a:avLst/>
              <a:gdLst>
                <a:gd name="T0" fmla="*/ 121 w 1137"/>
                <a:gd name="T1" fmla="*/ 70 h 1290"/>
                <a:gd name="T2" fmla="*/ 141 w 1137"/>
                <a:gd name="T3" fmla="*/ 139 h 1290"/>
                <a:gd name="T4" fmla="*/ 183 w 1137"/>
                <a:gd name="T5" fmla="*/ 39 h 1290"/>
                <a:gd name="T6" fmla="*/ 197 w 1137"/>
                <a:gd name="T7" fmla="*/ 22 h 1290"/>
                <a:gd name="T8" fmla="*/ 190 w 1137"/>
                <a:gd name="T9" fmla="*/ 55 h 1290"/>
                <a:gd name="T10" fmla="*/ 190 w 1137"/>
                <a:gd name="T11" fmla="*/ 85 h 1290"/>
                <a:gd name="T12" fmla="*/ 160 w 1137"/>
                <a:gd name="T13" fmla="*/ 127 h 1290"/>
                <a:gd name="T14" fmla="*/ 183 w 1137"/>
                <a:gd name="T15" fmla="*/ 106 h 1290"/>
                <a:gd name="T16" fmla="*/ 203 w 1137"/>
                <a:gd name="T17" fmla="*/ 60 h 1290"/>
                <a:gd name="T18" fmla="*/ 205 w 1137"/>
                <a:gd name="T19" fmla="*/ 21 h 1290"/>
                <a:gd name="T20" fmla="*/ 259 w 1137"/>
                <a:gd name="T21" fmla="*/ 27 h 1290"/>
                <a:gd name="T22" fmla="*/ 268 w 1137"/>
                <a:gd name="T23" fmla="*/ 71 h 1290"/>
                <a:gd name="T24" fmla="*/ 264 w 1137"/>
                <a:gd name="T25" fmla="*/ 80 h 1290"/>
                <a:gd name="T26" fmla="*/ 279 w 1137"/>
                <a:gd name="T27" fmla="*/ 81 h 1290"/>
                <a:gd name="T28" fmla="*/ 268 w 1137"/>
                <a:gd name="T29" fmla="*/ 95 h 1290"/>
                <a:gd name="T30" fmla="*/ 273 w 1137"/>
                <a:gd name="T31" fmla="*/ 99 h 1290"/>
                <a:gd name="T32" fmla="*/ 284 w 1137"/>
                <a:gd name="T33" fmla="*/ 133 h 1290"/>
                <a:gd name="T34" fmla="*/ 271 w 1137"/>
                <a:gd name="T35" fmla="*/ 172 h 1290"/>
                <a:gd name="T36" fmla="*/ 274 w 1137"/>
                <a:gd name="T37" fmla="*/ 183 h 1290"/>
                <a:gd name="T38" fmla="*/ 260 w 1137"/>
                <a:gd name="T39" fmla="*/ 177 h 1290"/>
                <a:gd name="T40" fmla="*/ 271 w 1137"/>
                <a:gd name="T41" fmla="*/ 197 h 1290"/>
                <a:gd name="T42" fmla="*/ 266 w 1137"/>
                <a:gd name="T43" fmla="*/ 223 h 1290"/>
                <a:gd name="T44" fmla="*/ 251 w 1137"/>
                <a:gd name="T45" fmla="*/ 192 h 1290"/>
                <a:gd name="T46" fmla="*/ 235 w 1137"/>
                <a:gd name="T47" fmla="*/ 174 h 1290"/>
                <a:gd name="T48" fmla="*/ 245 w 1137"/>
                <a:gd name="T49" fmla="*/ 130 h 1290"/>
                <a:gd name="T50" fmla="*/ 215 w 1137"/>
                <a:gd name="T51" fmla="*/ 190 h 1290"/>
                <a:gd name="T52" fmla="*/ 187 w 1137"/>
                <a:gd name="T53" fmla="*/ 227 h 1290"/>
                <a:gd name="T54" fmla="*/ 180 w 1137"/>
                <a:gd name="T55" fmla="*/ 258 h 1290"/>
                <a:gd name="T56" fmla="*/ 221 w 1137"/>
                <a:gd name="T57" fmla="*/ 279 h 1290"/>
                <a:gd name="T58" fmla="*/ 249 w 1137"/>
                <a:gd name="T59" fmla="*/ 267 h 1290"/>
                <a:gd name="T60" fmla="*/ 251 w 1137"/>
                <a:gd name="T61" fmla="*/ 297 h 1290"/>
                <a:gd name="T62" fmla="*/ 219 w 1137"/>
                <a:gd name="T63" fmla="*/ 310 h 1290"/>
                <a:gd name="T64" fmla="*/ 169 w 1137"/>
                <a:gd name="T65" fmla="*/ 312 h 1290"/>
                <a:gd name="T66" fmla="*/ 139 w 1137"/>
                <a:gd name="T67" fmla="*/ 286 h 1290"/>
                <a:gd name="T68" fmla="*/ 118 w 1137"/>
                <a:gd name="T69" fmla="*/ 313 h 1290"/>
                <a:gd name="T70" fmla="*/ 86 w 1137"/>
                <a:gd name="T71" fmla="*/ 310 h 1290"/>
                <a:gd name="T72" fmla="*/ 62 w 1137"/>
                <a:gd name="T73" fmla="*/ 269 h 1290"/>
                <a:gd name="T74" fmla="*/ 60 w 1137"/>
                <a:gd name="T75" fmla="*/ 140 h 1290"/>
                <a:gd name="T76" fmla="*/ 51 w 1137"/>
                <a:gd name="T77" fmla="*/ 134 h 1290"/>
                <a:gd name="T78" fmla="*/ 39 w 1137"/>
                <a:gd name="T79" fmla="*/ 154 h 1290"/>
                <a:gd name="T80" fmla="*/ 52 w 1137"/>
                <a:gd name="T81" fmla="*/ 167 h 1290"/>
                <a:gd name="T82" fmla="*/ 41 w 1137"/>
                <a:gd name="T83" fmla="*/ 171 h 1290"/>
                <a:gd name="T84" fmla="*/ 49 w 1137"/>
                <a:gd name="T85" fmla="*/ 181 h 1290"/>
                <a:gd name="T86" fmla="*/ 43 w 1137"/>
                <a:gd name="T87" fmla="*/ 232 h 1290"/>
                <a:gd name="T88" fmla="*/ 26 w 1137"/>
                <a:gd name="T89" fmla="*/ 246 h 1290"/>
                <a:gd name="T90" fmla="*/ 9 w 1137"/>
                <a:gd name="T91" fmla="*/ 166 h 1290"/>
                <a:gd name="T92" fmla="*/ 27 w 1137"/>
                <a:gd name="T93" fmla="*/ 97 h 1290"/>
                <a:gd name="T94" fmla="*/ 48 w 1137"/>
                <a:gd name="T95" fmla="*/ 51 h 1290"/>
                <a:gd name="T96" fmla="*/ 82 w 1137"/>
                <a:gd name="T97" fmla="*/ 30 h 1290"/>
                <a:gd name="T98" fmla="*/ 95 w 1137"/>
                <a:gd name="T99" fmla="*/ 62 h 1290"/>
                <a:gd name="T100" fmla="*/ 94 w 1137"/>
                <a:gd name="T101" fmla="*/ 76 h 1290"/>
                <a:gd name="T102" fmla="*/ 112 w 1137"/>
                <a:gd name="T103" fmla="*/ 110 h 1290"/>
                <a:gd name="T104" fmla="*/ 130 w 1137"/>
                <a:gd name="T105" fmla="*/ 135 h 1290"/>
                <a:gd name="T106" fmla="*/ 119 w 1137"/>
                <a:gd name="T107" fmla="*/ 108 h 1290"/>
                <a:gd name="T108" fmla="*/ 99 w 1137"/>
                <a:gd name="T109" fmla="*/ 83 h 1290"/>
                <a:gd name="T110" fmla="*/ 116 w 1137"/>
                <a:gd name="T111" fmla="*/ 61 h 1290"/>
                <a:gd name="T112" fmla="*/ 98 w 1137"/>
                <a:gd name="T113" fmla="*/ 54 h 1290"/>
                <a:gd name="T114" fmla="*/ 110 w 1137"/>
                <a:gd name="T115" fmla="*/ 8 h 129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37"/>
                <a:gd name="T175" fmla="*/ 0 h 1290"/>
                <a:gd name="T176" fmla="*/ 1137 w 1137"/>
                <a:gd name="T177" fmla="*/ 1290 h 129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37" h="1290">
                  <a:moveTo>
                    <a:pt x="468" y="37"/>
                  </a:moveTo>
                  <a:lnTo>
                    <a:pt x="460" y="72"/>
                  </a:lnTo>
                  <a:lnTo>
                    <a:pt x="462" y="108"/>
                  </a:lnTo>
                  <a:lnTo>
                    <a:pt x="465" y="143"/>
                  </a:lnTo>
                  <a:lnTo>
                    <a:pt x="468" y="177"/>
                  </a:lnTo>
                  <a:lnTo>
                    <a:pt x="477" y="207"/>
                  </a:lnTo>
                  <a:lnTo>
                    <a:pt x="482" y="242"/>
                  </a:lnTo>
                  <a:lnTo>
                    <a:pt x="484" y="278"/>
                  </a:lnTo>
                  <a:lnTo>
                    <a:pt x="490" y="312"/>
                  </a:lnTo>
                  <a:lnTo>
                    <a:pt x="536" y="512"/>
                  </a:lnTo>
                  <a:lnTo>
                    <a:pt x="542" y="518"/>
                  </a:lnTo>
                  <a:lnTo>
                    <a:pt x="548" y="526"/>
                  </a:lnTo>
                  <a:lnTo>
                    <a:pt x="552" y="535"/>
                  </a:lnTo>
                  <a:lnTo>
                    <a:pt x="556" y="545"/>
                  </a:lnTo>
                  <a:lnTo>
                    <a:pt x="561" y="552"/>
                  </a:lnTo>
                  <a:lnTo>
                    <a:pt x="567" y="555"/>
                  </a:lnTo>
                  <a:lnTo>
                    <a:pt x="576" y="555"/>
                  </a:lnTo>
                  <a:lnTo>
                    <a:pt x="587" y="549"/>
                  </a:lnTo>
                  <a:lnTo>
                    <a:pt x="623" y="489"/>
                  </a:lnTo>
                  <a:lnTo>
                    <a:pt x="652" y="426"/>
                  </a:lnTo>
                  <a:lnTo>
                    <a:pt x="678" y="359"/>
                  </a:lnTo>
                  <a:lnTo>
                    <a:pt x="700" y="291"/>
                  </a:lnTo>
                  <a:lnTo>
                    <a:pt x="718" y="224"/>
                  </a:lnTo>
                  <a:lnTo>
                    <a:pt x="734" y="154"/>
                  </a:lnTo>
                  <a:lnTo>
                    <a:pt x="748" y="85"/>
                  </a:lnTo>
                  <a:lnTo>
                    <a:pt x="762" y="15"/>
                  </a:lnTo>
                  <a:lnTo>
                    <a:pt x="751" y="7"/>
                  </a:lnTo>
                  <a:lnTo>
                    <a:pt x="768" y="0"/>
                  </a:lnTo>
                  <a:lnTo>
                    <a:pt x="777" y="12"/>
                  </a:lnTo>
                  <a:lnTo>
                    <a:pt x="783" y="29"/>
                  </a:lnTo>
                  <a:lnTo>
                    <a:pt x="791" y="44"/>
                  </a:lnTo>
                  <a:lnTo>
                    <a:pt x="788" y="85"/>
                  </a:lnTo>
                  <a:lnTo>
                    <a:pt x="791" y="125"/>
                  </a:lnTo>
                  <a:lnTo>
                    <a:pt x="797" y="165"/>
                  </a:lnTo>
                  <a:lnTo>
                    <a:pt x="802" y="203"/>
                  </a:lnTo>
                  <a:lnTo>
                    <a:pt x="796" y="210"/>
                  </a:lnTo>
                  <a:lnTo>
                    <a:pt x="788" y="213"/>
                  </a:lnTo>
                  <a:lnTo>
                    <a:pt x="780" y="214"/>
                  </a:lnTo>
                  <a:lnTo>
                    <a:pt x="772" y="216"/>
                  </a:lnTo>
                  <a:lnTo>
                    <a:pt x="763" y="217"/>
                  </a:lnTo>
                  <a:lnTo>
                    <a:pt x="755" y="220"/>
                  </a:lnTo>
                  <a:lnTo>
                    <a:pt x="749" y="224"/>
                  </a:lnTo>
                  <a:lnTo>
                    <a:pt x="743" y="230"/>
                  </a:lnTo>
                  <a:lnTo>
                    <a:pt x="745" y="256"/>
                  </a:lnTo>
                  <a:lnTo>
                    <a:pt x="754" y="278"/>
                  </a:lnTo>
                  <a:lnTo>
                    <a:pt x="768" y="298"/>
                  </a:lnTo>
                  <a:lnTo>
                    <a:pt x="780" y="319"/>
                  </a:lnTo>
                  <a:lnTo>
                    <a:pt x="762" y="338"/>
                  </a:lnTo>
                  <a:lnTo>
                    <a:pt x="743" y="358"/>
                  </a:lnTo>
                  <a:lnTo>
                    <a:pt x="726" y="381"/>
                  </a:lnTo>
                  <a:lnTo>
                    <a:pt x="709" y="404"/>
                  </a:lnTo>
                  <a:lnTo>
                    <a:pt x="692" y="429"/>
                  </a:lnTo>
                  <a:lnTo>
                    <a:pt x="675" y="454"/>
                  </a:lnTo>
                  <a:lnTo>
                    <a:pt x="658" y="478"/>
                  </a:lnTo>
                  <a:lnTo>
                    <a:pt x="641" y="500"/>
                  </a:lnTo>
                  <a:lnTo>
                    <a:pt x="641" y="508"/>
                  </a:lnTo>
                  <a:lnTo>
                    <a:pt x="643" y="515"/>
                  </a:lnTo>
                  <a:lnTo>
                    <a:pt x="647" y="521"/>
                  </a:lnTo>
                  <a:lnTo>
                    <a:pt x="652" y="526"/>
                  </a:lnTo>
                  <a:lnTo>
                    <a:pt x="663" y="526"/>
                  </a:lnTo>
                  <a:lnTo>
                    <a:pt x="681" y="501"/>
                  </a:lnTo>
                  <a:lnTo>
                    <a:pt x="700" y="475"/>
                  </a:lnTo>
                  <a:lnTo>
                    <a:pt x="718" y="449"/>
                  </a:lnTo>
                  <a:lnTo>
                    <a:pt x="735" y="423"/>
                  </a:lnTo>
                  <a:lnTo>
                    <a:pt x="754" y="396"/>
                  </a:lnTo>
                  <a:lnTo>
                    <a:pt x="774" y="372"/>
                  </a:lnTo>
                  <a:lnTo>
                    <a:pt x="796" y="347"/>
                  </a:lnTo>
                  <a:lnTo>
                    <a:pt x="817" y="324"/>
                  </a:lnTo>
                  <a:lnTo>
                    <a:pt x="780" y="253"/>
                  </a:lnTo>
                  <a:lnTo>
                    <a:pt x="789" y="247"/>
                  </a:lnTo>
                  <a:lnTo>
                    <a:pt x="802" y="244"/>
                  </a:lnTo>
                  <a:lnTo>
                    <a:pt x="814" y="239"/>
                  </a:lnTo>
                  <a:lnTo>
                    <a:pt x="825" y="236"/>
                  </a:lnTo>
                  <a:lnTo>
                    <a:pt x="834" y="231"/>
                  </a:lnTo>
                  <a:lnTo>
                    <a:pt x="839" y="224"/>
                  </a:lnTo>
                  <a:lnTo>
                    <a:pt x="839" y="211"/>
                  </a:lnTo>
                  <a:lnTo>
                    <a:pt x="833" y="196"/>
                  </a:lnTo>
                  <a:lnTo>
                    <a:pt x="826" y="160"/>
                  </a:lnTo>
                  <a:lnTo>
                    <a:pt x="823" y="122"/>
                  </a:lnTo>
                  <a:lnTo>
                    <a:pt x="822" y="82"/>
                  </a:lnTo>
                  <a:lnTo>
                    <a:pt x="826" y="44"/>
                  </a:lnTo>
                  <a:lnTo>
                    <a:pt x="854" y="57"/>
                  </a:lnTo>
                  <a:lnTo>
                    <a:pt x="887" y="65"/>
                  </a:lnTo>
                  <a:lnTo>
                    <a:pt x="919" y="69"/>
                  </a:lnTo>
                  <a:lnTo>
                    <a:pt x="951" y="74"/>
                  </a:lnTo>
                  <a:lnTo>
                    <a:pt x="984" y="80"/>
                  </a:lnTo>
                  <a:lnTo>
                    <a:pt x="1013" y="91"/>
                  </a:lnTo>
                  <a:lnTo>
                    <a:pt x="1038" y="108"/>
                  </a:lnTo>
                  <a:lnTo>
                    <a:pt x="1058" y="136"/>
                  </a:lnTo>
                  <a:lnTo>
                    <a:pt x="1066" y="171"/>
                  </a:lnTo>
                  <a:lnTo>
                    <a:pt x="1078" y="202"/>
                  </a:lnTo>
                  <a:lnTo>
                    <a:pt x="1094" y="234"/>
                  </a:lnTo>
                  <a:lnTo>
                    <a:pt x="1103" y="268"/>
                  </a:lnTo>
                  <a:lnTo>
                    <a:pt x="1094" y="273"/>
                  </a:lnTo>
                  <a:lnTo>
                    <a:pt x="1084" y="276"/>
                  </a:lnTo>
                  <a:lnTo>
                    <a:pt x="1073" y="281"/>
                  </a:lnTo>
                  <a:lnTo>
                    <a:pt x="1063" y="284"/>
                  </a:lnTo>
                  <a:lnTo>
                    <a:pt x="1053" y="288"/>
                  </a:lnTo>
                  <a:lnTo>
                    <a:pt x="1046" y="295"/>
                  </a:lnTo>
                  <a:lnTo>
                    <a:pt x="1041" y="302"/>
                  </a:lnTo>
                  <a:lnTo>
                    <a:pt x="1040" y="312"/>
                  </a:lnTo>
                  <a:lnTo>
                    <a:pt x="1040" y="316"/>
                  </a:lnTo>
                  <a:lnTo>
                    <a:pt x="1049" y="319"/>
                  </a:lnTo>
                  <a:lnTo>
                    <a:pt x="1058" y="319"/>
                  </a:lnTo>
                  <a:lnTo>
                    <a:pt x="1066" y="318"/>
                  </a:lnTo>
                  <a:lnTo>
                    <a:pt x="1075" y="313"/>
                  </a:lnTo>
                  <a:lnTo>
                    <a:pt x="1083" y="310"/>
                  </a:lnTo>
                  <a:lnTo>
                    <a:pt x="1090" y="305"/>
                  </a:lnTo>
                  <a:lnTo>
                    <a:pt x="1100" y="301"/>
                  </a:lnTo>
                  <a:lnTo>
                    <a:pt x="1107" y="298"/>
                  </a:lnTo>
                  <a:lnTo>
                    <a:pt x="1114" y="308"/>
                  </a:lnTo>
                  <a:lnTo>
                    <a:pt x="1117" y="324"/>
                  </a:lnTo>
                  <a:lnTo>
                    <a:pt x="1120" y="339"/>
                  </a:lnTo>
                  <a:lnTo>
                    <a:pt x="1128" y="355"/>
                  </a:lnTo>
                  <a:lnTo>
                    <a:pt x="1118" y="356"/>
                  </a:lnTo>
                  <a:lnTo>
                    <a:pt x="1107" y="359"/>
                  </a:lnTo>
                  <a:lnTo>
                    <a:pt x="1098" y="362"/>
                  </a:lnTo>
                  <a:lnTo>
                    <a:pt x="1089" y="366"/>
                  </a:lnTo>
                  <a:lnTo>
                    <a:pt x="1080" y="372"/>
                  </a:lnTo>
                  <a:lnTo>
                    <a:pt x="1072" y="378"/>
                  </a:lnTo>
                  <a:lnTo>
                    <a:pt x="1067" y="386"/>
                  </a:lnTo>
                  <a:lnTo>
                    <a:pt x="1063" y="395"/>
                  </a:lnTo>
                  <a:lnTo>
                    <a:pt x="1067" y="399"/>
                  </a:lnTo>
                  <a:lnTo>
                    <a:pt x="1072" y="404"/>
                  </a:lnTo>
                  <a:lnTo>
                    <a:pt x="1078" y="407"/>
                  </a:lnTo>
                  <a:lnTo>
                    <a:pt x="1084" y="406"/>
                  </a:lnTo>
                  <a:lnTo>
                    <a:pt x="1089" y="399"/>
                  </a:lnTo>
                  <a:lnTo>
                    <a:pt x="1094" y="395"/>
                  </a:lnTo>
                  <a:lnTo>
                    <a:pt x="1100" y="392"/>
                  </a:lnTo>
                  <a:lnTo>
                    <a:pt x="1106" y="390"/>
                  </a:lnTo>
                  <a:lnTo>
                    <a:pt x="1112" y="387"/>
                  </a:lnTo>
                  <a:lnTo>
                    <a:pt x="1118" y="386"/>
                  </a:lnTo>
                  <a:lnTo>
                    <a:pt x="1124" y="386"/>
                  </a:lnTo>
                  <a:lnTo>
                    <a:pt x="1131" y="384"/>
                  </a:lnTo>
                  <a:lnTo>
                    <a:pt x="1137" y="457"/>
                  </a:lnTo>
                  <a:lnTo>
                    <a:pt x="1137" y="531"/>
                  </a:lnTo>
                  <a:lnTo>
                    <a:pt x="1131" y="605"/>
                  </a:lnTo>
                  <a:lnTo>
                    <a:pt x="1121" y="674"/>
                  </a:lnTo>
                  <a:lnTo>
                    <a:pt x="1111" y="668"/>
                  </a:lnTo>
                  <a:lnTo>
                    <a:pt x="1100" y="660"/>
                  </a:lnTo>
                  <a:lnTo>
                    <a:pt x="1087" y="659"/>
                  </a:lnTo>
                  <a:lnTo>
                    <a:pt x="1077" y="667"/>
                  </a:lnTo>
                  <a:lnTo>
                    <a:pt x="1081" y="677"/>
                  </a:lnTo>
                  <a:lnTo>
                    <a:pt x="1087" y="687"/>
                  </a:lnTo>
                  <a:lnTo>
                    <a:pt x="1097" y="696"/>
                  </a:lnTo>
                  <a:lnTo>
                    <a:pt x="1106" y="705"/>
                  </a:lnTo>
                  <a:lnTo>
                    <a:pt x="1114" y="714"/>
                  </a:lnTo>
                  <a:lnTo>
                    <a:pt x="1117" y="724"/>
                  </a:lnTo>
                  <a:lnTo>
                    <a:pt x="1115" y="736"/>
                  </a:lnTo>
                  <a:lnTo>
                    <a:pt x="1107" y="748"/>
                  </a:lnTo>
                  <a:lnTo>
                    <a:pt x="1103" y="738"/>
                  </a:lnTo>
                  <a:lnTo>
                    <a:pt x="1097" y="728"/>
                  </a:lnTo>
                  <a:lnTo>
                    <a:pt x="1090" y="719"/>
                  </a:lnTo>
                  <a:lnTo>
                    <a:pt x="1084" y="711"/>
                  </a:lnTo>
                  <a:lnTo>
                    <a:pt x="1078" y="704"/>
                  </a:lnTo>
                  <a:lnTo>
                    <a:pt x="1070" y="697"/>
                  </a:lnTo>
                  <a:lnTo>
                    <a:pt x="1061" y="691"/>
                  </a:lnTo>
                  <a:lnTo>
                    <a:pt x="1052" y="685"/>
                  </a:lnTo>
                  <a:lnTo>
                    <a:pt x="1043" y="694"/>
                  </a:lnTo>
                  <a:lnTo>
                    <a:pt x="1041" y="704"/>
                  </a:lnTo>
                  <a:lnTo>
                    <a:pt x="1044" y="713"/>
                  </a:lnTo>
                  <a:lnTo>
                    <a:pt x="1053" y="724"/>
                  </a:lnTo>
                  <a:lnTo>
                    <a:pt x="1063" y="733"/>
                  </a:lnTo>
                  <a:lnTo>
                    <a:pt x="1072" y="745"/>
                  </a:lnTo>
                  <a:lnTo>
                    <a:pt x="1078" y="756"/>
                  </a:lnTo>
                  <a:lnTo>
                    <a:pt x="1081" y="768"/>
                  </a:lnTo>
                  <a:lnTo>
                    <a:pt x="1081" y="778"/>
                  </a:lnTo>
                  <a:lnTo>
                    <a:pt x="1084" y="787"/>
                  </a:lnTo>
                  <a:lnTo>
                    <a:pt x="1087" y="795"/>
                  </a:lnTo>
                  <a:lnTo>
                    <a:pt x="1095" y="801"/>
                  </a:lnTo>
                  <a:lnTo>
                    <a:pt x="1092" y="816"/>
                  </a:lnTo>
                  <a:lnTo>
                    <a:pt x="1087" y="832"/>
                  </a:lnTo>
                  <a:lnTo>
                    <a:pt x="1083" y="847"/>
                  </a:lnTo>
                  <a:lnTo>
                    <a:pt x="1077" y="861"/>
                  </a:lnTo>
                  <a:lnTo>
                    <a:pt x="1070" y="876"/>
                  </a:lnTo>
                  <a:lnTo>
                    <a:pt x="1064" y="890"/>
                  </a:lnTo>
                  <a:lnTo>
                    <a:pt x="1056" y="904"/>
                  </a:lnTo>
                  <a:lnTo>
                    <a:pt x="1047" y="918"/>
                  </a:lnTo>
                  <a:lnTo>
                    <a:pt x="1047" y="884"/>
                  </a:lnTo>
                  <a:lnTo>
                    <a:pt x="1047" y="850"/>
                  </a:lnTo>
                  <a:lnTo>
                    <a:pt x="1041" y="818"/>
                  </a:lnTo>
                  <a:lnTo>
                    <a:pt x="1029" y="787"/>
                  </a:lnTo>
                  <a:lnTo>
                    <a:pt x="1016" y="776"/>
                  </a:lnTo>
                  <a:lnTo>
                    <a:pt x="1004" y="765"/>
                  </a:lnTo>
                  <a:lnTo>
                    <a:pt x="992" y="758"/>
                  </a:lnTo>
                  <a:lnTo>
                    <a:pt x="978" y="750"/>
                  </a:lnTo>
                  <a:lnTo>
                    <a:pt x="964" y="745"/>
                  </a:lnTo>
                  <a:lnTo>
                    <a:pt x="948" y="742"/>
                  </a:lnTo>
                  <a:lnTo>
                    <a:pt x="931" y="742"/>
                  </a:lnTo>
                  <a:lnTo>
                    <a:pt x="914" y="744"/>
                  </a:lnTo>
                  <a:lnTo>
                    <a:pt x="928" y="719"/>
                  </a:lnTo>
                  <a:lnTo>
                    <a:pt x="942" y="693"/>
                  </a:lnTo>
                  <a:lnTo>
                    <a:pt x="953" y="665"/>
                  </a:lnTo>
                  <a:lnTo>
                    <a:pt x="964" y="639"/>
                  </a:lnTo>
                  <a:lnTo>
                    <a:pt x="973" y="611"/>
                  </a:lnTo>
                  <a:lnTo>
                    <a:pt x="981" y="583"/>
                  </a:lnTo>
                  <a:lnTo>
                    <a:pt x="985" y="554"/>
                  </a:lnTo>
                  <a:lnTo>
                    <a:pt x="990" y="526"/>
                  </a:lnTo>
                  <a:lnTo>
                    <a:pt x="985" y="523"/>
                  </a:lnTo>
                  <a:lnTo>
                    <a:pt x="982" y="520"/>
                  </a:lnTo>
                  <a:lnTo>
                    <a:pt x="978" y="518"/>
                  </a:lnTo>
                  <a:lnTo>
                    <a:pt x="972" y="518"/>
                  </a:lnTo>
                  <a:lnTo>
                    <a:pt x="958" y="558"/>
                  </a:lnTo>
                  <a:lnTo>
                    <a:pt x="944" y="602"/>
                  </a:lnTo>
                  <a:lnTo>
                    <a:pt x="928" y="645"/>
                  </a:lnTo>
                  <a:lnTo>
                    <a:pt x="911" y="687"/>
                  </a:lnTo>
                  <a:lnTo>
                    <a:pt x="890" y="725"/>
                  </a:lnTo>
                  <a:lnTo>
                    <a:pt x="863" y="759"/>
                  </a:lnTo>
                  <a:lnTo>
                    <a:pt x="831" y="787"/>
                  </a:lnTo>
                  <a:lnTo>
                    <a:pt x="791" y="805"/>
                  </a:lnTo>
                  <a:lnTo>
                    <a:pt x="779" y="824"/>
                  </a:lnTo>
                  <a:lnTo>
                    <a:pt x="771" y="844"/>
                  </a:lnTo>
                  <a:lnTo>
                    <a:pt x="768" y="867"/>
                  </a:lnTo>
                  <a:lnTo>
                    <a:pt x="769" y="892"/>
                  </a:lnTo>
                  <a:lnTo>
                    <a:pt x="760" y="898"/>
                  </a:lnTo>
                  <a:lnTo>
                    <a:pt x="751" y="906"/>
                  </a:lnTo>
                  <a:lnTo>
                    <a:pt x="745" y="915"/>
                  </a:lnTo>
                  <a:lnTo>
                    <a:pt x="738" y="924"/>
                  </a:lnTo>
                  <a:lnTo>
                    <a:pt x="732" y="935"/>
                  </a:lnTo>
                  <a:lnTo>
                    <a:pt x="728" y="946"/>
                  </a:lnTo>
                  <a:lnTo>
                    <a:pt x="723" y="957"/>
                  </a:lnTo>
                  <a:lnTo>
                    <a:pt x="718" y="968"/>
                  </a:lnTo>
                  <a:lnTo>
                    <a:pt x="720" y="998"/>
                  </a:lnTo>
                  <a:lnTo>
                    <a:pt x="721" y="1028"/>
                  </a:lnTo>
                  <a:lnTo>
                    <a:pt x="732" y="1054"/>
                  </a:lnTo>
                  <a:lnTo>
                    <a:pt x="757" y="1069"/>
                  </a:lnTo>
                  <a:lnTo>
                    <a:pt x="772" y="1086"/>
                  </a:lnTo>
                  <a:lnTo>
                    <a:pt x="791" y="1099"/>
                  </a:lnTo>
                  <a:lnTo>
                    <a:pt x="813" y="1108"/>
                  </a:lnTo>
                  <a:lnTo>
                    <a:pt x="837" y="1113"/>
                  </a:lnTo>
                  <a:lnTo>
                    <a:pt x="862" y="1114"/>
                  </a:lnTo>
                  <a:lnTo>
                    <a:pt x="887" y="1113"/>
                  </a:lnTo>
                  <a:lnTo>
                    <a:pt x="910" y="1110"/>
                  </a:lnTo>
                  <a:lnTo>
                    <a:pt x="931" y="1106"/>
                  </a:lnTo>
                  <a:lnTo>
                    <a:pt x="944" y="1102"/>
                  </a:lnTo>
                  <a:lnTo>
                    <a:pt x="955" y="1096"/>
                  </a:lnTo>
                  <a:lnTo>
                    <a:pt x="967" y="1089"/>
                  </a:lnTo>
                  <a:lnTo>
                    <a:pt x="978" y="1082"/>
                  </a:lnTo>
                  <a:lnTo>
                    <a:pt x="989" y="1074"/>
                  </a:lnTo>
                  <a:lnTo>
                    <a:pt x="999" y="1065"/>
                  </a:lnTo>
                  <a:lnTo>
                    <a:pt x="1009" y="1054"/>
                  </a:lnTo>
                  <a:lnTo>
                    <a:pt x="1016" y="1042"/>
                  </a:lnTo>
                  <a:lnTo>
                    <a:pt x="1023" y="1069"/>
                  </a:lnTo>
                  <a:lnTo>
                    <a:pt x="1027" y="1102"/>
                  </a:lnTo>
                  <a:lnTo>
                    <a:pt x="1029" y="1137"/>
                  </a:lnTo>
                  <a:lnTo>
                    <a:pt x="1026" y="1171"/>
                  </a:lnTo>
                  <a:lnTo>
                    <a:pt x="1016" y="1181"/>
                  </a:lnTo>
                  <a:lnTo>
                    <a:pt x="1004" y="1187"/>
                  </a:lnTo>
                  <a:lnTo>
                    <a:pt x="993" y="1193"/>
                  </a:lnTo>
                  <a:lnTo>
                    <a:pt x="981" y="1198"/>
                  </a:lnTo>
                  <a:lnTo>
                    <a:pt x="967" y="1202"/>
                  </a:lnTo>
                  <a:lnTo>
                    <a:pt x="955" y="1207"/>
                  </a:lnTo>
                  <a:lnTo>
                    <a:pt x="942" y="1213"/>
                  </a:lnTo>
                  <a:lnTo>
                    <a:pt x="931" y="1219"/>
                  </a:lnTo>
                  <a:lnTo>
                    <a:pt x="905" y="1228"/>
                  </a:lnTo>
                  <a:lnTo>
                    <a:pt x="879" y="1239"/>
                  </a:lnTo>
                  <a:lnTo>
                    <a:pt x="854" y="1250"/>
                  </a:lnTo>
                  <a:lnTo>
                    <a:pt x="828" y="1261"/>
                  </a:lnTo>
                  <a:lnTo>
                    <a:pt x="802" y="1272"/>
                  </a:lnTo>
                  <a:lnTo>
                    <a:pt x="775" y="1279"/>
                  </a:lnTo>
                  <a:lnTo>
                    <a:pt x="748" y="1286"/>
                  </a:lnTo>
                  <a:lnTo>
                    <a:pt x="718" y="1290"/>
                  </a:lnTo>
                  <a:lnTo>
                    <a:pt x="697" y="1269"/>
                  </a:lnTo>
                  <a:lnTo>
                    <a:pt x="678" y="1244"/>
                  </a:lnTo>
                  <a:lnTo>
                    <a:pt x="663" y="1219"/>
                  </a:lnTo>
                  <a:lnTo>
                    <a:pt x="650" y="1193"/>
                  </a:lnTo>
                  <a:lnTo>
                    <a:pt x="635" y="1168"/>
                  </a:lnTo>
                  <a:lnTo>
                    <a:pt x="620" y="1145"/>
                  </a:lnTo>
                  <a:lnTo>
                    <a:pt x="601" y="1123"/>
                  </a:lnTo>
                  <a:lnTo>
                    <a:pt x="576" y="1106"/>
                  </a:lnTo>
                  <a:lnTo>
                    <a:pt x="567" y="1123"/>
                  </a:lnTo>
                  <a:lnTo>
                    <a:pt x="559" y="1142"/>
                  </a:lnTo>
                  <a:lnTo>
                    <a:pt x="552" y="1159"/>
                  </a:lnTo>
                  <a:lnTo>
                    <a:pt x="544" y="1177"/>
                  </a:lnTo>
                  <a:lnTo>
                    <a:pt x="536" y="1196"/>
                  </a:lnTo>
                  <a:lnTo>
                    <a:pt x="528" y="1213"/>
                  </a:lnTo>
                  <a:lnTo>
                    <a:pt x="519" y="1231"/>
                  </a:lnTo>
                  <a:lnTo>
                    <a:pt x="508" y="1248"/>
                  </a:lnTo>
                  <a:lnTo>
                    <a:pt x="491" y="1250"/>
                  </a:lnTo>
                  <a:lnTo>
                    <a:pt x="474" y="1250"/>
                  </a:lnTo>
                  <a:lnTo>
                    <a:pt x="457" y="1250"/>
                  </a:lnTo>
                  <a:lnTo>
                    <a:pt x="442" y="1250"/>
                  </a:lnTo>
                  <a:lnTo>
                    <a:pt x="425" y="1248"/>
                  </a:lnTo>
                  <a:lnTo>
                    <a:pt x="408" y="1248"/>
                  </a:lnTo>
                  <a:lnTo>
                    <a:pt x="393" y="1247"/>
                  </a:lnTo>
                  <a:lnTo>
                    <a:pt x="377" y="1244"/>
                  </a:lnTo>
                  <a:lnTo>
                    <a:pt x="360" y="1242"/>
                  </a:lnTo>
                  <a:lnTo>
                    <a:pt x="345" y="1239"/>
                  </a:lnTo>
                  <a:lnTo>
                    <a:pt x="328" y="1236"/>
                  </a:lnTo>
                  <a:lnTo>
                    <a:pt x="312" y="1233"/>
                  </a:lnTo>
                  <a:lnTo>
                    <a:pt x="297" y="1228"/>
                  </a:lnTo>
                  <a:lnTo>
                    <a:pt x="281" y="1224"/>
                  </a:lnTo>
                  <a:lnTo>
                    <a:pt x="264" y="1219"/>
                  </a:lnTo>
                  <a:lnTo>
                    <a:pt x="249" y="1215"/>
                  </a:lnTo>
                  <a:lnTo>
                    <a:pt x="247" y="1142"/>
                  </a:lnTo>
                  <a:lnTo>
                    <a:pt x="250" y="1072"/>
                  </a:lnTo>
                  <a:lnTo>
                    <a:pt x="255" y="1003"/>
                  </a:lnTo>
                  <a:lnTo>
                    <a:pt x="260" y="935"/>
                  </a:lnTo>
                  <a:lnTo>
                    <a:pt x="264" y="867"/>
                  </a:lnTo>
                  <a:lnTo>
                    <a:pt x="264" y="801"/>
                  </a:lnTo>
                  <a:lnTo>
                    <a:pt x="260" y="734"/>
                  </a:lnTo>
                  <a:lnTo>
                    <a:pt x="249" y="670"/>
                  </a:lnTo>
                  <a:lnTo>
                    <a:pt x="246" y="616"/>
                  </a:lnTo>
                  <a:lnTo>
                    <a:pt x="240" y="558"/>
                  </a:lnTo>
                  <a:lnTo>
                    <a:pt x="232" y="500"/>
                  </a:lnTo>
                  <a:lnTo>
                    <a:pt x="224" y="443"/>
                  </a:lnTo>
                  <a:lnTo>
                    <a:pt x="220" y="435"/>
                  </a:lnTo>
                  <a:lnTo>
                    <a:pt x="210" y="432"/>
                  </a:lnTo>
                  <a:lnTo>
                    <a:pt x="201" y="433"/>
                  </a:lnTo>
                  <a:lnTo>
                    <a:pt x="192" y="437"/>
                  </a:lnTo>
                  <a:lnTo>
                    <a:pt x="196" y="484"/>
                  </a:lnTo>
                  <a:lnTo>
                    <a:pt x="207" y="535"/>
                  </a:lnTo>
                  <a:lnTo>
                    <a:pt x="213" y="585"/>
                  </a:lnTo>
                  <a:lnTo>
                    <a:pt x="207" y="631"/>
                  </a:lnTo>
                  <a:lnTo>
                    <a:pt x="200" y="629"/>
                  </a:lnTo>
                  <a:lnTo>
                    <a:pt x="190" y="626"/>
                  </a:lnTo>
                  <a:lnTo>
                    <a:pt x="183" y="623"/>
                  </a:lnTo>
                  <a:lnTo>
                    <a:pt x="175" y="620"/>
                  </a:lnTo>
                  <a:lnTo>
                    <a:pt x="167" y="617"/>
                  </a:lnTo>
                  <a:lnTo>
                    <a:pt x="159" y="616"/>
                  </a:lnTo>
                  <a:lnTo>
                    <a:pt x="152" y="617"/>
                  </a:lnTo>
                  <a:lnTo>
                    <a:pt x="144" y="620"/>
                  </a:lnTo>
                  <a:lnTo>
                    <a:pt x="145" y="637"/>
                  </a:lnTo>
                  <a:lnTo>
                    <a:pt x="155" y="646"/>
                  </a:lnTo>
                  <a:lnTo>
                    <a:pt x="167" y="653"/>
                  </a:lnTo>
                  <a:lnTo>
                    <a:pt x="183" y="656"/>
                  </a:lnTo>
                  <a:lnTo>
                    <a:pt x="196" y="660"/>
                  </a:lnTo>
                  <a:lnTo>
                    <a:pt x="209" y="667"/>
                  </a:lnTo>
                  <a:lnTo>
                    <a:pt x="216" y="677"/>
                  </a:lnTo>
                  <a:lnTo>
                    <a:pt x="216" y="696"/>
                  </a:lnTo>
                  <a:lnTo>
                    <a:pt x="207" y="694"/>
                  </a:lnTo>
                  <a:lnTo>
                    <a:pt x="198" y="691"/>
                  </a:lnTo>
                  <a:lnTo>
                    <a:pt x="189" y="688"/>
                  </a:lnTo>
                  <a:lnTo>
                    <a:pt x="181" y="684"/>
                  </a:lnTo>
                  <a:lnTo>
                    <a:pt x="172" y="682"/>
                  </a:lnTo>
                  <a:lnTo>
                    <a:pt x="164" y="682"/>
                  </a:lnTo>
                  <a:lnTo>
                    <a:pt x="156" y="685"/>
                  </a:lnTo>
                  <a:lnTo>
                    <a:pt x="149" y="693"/>
                  </a:lnTo>
                  <a:lnTo>
                    <a:pt x="153" y="702"/>
                  </a:lnTo>
                  <a:lnTo>
                    <a:pt x="159" y="710"/>
                  </a:lnTo>
                  <a:lnTo>
                    <a:pt x="167" y="714"/>
                  </a:lnTo>
                  <a:lnTo>
                    <a:pt x="176" y="717"/>
                  </a:lnTo>
                  <a:lnTo>
                    <a:pt x="186" y="721"/>
                  </a:lnTo>
                  <a:lnTo>
                    <a:pt x="196" y="722"/>
                  </a:lnTo>
                  <a:lnTo>
                    <a:pt x="206" y="724"/>
                  </a:lnTo>
                  <a:lnTo>
                    <a:pt x="216" y="725"/>
                  </a:lnTo>
                  <a:lnTo>
                    <a:pt x="209" y="759"/>
                  </a:lnTo>
                  <a:lnTo>
                    <a:pt x="201" y="792"/>
                  </a:lnTo>
                  <a:lnTo>
                    <a:pt x="195" y="826"/>
                  </a:lnTo>
                  <a:lnTo>
                    <a:pt x="187" y="859"/>
                  </a:lnTo>
                  <a:lnTo>
                    <a:pt x="181" y="893"/>
                  </a:lnTo>
                  <a:lnTo>
                    <a:pt x="173" y="926"/>
                  </a:lnTo>
                  <a:lnTo>
                    <a:pt x="167" y="960"/>
                  </a:lnTo>
                  <a:lnTo>
                    <a:pt x="159" y="994"/>
                  </a:lnTo>
                  <a:lnTo>
                    <a:pt x="150" y="988"/>
                  </a:lnTo>
                  <a:lnTo>
                    <a:pt x="141" y="983"/>
                  </a:lnTo>
                  <a:lnTo>
                    <a:pt x="132" y="983"/>
                  </a:lnTo>
                  <a:lnTo>
                    <a:pt x="122" y="981"/>
                  </a:lnTo>
                  <a:lnTo>
                    <a:pt x="113" y="983"/>
                  </a:lnTo>
                  <a:lnTo>
                    <a:pt x="104" y="981"/>
                  </a:lnTo>
                  <a:lnTo>
                    <a:pt x="93" y="980"/>
                  </a:lnTo>
                  <a:lnTo>
                    <a:pt x="84" y="975"/>
                  </a:lnTo>
                  <a:lnTo>
                    <a:pt x="0" y="944"/>
                  </a:lnTo>
                  <a:lnTo>
                    <a:pt x="6" y="889"/>
                  </a:lnTo>
                  <a:lnTo>
                    <a:pt x="11" y="832"/>
                  </a:lnTo>
                  <a:lnTo>
                    <a:pt x="19" y="776"/>
                  </a:lnTo>
                  <a:lnTo>
                    <a:pt x="27" y="719"/>
                  </a:lnTo>
                  <a:lnTo>
                    <a:pt x="36" y="663"/>
                  </a:lnTo>
                  <a:lnTo>
                    <a:pt x="47" y="608"/>
                  </a:lnTo>
                  <a:lnTo>
                    <a:pt x="59" y="552"/>
                  </a:lnTo>
                  <a:lnTo>
                    <a:pt x="73" y="497"/>
                  </a:lnTo>
                  <a:lnTo>
                    <a:pt x="73" y="471"/>
                  </a:lnTo>
                  <a:lnTo>
                    <a:pt x="73" y="446"/>
                  </a:lnTo>
                  <a:lnTo>
                    <a:pt x="81" y="426"/>
                  </a:lnTo>
                  <a:lnTo>
                    <a:pt x="102" y="413"/>
                  </a:lnTo>
                  <a:lnTo>
                    <a:pt x="108" y="387"/>
                  </a:lnTo>
                  <a:lnTo>
                    <a:pt x="115" y="361"/>
                  </a:lnTo>
                  <a:lnTo>
                    <a:pt x="119" y="333"/>
                  </a:lnTo>
                  <a:lnTo>
                    <a:pt x="122" y="308"/>
                  </a:lnTo>
                  <a:lnTo>
                    <a:pt x="138" y="288"/>
                  </a:lnTo>
                  <a:lnTo>
                    <a:pt x="150" y="267"/>
                  </a:lnTo>
                  <a:lnTo>
                    <a:pt x="164" y="245"/>
                  </a:lnTo>
                  <a:lnTo>
                    <a:pt x="176" y="222"/>
                  </a:lnTo>
                  <a:lnTo>
                    <a:pt x="192" y="202"/>
                  </a:lnTo>
                  <a:lnTo>
                    <a:pt x="209" y="183"/>
                  </a:lnTo>
                  <a:lnTo>
                    <a:pt x="229" y="170"/>
                  </a:lnTo>
                  <a:lnTo>
                    <a:pt x="254" y="162"/>
                  </a:lnTo>
                  <a:lnTo>
                    <a:pt x="269" y="154"/>
                  </a:lnTo>
                  <a:lnTo>
                    <a:pt x="284" y="145"/>
                  </a:lnTo>
                  <a:lnTo>
                    <a:pt x="298" y="137"/>
                  </a:lnTo>
                  <a:lnTo>
                    <a:pt x="314" y="128"/>
                  </a:lnTo>
                  <a:lnTo>
                    <a:pt x="329" y="119"/>
                  </a:lnTo>
                  <a:lnTo>
                    <a:pt x="345" y="109"/>
                  </a:lnTo>
                  <a:lnTo>
                    <a:pt x="359" y="100"/>
                  </a:lnTo>
                  <a:lnTo>
                    <a:pt x="374" y="91"/>
                  </a:lnTo>
                  <a:lnTo>
                    <a:pt x="355" y="233"/>
                  </a:lnTo>
                  <a:lnTo>
                    <a:pt x="360" y="239"/>
                  </a:lnTo>
                  <a:lnTo>
                    <a:pt x="368" y="244"/>
                  </a:lnTo>
                  <a:lnTo>
                    <a:pt x="376" y="245"/>
                  </a:lnTo>
                  <a:lnTo>
                    <a:pt x="383" y="245"/>
                  </a:lnTo>
                  <a:lnTo>
                    <a:pt x="393" y="245"/>
                  </a:lnTo>
                  <a:lnTo>
                    <a:pt x="402" y="245"/>
                  </a:lnTo>
                  <a:lnTo>
                    <a:pt x="411" y="245"/>
                  </a:lnTo>
                  <a:lnTo>
                    <a:pt x="419" y="248"/>
                  </a:lnTo>
                  <a:lnTo>
                    <a:pt x="411" y="262"/>
                  </a:lnTo>
                  <a:lnTo>
                    <a:pt x="400" y="276"/>
                  </a:lnTo>
                  <a:lnTo>
                    <a:pt x="388" y="288"/>
                  </a:lnTo>
                  <a:lnTo>
                    <a:pt x="377" y="301"/>
                  </a:lnTo>
                  <a:lnTo>
                    <a:pt x="369" y="315"/>
                  </a:lnTo>
                  <a:lnTo>
                    <a:pt x="365" y="328"/>
                  </a:lnTo>
                  <a:lnTo>
                    <a:pt x="368" y="342"/>
                  </a:lnTo>
                  <a:lnTo>
                    <a:pt x="377" y="358"/>
                  </a:lnTo>
                  <a:lnTo>
                    <a:pt x="396" y="376"/>
                  </a:lnTo>
                  <a:lnTo>
                    <a:pt x="414" y="395"/>
                  </a:lnTo>
                  <a:lnTo>
                    <a:pt x="431" y="416"/>
                  </a:lnTo>
                  <a:lnTo>
                    <a:pt x="448" y="438"/>
                  </a:lnTo>
                  <a:lnTo>
                    <a:pt x="462" y="460"/>
                  </a:lnTo>
                  <a:lnTo>
                    <a:pt x="477" y="483"/>
                  </a:lnTo>
                  <a:lnTo>
                    <a:pt x="490" y="508"/>
                  </a:lnTo>
                  <a:lnTo>
                    <a:pt x="501" y="531"/>
                  </a:lnTo>
                  <a:lnTo>
                    <a:pt x="505" y="532"/>
                  </a:lnTo>
                  <a:lnTo>
                    <a:pt x="510" y="535"/>
                  </a:lnTo>
                  <a:lnTo>
                    <a:pt x="515" y="537"/>
                  </a:lnTo>
                  <a:lnTo>
                    <a:pt x="521" y="537"/>
                  </a:lnTo>
                  <a:lnTo>
                    <a:pt x="525" y="521"/>
                  </a:lnTo>
                  <a:lnTo>
                    <a:pt x="524" y="509"/>
                  </a:lnTo>
                  <a:lnTo>
                    <a:pt x="518" y="497"/>
                  </a:lnTo>
                  <a:lnTo>
                    <a:pt x="510" y="484"/>
                  </a:lnTo>
                  <a:lnTo>
                    <a:pt x="501" y="472"/>
                  </a:lnTo>
                  <a:lnTo>
                    <a:pt x="491" y="460"/>
                  </a:lnTo>
                  <a:lnTo>
                    <a:pt x="484" y="446"/>
                  </a:lnTo>
                  <a:lnTo>
                    <a:pt x="479" y="429"/>
                  </a:lnTo>
                  <a:lnTo>
                    <a:pt x="468" y="418"/>
                  </a:lnTo>
                  <a:lnTo>
                    <a:pt x="459" y="406"/>
                  </a:lnTo>
                  <a:lnTo>
                    <a:pt x="450" y="392"/>
                  </a:lnTo>
                  <a:lnTo>
                    <a:pt x="442" y="379"/>
                  </a:lnTo>
                  <a:lnTo>
                    <a:pt x="433" y="366"/>
                  </a:lnTo>
                  <a:lnTo>
                    <a:pt x="423" y="353"/>
                  </a:lnTo>
                  <a:lnTo>
                    <a:pt x="413" y="341"/>
                  </a:lnTo>
                  <a:lnTo>
                    <a:pt x="399" y="330"/>
                  </a:lnTo>
                  <a:lnTo>
                    <a:pt x="403" y="318"/>
                  </a:lnTo>
                  <a:lnTo>
                    <a:pt x="410" y="305"/>
                  </a:lnTo>
                  <a:lnTo>
                    <a:pt x="419" y="296"/>
                  </a:lnTo>
                  <a:lnTo>
                    <a:pt x="430" y="285"/>
                  </a:lnTo>
                  <a:lnTo>
                    <a:pt x="440" y="274"/>
                  </a:lnTo>
                  <a:lnTo>
                    <a:pt x="450" y="265"/>
                  </a:lnTo>
                  <a:lnTo>
                    <a:pt x="459" y="253"/>
                  </a:lnTo>
                  <a:lnTo>
                    <a:pt x="464" y="241"/>
                  </a:lnTo>
                  <a:lnTo>
                    <a:pt x="457" y="233"/>
                  </a:lnTo>
                  <a:lnTo>
                    <a:pt x="450" y="227"/>
                  </a:lnTo>
                  <a:lnTo>
                    <a:pt x="440" y="224"/>
                  </a:lnTo>
                  <a:lnTo>
                    <a:pt x="431" y="220"/>
                  </a:lnTo>
                  <a:lnTo>
                    <a:pt x="420" y="219"/>
                  </a:lnTo>
                  <a:lnTo>
                    <a:pt x="410" y="217"/>
                  </a:lnTo>
                  <a:lnTo>
                    <a:pt x="400" y="216"/>
                  </a:lnTo>
                  <a:lnTo>
                    <a:pt x="393" y="214"/>
                  </a:lnTo>
                  <a:lnTo>
                    <a:pt x="394" y="191"/>
                  </a:lnTo>
                  <a:lnTo>
                    <a:pt x="394" y="166"/>
                  </a:lnTo>
                  <a:lnTo>
                    <a:pt x="396" y="142"/>
                  </a:lnTo>
                  <a:lnTo>
                    <a:pt x="399" y="117"/>
                  </a:lnTo>
                  <a:lnTo>
                    <a:pt x="403" y="92"/>
                  </a:lnTo>
                  <a:lnTo>
                    <a:pt x="411" y="69"/>
                  </a:lnTo>
                  <a:lnTo>
                    <a:pt x="423" y="48"/>
                  </a:lnTo>
                  <a:lnTo>
                    <a:pt x="442" y="29"/>
                  </a:lnTo>
                  <a:lnTo>
                    <a:pt x="450" y="31"/>
                  </a:lnTo>
                  <a:lnTo>
                    <a:pt x="457" y="32"/>
                  </a:lnTo>
                  <a:lnTo>
                    <a:pt x="464" y="34"/>
                  </a:lnTo>
                  <a:lnTo>
                    <a:pt x="471" y="35"/>
                  </a:lnTo>
                  <a:lnTo>
                    <a:pt x="468" y="37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9"/>
            <p:cNvSpPr>
              <a:spLocks/>
            </p:cNvSpPr>
            <p:nvPr/>
          </p:nvSpPr>
          <p:spPr bwMode="auto">
            <a:xfrm>
              <a:off x="3539" y="3190"/>
              <a:ext cx="47" cy="50"/>
            </a:xfrm>
            <a:custGeom>
              <a:avLst/>
              <a:gdLst>
                <a:gd name="T0" fmla="*/ 1 w 94"/>
                <a:gd name="T1" fmla="*/ 0 h 101"/>
                <a:gd name="T2" fmla="*/ 4 w 94"/>
                <a:gd name="T3" fmla="*/ 0 h 101"/>
                <a:gd name="T4" fmla="*/ 7 w 94"/>
                <a:gd name="T5" fmla="*/ 0 h 101"/>
                <a:gd name="T6" fmla="*/ 10 w 94"/>
                <a:gd name="T7" fmla="*/ 1 h 101"/>
                <a:gd name="T8" fmla="*/ 13 w 94"/>
                <a:gd name="T9" fmla="*/ 2 h 101"/>
                <a:gd name="T10" fmla="*/ 15 w 94"/>
                <a:gd name="T11" fmla="*/ 2 h 101"/>
                <a:gd name="T12" fmla="*/ 19 w 94"/>
                <a:gd name="T13" fmla="*/ 3 h 101"/>
                <a:gd name="T14" fmla="*/ 21 w 94"/>
                <a:gd name="T15" fmla="*/ 4 h 101"/>
                <a:gd name="T16" fmla="*/ 24 w 94"/>
                <a:gd name="T17" fmla="*/ 5 h 101"/>
                <a:gd name="T18" fmla="*/ 8 w 94"/>
                <a:gd name="T19" fmla="*/ 25 h 101"/>
                <a:gd name="T20" fmla="*/ 6 w 94"/>
                <a:gd name="T21" fmla="*/ 19 h 101"/>
                <a:gd name="T22" fmla="*/ 6 w 94"/>
                <a:gd name="T23" fmla="*/ 11 h 101"/>
                <a:gd name="T24" fmla="*/ 5 w 94"/>
                <a:gd name="T25" fmla="*/ 4 h 101"/>
                <a:gd name="T26" fmla="*/ 0 w 94"/>
                <a:gd name="T27" fmla="*/ 0 h 101"/>
                <a:gd name="T28" fmla="*/ 1 w 94"/>
                <a:gd name="T29" fmla="*/ 0 h 1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01"/>
                <a:gd name="T47" fmla="*/ 94 w 94"/>
                <a:gd name="T48" fmla="*/ 101 h 1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01">
                  <a:moveTo>
                    <a:pt x="3" y="0"/>
                  </a:moveTo>
                  <a:lnTo>
                    <a:pt x="14" y="2"/>
                  </a:lnTo>
                  <a:lnTo>
                    <a:pt x="26" y="3"/>
                  </a:lnTo>
                  <a:lnTo>
                    <a:pt x="37" y="6"/>
                  </a:lnTo>
                  <a:lnTo>
                    <a:pt x="50" y="8"/>
                  </a:lnTo>
                  <a:lnTo>
                    <a:pt x="60" y="11"/>
                  </a:lnTo>
                  <a:lnTo>
                    <a:pt x="73" y="14"/>
                  </a:lnTo>
                  <a:lnTo>
                    <a:pt x="84" y="19"/>
                  </a:lnTo>
                  <a:lnTo>
                    <a:pt x="94" y="22"/>
                  </a:lnTo>
                  <a:lnTo>
                    <a:pt x="30" y="101"/>
                  </a:lnTo>
                  <a:lnTo>
                    <a:pt x="22" y="76"/>
                  </a:lnTo>
                  <a:lnTo>
                    <a:pt x="23" y="45"/>
                  </a:lnTo>
                  <a:lnTo>
                    <a:pt x="20" y="17"/>
                  </a:lnTo>
                  <a:lnTo>
                    <a:pt x="0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20"/>
            <p:cNvSpPr>
              <a:spLocks/>
            </p:cNvSpPr>
            <p:nvPr/>
          </p:nvSpPr>
          <p:spPr bwMode="auto">
            <a:xfrm>
              <a:off x="3620" y="3180"/>
              <a:ext cx="48" cy="53"/>
            </a:xfrm>
            <a:custGeom>
              <a:avLst/>
              <a:gdLst>
                <a:gd name="T0" fmla="*/ 20 w 98"/>
                <a:gd name="T1" fmla="*/ 27 h 105"/>
                <a:gd name="T2" fmla="*/ 17 w 98"/>
                <a:gd name="T3" fmla="*/ 25 h 105"/>
                <a:gd name="T4" fmla="*/ 15 w 98"/>
                <a:gd name="T5" fmla="*/ 22 h 105"/>
                <a:gd name="T6" fmla="*/ 12 w 98"/>
                <a:gd name="T7" fmla="*/ 20 h 105"/>
                <a:gd name="T8" fmla="*/ 9 w 98"/>
                <a:gd name="T9" fmla="*/ 18 h 105"/>
                <a:gd name="T10" fmla="*/ 7 w 98"/>
                <a:gd name="T11" fmla="*/ 16 h 105"/>
                <a:gd name="T12" fmla="*/ 4 w 98"/>
                <a:gd name="T13" fmla="*/ 14 h 105"/>
                <a:gd name="T14" fmla="*/ 2 w 98"/>
                <a:gd name="T15" fmla="*/ 11 h 105"/>
                <a:gd name="T16" fmla="*/ 0 w 98"/>
                <a:gd name="T17" fmla="*/ 9 h 105"/>
                <a:gd name="T18" fmla="*/ 3 w 98"/>
                <a:gd name="T19" fmla="*/ 9 h 105"/>
                <a:gd name="T20" fmla="*/ 6 w 98"/>
                <a:gd name="T21" fmla="*/ 9 h 105"/>
                <a:gd name="T22" fmla="*/ 9 w 98"/>
                <a:gd name="T23" fmla="*/ 7 h 105"/>
                <a:gd name="T24" fmla="*/ 12 w 98"/>
                <a:gd name="T25" fmla="*/ 6 h 105"/>
                <a:gd name="T26" fmla="*/ 15 w 98"/>
                <a:gd name="T27" fmla="*/ 5 h 105"/>
                <a:gd name="T28" fmla="*/ 17 w 98"/>
                <a:gd name="T29" fmla="*/ 3 h 105"/>
                <a:gd name="T30" fmla="*/ 20 w 98"/>
                <a:gd name="T31" fmla="*/ 2 h 105"/>
                <a:gd name="T32" fmla="*/ 23 w 98"/>
                <a:gd name="T33" fmla="*/ 0 h 105"/>
                <a:gd name="T34" fmla="*/ 24 w 98"/>
                <a:gd name="T35" fmla="*/ 6 h 105"/>
                <a:gd name="T36" fmla="*/ 23 w 98"/>
                <a:gd name="T37" fmla="*/ 13 h 105"/>
                <a:gd name="T38" fmla="*/ 21 w 98"/>
                <a:gd name="T39" fmla="*/ 20 h 105"/>
                <a:gd name="T40" fmla="*/ 20 w 98"/>
                <a:gd name="T41" fmla="*/ 27 h 1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105"/>
                <a:gd name="T65" fmla="*/ 98 w 98"/>
                <a:gd name="T66" fmla="*/ 105 h 1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105">
                  <a:moveTo>
                    <a:pt x="82" y="105"/>
                  </a:moveTo>
                  <a:lnTo>
                    <a:pt x="71" y="97"/>
                  </a:lnTo>
                  <a:lnTo>
                    <a:pt x="61" y="88"/>
                  </a:lnTo>
                  <a:lnTo>
                    <a:pt x="50" y="80"/>
                  </a:lnTo>
                  <a:lnTo>
                    <a:pt x="39" y="71"/>
                  </a:lnTo>
                  <a:lnTo>
                    <a:pt x="28" y="62"/>
                  </a:lnTo>
                  <a:lnTo>
                    <a:pt x="19" y="53"/>
                  </a:lnTo>
                  <a:lnTo>
                    <a:pt x="10" y="43"/>
                  </a:lnTo>
                  <a:lnTo>
                    <a:pt x="0" y="34"/>
                  </a:lnTo>
                  <a:lnTo>
                    <a:pt x="14" y="34"/>
                  </a:lnTo>
                  <a:lnTo>
                    <a:pt x="27" y="33"/>
                  </a:lnTo>
                  <a:lnTo>
                    <a:pt x="37" y="28"/>
                  </a:lnTo>
                  <a:lnTo>
                    <a:pt x="50" y="23"/>
                  </a:lnTo>
                  <a:lnTo>
                    <a:pt x="61" y="17"/>
                  </a:lnTo>
                  <a:lnTo>
                    <a:pt x="71" y="11"/>
                  </a:lnTo>
                  <a:lnTo>
                    <a:pt x="82" y="5"/>
                  </a:lnTo>
                  <a:lnTo>
                    <a:pt x="95" y="0"/>
                  </a:lnTo>
                  <a:lnTo>
                    <a:pt x="98" y="23"/>
                  </a:lnTo>
                  <a:lnTo>
                    <a:pt x="95" y="50"/>
                  </a:lnTo>
                  <a:lnTo>
                    <a:pt x="87" y="79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21"/>
            <p:cNvSpPr>
              <a:spLocks/>
            </p:cNvSpPr>
            <p:nvPr/>
          </p:nvSpPr>
          <p:spPr bwMode="auto">
            <a:xfrm>
              <a:off x="3587" y="3206"/>
              <a:ext cx="42" cy="44"/>
            </a:xfrm>
            <a:custGeom>
              <a:avLst/>
              <a:gdLst>
                <a:gd name="T0" fmla="*/ 21 w 84"/>
                <a:gd name="T1" fmla="*/ 18 h 86"/>
                <a:gd name="T2" fmla="*/ 20 w 84"/>
                <a:gd name="T3" fmla="*/ 19 h 86"/>
                <a:gd name="T4" fmla="*/ 18 w 84"/>
                <a:gd name="T5" fmla="*/ 21 h 86"/>
                <a:gd name="T6" fmla="*/ 16 w 84"/>
                <a:gd name="T7" fmla="*/ 22 h 86"/>
                <a:gd name="T8" fmla="*/ 13 w 84"/>
                <a:gd name="T9" fmla="*/ 23 h 86"/>
                <a:gd name="T10" fmla="*/ 11 w 84"/>
                <a:gd name="T11" fmla="*/ 23 h 86"/>
                <a:gd name="T12" fmla="*/ 9 w 84"/>
                <a:gd name="T13" fmla="*/ 23 h 86"/>
                <a:gd name="T14" fmla="*/ 7 w 84"/>
                <a:gd name="T15" fmla="*/ 21 h 86"/>
                <a:gd name="T16" fmla="*/ 5 w 84"/>
                <a:gd name="T17" fmla="*/ 20 h 86"/>
                <a:gd name="T18" fmla="*/ 3 w 84"/>
                <a:gd name="T19" fmla="*/ 17 h 86"/>
                <a:gd name="T20" fmla="*/ 2 w 84"/>
                <a:gd name="T21" fmla="*/ 14 h 86"/>
                <a:gd name="T22" fmla="*/ 1 w 84"/>
                <a:gd name="T23" fmla="*/ 10 h 86"/>
                <a:gd name="T24" fmla="*/ 0 w 84"/>
                <a:gd name="T25" fmla="*/ 6 h 86"/>
                <a:gd name="T26" fmla="*/ 2 w 84"/>
                <a:gd name="T27" fmla="*/ 2 h 86"/>
                <a:gd name="T28" fmla="*/ 5 w 84"/>
                <a:gd name="T29" fmla="*/ 0 h 86"/>
                <a:gd name="T30" fmla="*/ 7 w 84"/>
                <a:gd name="T31" fmla="*/ 0 h 86"/>
                <a:gd name="T32" fmla="*/ 9 w 84"/>
                <a:gd name="T33" fmla="*/ 1 h 86"/>
                <a:gd name="T34" fmla="*/ 12 w 84"/>
                <a:gd name="T35" fmla="*/ 3 h 86"/>
                <a:gd name="T36" fmla="*/ 14 w 84"/>
                <a:gd name="T37" fmla="*/ 5 h 86"/>
                <a:gd name="T38" fmla="*/ 17 w 84"/>
                <a:gd name="T39" fmla="*/ 6 h 86"/>
                <a:gd name="T40" fmla="*/ 19 w 84"/>
                <a:gd name="T41" fmla="*/ 8 h 86"/>
                <a:gd name="T42" fmla="*/ 21 w 84"/>
                <a:gd name="T43" fmla="*/ 10 h 86"/>
                <a:gd name="T44" fmla="*/ 21 w 84"/>
                <a:gd name="T45" fmla="*/ 12 h 86"/>
                <a:gd name="T46" fmla="*/ 21 w 84"/>
                <a:gd name="T47" fmla="*/ 15 h 86"/>
                <a:gd name="T48" fmla="*/ 21 w 84"/>
                <a:gd name="T49" fmla="*/ 18 h 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"/>
                <a:gd name="T76" fmla="*/ 0 h 86"/>
                <a:gd name="T77" fmla="*/ 84 w 84"/>
                <a:gd name="T78" fmla="*/ 86 h 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" h="86">
                  <a:moveTo>
                    <a:pt x="84" y="68"/>
                  </a:moveTo>
                  <a:lnTo>
                    <a:pt x="78" y="75"/>
                  </a:lnTo>
                  <a:lnTo>
                    <a:pt x="70" y="80"/>
                  </a:lnTo>
                  <a:lnTo>
                    <a:pt x="62" y="85"/>
                  </a:lnTo>
                  <a:lnTo>
                    <a:pt x="53" y="86"/>
                  </a:lnTo>
                  <a:lnTo>
                    <a:pt x="44" y="86"/>
                  </a:lnTo>
                  <a:lnTo>
                    <a:pt x="34" y="86"/>
                  </a:lnTo>
                  <a:lnTo>
                    <a:pt x="27" y="83"/>
                  </a:lnTo>
                  <a:lnTo>
                    <a:pt x="19" y="78"/>
                  </a:lnTo>
                  <a:lnTo>
                    <a:pt x="11" y="66"/>
                  </a:lnTo>
                  <a:lnTo>
                    <a:pt x="7" y="52"/>
                  </a:lnTo>
                  <a:lnTo>
                    <a:pt x="4" y="37"/>
                  </a:lnTo>
                  <a:lnTo>
                    <a:pt x="0" y="23"/>
                  </a:lnTo>
                  <a:lnTo>
                    <a:pt x="8" y="7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36" y="3"/>
                  </a:lnTo>
                  <a:lnTo>
                    <a:pt x="47" y="9"/>
                  </a:lnTo>
                  <a:lnTo>
                    <a:pt x="56" y="17"/>
                  </a:lnTo>
                  <a:lnTo>
                    <a:pt x="67" y="24"/>
                  </a:lnTo>
                  <a:lnTo>
                    <a:pt x="76" y="31"/>
                  </a:lnTo>
                  <a:lnTo>
                    <a:pt x="82" y="38"/>
                  </a:lnTo>
                  <a:lnTo>
                    <a:pt x="84" y="46"/>
                  </a:lnTo>
                  <a:lnTo>
                    <a:pt x="84" y="57"/>
                  </a:lnTo>
                  <a:lnTo>
                    <a:pt x="84" y="6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2"/>
            <p:cNvSpPr>
              <a:spLocks/>
            </p:cNvSpPr>
            <p:nvPr/>
          </p:nvSpPr>
          <p:spPr bwMode="auto">
            <a:xfrm>
              <a:off x="3555" y="3236"/>
              <a:ext cx="32" cy="104"/>
            </a:xfrm>
            <a:custGeom>
              <a:avLst/>
              <a:gdLst>
                <a:gd name="T0" fmla="*/ 16 w 64"/>
                <a:gd name="T1" fmla="*/ 11 h 207"/>
                <a:gd name="T2" fmla="*/ 14 w 64"/>
                <a:gd name="T3" fmla="*/ 14 h 207"/>
                <a:gd name="T4" fmla="*/ 13 w 64"/>
                <a:gd name="T5" fmla="*/ 18 h 207"/>
                <a:gd name="T6" fmla="*/ 13 w 64"/>
                <a:gd name="T7" fmla="*/ 23 h 207"/>
                <a:gd name="T8" fmla="*/ 12 w 64"/>
                <a:gd name="T9" fmla="*/ 27 h 207"/>
                <a:gd name="T10" fmla="*/ 7 w 64"/>
                <a:gd name="T11" fmla="*/ 52 h 207"/>
                <a:gd name="T12" fmla="*/ 4 w 64"/>
                <a:gd name="T13" fmla="*/ 43 h 207"/>
                <a:gd name="T14" fmla="*/ 2 w 64"/>
                <a:gd name="T15" fmla="*/ 34 h 207"/>
                <a:gd name="T16" fmla="*/ 1 w 64"/>
                <a:gd name="T17" fmla="*/ 24 h 207"/>
                <a:gd name="T18" fmla="*/ 0 w 64"/>
                <a:gd name="T19" fmla="*/ 15 h 207"/>
                <a:gd name="T20" fmla="*/ 2 w 64"/>
                <a:gd name="T21" fmla="*/ 11 h 207"/>
                <a:gd name="T22" fmla="*/ 4 w 64"/>
                <a:gd name="T23" fmla="*/ 7 h 207"/>
                <a:gd name="T24" fmla="*/ 6 w 64"/>
                <a:gd name="T25" fmla="*/ 4 h 207"/>
                <a:gd name="T26" fmla="*/ 10 w 64"/>
                <a:gd name="T27" fmla="*/ 0 h 207"/>
                <a:gd name="T28" fmla="*/ 16 w 64"/>
                <a:gd name="T29" fmla="*/ 11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207"/>
                <a:gd name="T47" fmla="*/ 64 w 64"/>
                <a:gd name="T48" fmla="*/ 207 h 2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207">
                  <a:moveTo>
                    <a:pt x="64" y="42"/>
                  </a:moveTo>
                  <a:lnTo>
                    <a:pt x="55" y="55"/>
                  </a:lnTo>
                  <a:lnTo>
                    <a:pt x="52" y="72"/>
                  </a:lnTo>
                  <a:lnTo>
                    <a:pt x="51" y="91"/>
                  </a:lnTo>
                  <a:lnTo>
                    <a:pt x="46" y="108"/>
                  </a:lnTo>
                  <a:lnTo>
                    <a:pt x="27" y="207"/>
                  </a:lnTo>
                  <a:lnTo>
                    <a:pt x="15" y="170"/>
                  </a:lnTo>
                  <a:lnTo>
                    <a:pt x="9" y="133"/>
                  </a:lnTo>
                  <a:lnTo>
                    <a:pt x="4" y="94"/>
                  </a:lnTo>
                  <a:lnTo>
                    <a:pt x="0" y="57"/>
                  </a:lnTo>
                  <a:lnTo>
                    <a:pt x="9" y="42"/>
                  </a:lnTo>
                  <a:lnTo>
                    <a:pt x="15" y="28"/>
                  </a:lnTo>
                  <a:lnTo>
                    <a:pt x="23" y="14"/>
                  </a:lnTo>
                  <a:lnTo>
                    <a:pt x="38" y="0"/>
                  </a:lnTo>
                  <a:lnTo>
                    <a:pt x="64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3"/>
            <p:cNvSpPr>
              <a:spLocks/>
            </p:cNvSpPr>
            <p:nvPr/>
          </p:nvSpPr>
          <p:spPr bwMode="auto">
            <a:xfrm>
              <a:off x="3626" y="3238"/>
              <a:ext cx="28" cy="96"/>
            </a:xfrm>
            <a:custGeom>
              <a:avLst/>
              <a:gdLst>
                <a:gd name="T0" fmla="*/ 4 w 57"/>
                <a:gd name="T1" fmla="*/ 48 h 193"/>
                <a:gd name="T2" fmla="*/ 3 w 57"/>
                <a:gd name="T3" fmla="*/ 43 h 193"/>
                <a:gd name="T4" fmla="*/ 2 w 57"/>
                <a:gd name="T5" fmla="*/ 37 h 193"/>
                <a:gd name="T6" fmla="*/ 1 w 57"/>
                <a:gd name="T7" fmla="*/ 31 h 193"/>
                <a:gd name="T8" fmla="*/ 0 w 57"/>
                <a:gd name="T9" fmla="*/ 25 h 193"/>
                <a:gd name="T10" fmla="*/ 0 w 57"/>
                <a:gd name="T11" fmla="*/ 19 h 193"/>
                <a:gd name="T12" fmla="*/ 1 w 57"/>
                <a:gd name="T13" fmla="*/ 13 h 193"/>
                <a:gd name="T14" fmla="*/ 4 w 57"/>
                <a:gd name="T15" fmla="*/ 8 h 193"/>
                <a:gd name="T16" fmla="*/ 8 w 57"/>
                <a:gd name="T17" fmla="*/ 3 h 193"/>
                <a:gd name="T18" fmla="*/ 8 w 57"/>
                <a:gd name="T19" fmla="*/ 0 h 193"/>
                <a:gd name="T20" fmla="*/ 14 w 57"/>
                <a:gd name="T21" fmla="*/ 7 h 193"/>
                <a:gd name="T22" fmla="*/ 4 w 57"/>
                <a:gd name="T23" fmla="*/ 48 h 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"/>
                <a:gd name="T37" fmla="*/ 0 h 193"/>
                <a:gd name="T38" fmla="*/ 57 w 57"/>
                <a:gd name="T39" fmla="*/ 193 h 1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" h="193">
                  <a:moveTo>
                    <a:pt x="17" y="193"/>
                  </a:moveTo>
                  <a:lnTo>
                    <a:pt x="14" y="173"/>
                  </a:lnTo>
                  <a:lnTo>
                    <a:pt x="9" y="150"/>
                  </a:lnTo>
                  <a:lnTo>
                    <a:pt x="4" y="125"/>
                  </a:lnTo>
                  <a:lnTo>
                    <a:pt x="1" y="100"/>
                  </a:lnTo>
                  <a:lnTo>
                    <a:pt x="0" y="77"/>
                  </a:lnTo>
                  <a:lnTo>
                    <a:pt x="4" y="54"/>
                  </a:lnTo>
                  <a:lnTo>
                    <a:pt x="17" y="32"/>
                  </a:lnTo>
                  <a:lnTo>
                    <a:pt x="35" y="15"/>
                  </a:lnTo>
                  <a:lnTo>
                    <a:pt x="35" y="0"/>
                  </a:lnTo>
                  <a:lnTo>
                    <a:pt x="57" y="28"/>
                  </a:lnTo>
                  <a:lnTo>
                    <a:pt x="17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24"/>
            <p:cNvSpPr>
              <a:spLocks/>
            </p:cNvSpPr>
            <p:nvPr/>
          </p:nvSpPr>
          <p:spPr bwMode="auto">
            <a:xfrm>
              <a:off x="3578" y="3263"/>
              <a:ext cx="41" cy="158"/>
            </a:xfrm>
            <a:custGeom>
              <a:avLst/>
              <a:gdLst>
                <a:gd name="T0" fmla="*/ 17 w 82"/>
                <a:gd name="T1" fmla="*/ 11 h 317"/>
                <a:gd name="T2" fmla="*/ 18 w 82"/>
                <a:gd name="T3" fmla="*/ 19 h 317"/>
                <a:gd name="T4" fmla="*/ 19 w 82"/>
                <a:gd name="T5" fmla="*/ 27 h 317"/>
                <a:gd name="T6" fmla="*/ 20 w 82"/>
                <a:gd name="T7" fmla="*/ 36 h 317"/>
                <a:gd name="T8" fmla="*/ 21 w 82"/>
                <a:gd name="T9" fmla="*/ 45 h 317"/>
                <a:gd name="T10" fmla="*/ 20 w 82"/>
                <a:gd name="T11" fmla="*/ 53 h 317"/>
                <a:gd name="T12" fmla="*/ 19 w 82"/>
                <a:gd name="T13" fmla="*/ 61 h 317"/>
                <a:gd name="T14" fmla="*/ 15 w 82"/>
                <a:gd name="T15" fmla="*/ 70 h 317"/>
                <a:gd name="T16" fmla="*/ 10 w 82"/>
                <a:gd name="T17" fmla="*/ 77 h 317"/>
                <a:gd name="T18" fmla="*/ 7 w 82"/>
                <a:gd name="T19" fmla="*/ 79 h 317"/>
                <a:gd name="T20" fmla="*/ 4 w 82"/>
                <a:gd name="T21" fmla="*/ 75 h 317"/>
                <a:gd name="T22" fmla="*/ 3 w 82"/>
                <a:gd name="T23" fmla="*/ 70 h 317"/>
                <a:gd name="T24" fmla="*/ 2 w 82"/>
                <a:gd name="T25" fmla="*/ 64 h 317"/>
                <a:gd name="T26" fmla="*/ 0 w 82"/>
                <a:gd name="T27" fmla="*/ 58 h 317"/>
                <a:gd name="T28" fmla="*/ 3 w 82"/>
                <a:gd name="T29" fmla="*/ 57 h 317"/>
                <a:gd name="T30" fmla="*/ 3 w 82"/>
                <a:gd name="T31" fmla="*/ 55 h 317"/>
                <a:gd name="T32" fmla="*/ 3 w 82"/>
                <a:gd name="T33" fmla="*/ 53 h 317"/>
                <a:gd name="T34" fmla="*/ 4 w 82"/>
                <a:gd name="T35" fmla="*/ 51 h 317"/>
                <a:gd name="T36" fmla="*/ 2 w 82"/>
                <a:gd name="T37" fmla="*/ 49 h 317"/>
                <a:gd name="T38" fmla="*/ 10 w 82"/>
                <a:gd name="T39" fmla="*/ 0 h 317"/>
                <a:gd name="T40" fmla="*/ 15 w 82"/>
                <a:gd name="T41" fmla="*/ 0 h 317"/>
                <a:gd name="T42" fmla="*/ 17 w 82"/>
                <a:gd name="T43" fmla="*/ 3 h 317"/>
                <a:gd name="T44" fmla="*/ 17 w 82"/>
                <a:gd name="T45" fmla="*/ 7 h 317"/>
                <a:gd name="T46" fmla="*/ 17 w 82"/>
                <a:gd name="T47" fmla="*/ 11 h 3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"/>
                <a:gd name="T73" fmla="*/ 0 h 317"/>
                <a:gd name="T74" fmla="*/ 82 w 82"/>
                <a:gd name="T75" fmla="*/ 317 h 3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" h="317">
                  <a:moveTo>
                    <a:pt x="66" y="45"/>
                  </a:moveTo>
                  <a:lnTo>
                    <a:pt x="71" y="77"/>
                  </a:lnTo>
                  <a:lnTo>
                    <a:pt x="76" y="111"/>
                  </a:lnTo>
                  <a:lnTo>
                    <a:pt x="80" y="147"/>
                  </a:lnTo>
                  <a:lnTo>
                    <a:pt x="82" y="181"/>
                  </a:lnTo>
                  <a:lnTo>
                    <a:pt x="80" y="215"/>
                  </a:lnTo>
                  <a:lnTo>
                    <a:pt x="74" y="247"/>
                  </a:lnTo>
                  <a:lnTo>
                    <a:pt x="60" y="280"/>
                  </a:lnTo>
                  <a:lnTo>
                    <a:pt x="37" y="309"/>
                  </a:lnTo>
                  <a:lnTo>
                    <a:pt x="29" y="317"/>
                  </a:lnTo>
                  <a:lnTo>
                    <a:pt x="14" y="300"/>
                  </a:lnTo>
                  <a:lnTo>
                    <a:pt x="9" y="280"/>
                  </a:lnTo>
                  <a:lnTo>
                    <a:pt x="6" y="257"/>
                  </a:lnTo>
                  <a:lnTo>
                    <a:pt x="0" y="233"/>
                  </a:lnTo>
                  <a:lnTo>
                    <a:pt x="9" y="230"/>
                  </a:lnTo>
                  <a:lnTo>
                    <a:pt x="11" y="221"/>
                  </a:lnTo>
                  <a:lnTo>
                    <a:pt x="12" y="212"/>
                  </a:lnTo>
                  <a:lnTo>
                    <a:pt x="15" y="204"/>
                  </a:lnTo>
                  <a:lnTo>
                    <a:pt x="8" y="196"/>
                  </a:lnTo>
                  <a:lnTo>
                    <a:pt x="40" y="0"/>
                  </a:lnTo>
                  <a:lnTo>
                    <a:pt x="60" y="0"/>
                  </a:lnTo>
                  <a:lnTo>
                    <a:pt x="66" y="14"/>
                  </a:lnTo>
                  <a:lnTo>
                    <a:pt x="66" y="31"/>
                  </a:lnTo>
                  <a:lnTo>
                    <a:pt x="66" y="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5"/>
            <p:cNvSpPr>
              <a:spLocks/>
            </p:cNvSpPr>
            <p:nvPr/>
          </p:nvSpPr>
          <p:spPr bwMode="auto">
            <a:xfrm>
              <a:off x="3564" y="3497"/>
              <a:ext cx="57" cy="60"/>
            </a:xfrm>
            <a:custGeom>
              <a:avLst/>
              <a:gdLst>
                <a:gd name="T0" fmla="*/ 28 w 114"/>
                <a:gd name="T1" fmla="*/ 7 h 118"/>
                <a:gd name="T2" fmla="*/ 29 w 114"/>
                <a:gd name="T3" fmla="*/ 13 h 118"/>
                <a:gd name="T4" fmla="*/ 29 w 114"/>
                <a:gd name="T5" fmla="*/ 19 h 118"/>
                <a:gd name="T6" fmla="*/ 28 w 114"/>
                <a:gd name="T7" fmla="*/ 24 h 118"/>
                <a:gd name="T8" fmla="*/ 26 w 114"/>
                <a:gd name="T9" fmla="*/ 31 h 118"/>
                <a:gd name="T10" fmla="*/ 22 w 114"/>
                <a:gd name="T11" fmla="*/ 31 h 118"/>
                <a:gd name="T12" fmla="*/ 18 w 114"/>
                <a:gd name="T13" fmla="*/ 31 h 118"/>
                <a:gd name="T14" fmla="*/ 15 w 114"/>
                <a:gd name="T15" fmla="*/ 30 h 118"/>
                <a:gd name="T16" fmla="*/ 12 w 114"/>
                <a:gd name="T17" fmla="*/ 29 h 118"/>
                <a:gd name="T18" fmla="*/ 9 w 114"/>
                <a:gd name="T19" fmla="*/ 29 h 118"/>
                <a:gd name="T20" fmla="*/ 5 w 114"/>
                <a:gd name="T21" fmla="*/ 27 h 118"/>
                <a:gd name="T22" fmla="*/ 3 w 114"/>
                <a:gd name="T23" fmla="*/ 25 h 118"/>
                <a:gd name="T24" fmla="*/ 1 w 114"/>
                <a:gd name="T25" fmla="*/ 21 h 118"/>
                <a:gd name="T26" fmla="*/ 0 w 114"/>
                <a:gd name="T27" fmla="*/ 15 h 118"/>
                <a:gd name="T28" fmla="*/ 2 w 114"/>
                <a:gd name="T29" fmla="*/ 9 h 118"/>
                <a:gd name="T30" fmla="*/ 4 w 114"/>
                <a:gd name="T31" fmla="*/ 4 h 118"/>
                <a:gd name="T32" fmla="*/ 8 w 114"/>
                <a:gd name="T33" fmla="*/ 0 h 118"/>
                <a:gd name="T34" fmla="*/ 11 w 114"/>
                <a:gd name="T35" fmla="*/ 1 h 118"/>
                <a:gd name="T36" fmla="*/ 14 w 114"/>
                <a:gd name="T37" fmla="*/ 1 h 118"/>
                <a:gd name="T38" fmla="*/ 16 w 114"/>
                <a:gd name="T39" fmla="*/ 1 h 118"/>
                <a:gd name="T40" fmla="*/ 19 w 114"/>
                <a:gd name="T41" fmla="*/ 2 h 118"/>
                <a:gd name="T42" fmla="*/ 22 w 114"/>
                <a:gd name="T43" fmla="*/ 2 h 118"/>
                <a:gd name="T44" fmla="*/ 24 w 114"/>
                <a:gd name="T45" fmla="*/ 3 h 118"/>
                <a:gd name="T46" fmla="*/ 27 w 114"/>
                <a:gd name="T47" fmla="*/ 5 h 118"/>
                <a:gd name="T48" fmla="*/ 28 w 114"/>
                <a:gd name="T49" fmla="*/ 7 h 1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18"/>
                <a:gd name="T77" fmla="*/ 114 w 114"/>
                <a:gd name="T78" fmla="*/ 118 h 1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18">
                  <a:moveTo>
                    <a:pt x="111" y="27"/>
                  </a:moveTo>
                  <a:lnTo>
                    <a:pt x="114" y="52"/>
                  </a:lnTo>
                  <a:lnTo>
                    <a:pt x="114" y="74"/>
                  </a:lnTo>
                  <a:lnTo>
                    <a:pt x="110" y="95"/>
                  </a:lnTo>
                  <a:lnTo>
                    <a:pt x="101" y="118"/>
                  </a:lnTo>
                  <a:lnTo>
                    <a:pt x="87" y="118"/>
                  </a:lnTo>
                  <a:lnTo>
                    <a:pt x="71" y="118"/>
                  </a:lnTo>
                  <a:lnTo>
                    <a:pt x="57" y="117"/>
                  </a:lnTo>
                  <a:lnTo>
                    <a:pt x="45" y="115"/>
                  </a:lnTo>
                  <a:lnTo>
                    <a:pt x="33" y="112"/>
                  </a:lnTo>
                  <a:lnTo>
                    <a:pt x="20" y="106"/>
                  </a:lnTo>
                  <a:lnTo>
                    <a:pt x="11" y="97"/>
                  </a:lnTo>
                  <a:lnTo>
                    <a:pt x="2" y="83"/>
                  </a:lnTo>
                  <a:lnTo>
                    <a:pt x="0" y="58"/>
                  </a:lnTo>
                  <a:lnTo>
                    <a:pt x="5" y="35"/>
                  </a:lnTo>
                  <a:lnTo>
                    <a:pt x="16" y="15"/>
                  </a:lnTo>
                  <a:lnTo>
                    <a:pt x="31" y="0"/>
                  </a:lnTo>
                  <a:lnTo>
                    <a:pt x="42" y="3"/>
                  </a:lnTo>
                  <a:lnTo>
                    <a:pt x="53" y="4"/>
                  </a:lnTo>
                  <a:lnTo>
                    <a:pt x="63" y="4"/>
                  </a:lnTo>
                  <a:lnTo>
                    <a:pt x="76" y="6"/>
                  </a:lnTo>
                  <a:lnTo>
                    <a:pt x="87" y="7"/>
                  </a:lnTo>
                  <a:lnTo>
                    <a:pt x="96" y="10"/>
                  </a:lnTo>
                  <a:lnTo>
                    <a:pt x="105" y="17"/>
                  </a:lnTo>
                  <a:lnTo>
                    <a:pt x="1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6"/>
            <p:cNvSpPr>
              <a:spLocks/>
            </p:cNvSpPr>
            <p:nvPr/>
          </p:nvSpPr>
          <p:spPr bwMode="auto">
            <a:xfrm>
              <a:off x="3578" y="3513"/>
              <a:ext cx="30" cy="29"/>
            </a:xfrm>
            <a:custGeom>
              <a:avLst/>
              <a:gdLst>
                <a:gd name="T0" fmla="*/ 15 w 60"/>
                <a:gd name="T1" fmla="*/ 6 h 59"/>
                <a:gd name="T2" fmla="*/ 15 w 60"/>
                <a:gd name="T3" fmla="*/ 8 h 59"/>
                <a:gd name="T4" fmla="*/ 15 w 60"/>
                <a:gd name="T5" fmla="*/ 10 h 59"/>
                <a:gd name="T6" fmla="*/ 13 w 60"/>
                <a:gd name="T7" fmla="*/ 12 h 59"/>
                <a:gd name="T8" fmla="*/ 12 w 60"/>
                <a:gd name="T9" fmla="*/ 14 h 59"/>
                <a:gd name="T10" fmla="*/ 11 w 60"/>
                <a:gd name="T11" fmla="*/ 14 h 59"/>
                <a:gd name="T12" fmla="*/ 9 w 60"/>
                <a:gd name="T13" fmla="*/ 14 h 59"/>
                <a:gd name="T14" fmla="*/ 8 w 60"/>
                <a:gd name="T15" fmla="*/ 14 h 59"/>
                <a:gd name="T16" fmla="*/ 7 w 60"/>
                <a:gd name="T17" fmla="*/ 14 h 59"/>
                <a:gd name="T18" fmla="*/ 5 w 60"/>
                <a:gd name="T19" fmla="*/ 14 h 59"/>
                <a:gd name="T20" fmla="*/ 3 w 60"/>
                <a:gd name="T21" fmla="*/ 13 h 59"/>
                <a:gd name="T22" fmla="*/ 2 w 60"/>
                <a:gd name="T23" fmla="*/ 12 h 59"/>
                <a:gd name="T24" fmla="*/ 0 w 60"/>
                <a:gd name="T25" fmla="*/ 11 h 59"/>
                <a:gd name="T26" fmla="*/ 0 w 60"/>
                <a:gd name="T27" fmla="*/ 8 h 59"/>
                <a:gd name="T28" fmla="*/ 1 w 60"/>
                <a:gd name="T29" fmla="*/ 5 h 59"/>
                <a:gd name="T30" fmla="*/ 2 w 60"/>
                <a:gd name="T31" fmla="*/ 2 h 59"/>
                <a:gd name="T32" fmla="*/ 3 w 60"/>
                <a:gd name="T33" fmla="*/ 0 h 59"/>
                <a:gd name="T34" fmla="*/ 5 w 60"/>
                <a:gd name="T35" fmla="*/ 0 h 59"/>
                <a:gd name="T36" fmla="*/ 7 w 60"/>
                <a:gd name="T37" fmla="*/ 0 h 59"/>
                <a:gd name="T38" fmla="*/ 10 w 60"/>
                <a:gd name="T39" fmla="*/ 0 h 59"/>
                <a:gd name="T40" fmla="*/ 12 w 60"/>
                <a:gd name="T41" fmla="*/ 0 h 59"/>
                <a:gd name="T42" fmla="*/ 13 w 60"/>
                <a:gd name="T43" fmla="*/ 0 h 59"/>
                <a:gd name="T44" fmla="*/ 15 w 60"/>
                <a:gd name="T45" fmla="*/ 1 h 59"/>
                <a:gd name="T46" fmla="*/ 15 w 60"/>
                <a:gd name="T47" fmla="*/ 3 h 59"/>
                <a:gd name="T48" fmla="*/ 15 w 60"/>
                <a:gd name="T49" fmla="*/ 6 h 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59"/>
                <a:gd name="T77" fmla="*/ 60 w 60"/>
                <a:gd name="T78" fmla="*/ 59 h 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59">
                  <a:moveTo>
                    <a:pt x="59" y="24"/>
                  </a:moveTo>
                  <a:lnTo>
                    <a:pt x="60" y="33"/>
                  </a:lnTo>
                  <a:lnTo>
                    <a:pt x="57" y="42"/>
                  </a:lnTo>
                  <a:lnTo>
                    <a:pt x="52" y="50"/>
                  </a:lnTo>
                  <a:lnTo>
                    <a:pt x="48" y="58"/>
                  </a:lnTo>
                  <a:lnTo>
                    <a:pt x="42" y="58"/>
                  </a:lnTo>
                  <a:lnTo>
                    <a:pt x="35" y="59"/>
                  </a:lnTo>
                  <a:lnTo>
                    <a:pt x="29" y="59"/>
                  </a:lnTo>
                  <a:lnTo>
                    <a:pt x="25" y="59"/>
                  </a:lnTo>
                  <a:lnTo>
                    <a:pt x="18" y="58"/>
                  </a:lnTo>
                  <a:lnTo>
                    <a:pt x="12" y="54"/>
                  </a:lnTo>
                  <a:lnTo>
                    <a:pt x="6" y="51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1" y="22"/>
                  </a:lnTo>
                  <a:lnTo>
                    <a:pt x="5" y="11"/>
                  </a:lnTo>
                  <a:lnTo>
                    <a:pt x="11" y="2"/>
                  </a:lnTo>
                  <a:lnTo>
                    <a:pt x="18" y="2"/>
                  </a:lnTo>
                  <a:lnTo>
                    <a:pt x="28" y="2"/>
                  </a:lnTo>
                  <a:lnTo>
                    <a:pt x="37" y="2"/>
                  </a:lnTo>
                  <a:lnTo>
                    <a:pt x="45" y="0"/>
                  </a:lnTo>
                  <a:lnTo>
                    <a:pt x="52" y="2"/>
                  </a:lnTo>
                  <a:lnTo>
                    <a:pt x="57" y="7"/>
                  </a:lnTo>
                  <a:lnTo>
                    <a:pt x="60" y="13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7"/>
            <p:cNvSpPr>
              <a:spLocks/>
            </p:cNvSpPr>
            <p:nvPr/>
          </p:nvSpPr>
          <p:spPr bwMode="auto">
            <a:xfrm>
              <a:off x="3681" y="3558"/>
              <a:ext cx="132" cy="155"/>
            </a:xfrm>
            <a:custGeom>
              <a:avLst/>
              <a:gdLst>
                <a:gd name="T0" fmla="*/ 65 w 262"/>
                <a:gd name="T1" fmla="*/ 18 h 311"/>
                <a:gd name="T2" fmla="*/ 67 w 262"/>
                <a:gd name="T3" fmla="*/ 34 h 311"/>
                <a:gd name="T4" fmla="*/ 64 w 262"/>
                <a:gd name="T5" fmla="*/ 47 h 311"/>
                <a:gd name="T6" fmla="*/ 61 w 262"/>
                <a:gd name="T7" fmla="*/ 58 h 311"/>
                <a:gd name="T8" fmla="*/ 55 w 262"/>
                <a:gd name="T9" fmla="*/ 68 h 311"/>
                <a:gd name="T10" fmla="*/ 46 w 262"/>
                <a:gd name="T11" fmla="*/ 74 h 311"/>
                <a:gd name="T12" fmla="*/ 35 w 262"/>
                <a:gd name="T13" fmla="*/ 77 h 311"/>
                <a:gd name="T14" fmla="*/ 24 w 262"/>
                <a:gd name="T15" fmla="*/ 77 h 311"/>
                <a:gd name="T16" fmla="*/ 13 w 262"/>
                <a:gd name="T17" fmla="*/ 74 h 311"/>
                <a:gd name="T18" fmla="*/ 15 w 262"/>
                <a:gd name="T19" fmla="*/ 73 h 311"/>
                <a:gd name="T20" fmla="*/ 19 w 262"/>
                <a:gd name="T21" fmla="*/ 72 h 311"/>
                <a:gd name="T22" fmla="*/ 22 w 262"/>
                <a:gd name="T23" fmla="*/ 70 h 311"/>
                <a:gd name="T24" fmla="*/ 22 w 262"/>
                <a:gd name="T25" fmla="*/ 65 h 311"/>
                <a:gd name="T26" fmla="*/ 16 w 262"/>
                <a:gd name="T27" fmla="*/ 65 h 311"/>
                <a:gd name="T28" fmla="*/ 11 w 262"/>
                <a:gd name="T29" fmla="*/ 67 h 311"/>
                <a:gd name="T30" fmla="*/ 5 w 262"/>
                <a:gd name="T31" fmla="*/ 67 h 311"/>
                <a:gd name="T32" fmla="*/ 0 w 262"/>
                <a:gd name="T33" fmla="*/ 63 h 311"/>
                <a:gd name="T34" fmla="*/ 1 w 262"/>
                <a:gd name="T35" fmla="*/ 50 h 311"/>
                <a:gd name="T36" fmla="*/ 7 w 262"/>
                <a:gd name="T37" fmla="*/ 37 h 311"/>
                <a:gd name="T38" fmla="*/ 10 w 262"/>
                <a:gd name="T39" fmla="*/ 38 h 311"/>
                <a:gd name="T40" fmla="*/ 13 w 262"/>
                <a:gd name="T41" fmla="*/ 38 h 311"/>
                <a:gd name="T42" fmla="*/ 12 w 262"/>
                <a:gd name="T43" fmla="*/ 44 h 311"/>
                <a:gd name="T44" fmla="*/ 12 w 262"/>
                <a:gd name="T45" fmla="*/ 51 h 311"/>
                <a:gd name="T46" fmla="*/ 15 w 262"/>
                <a:gd name="T47" fmla="*/ 52 h 311"/>
                <a:gd name="T48" fmla="*/ 18 w 262"/>
                <a:gd name="T49" fmla="*/ 51 h 311"/>
                <a:gd name="T50" fmla="*/ 22 w 262"/>
                <a:gd name="T51" fmla="*/ 37 h 311"/>
                <a:gd name="T52" fmla="*/ 28 w 262"/>
                <a:gd name="T53" fmla="*/ 21 h 311"/>
                <a:gd name="T54" fmla="*/ 25 w 262"/>
                <a:gd name="T55" fmla="*/ 19 h 311"/>
                <a:gd name="T56" fmla="*/ 21 w 262"/>
                <a:gd name="T57" fmla="*/ 19 h 311"/>
                <a:gd name="T58" fmla="*/ 13 w 262"/>
                <a:gd name="T59" fmla="*/ 28 h 311"/>
                <a:gd name="T60" fmla="*/ 13 w 262"/>
                <a:gd name="T61" fmla="*/ 19 h 311"/>
                <a:gd name="T62" fmla="*/ 17 w 262"/>
                <a:gd name="T63" fmla="*/ 10 h 311"/>
                <a:gd name="T64" fmla="*/ 25 w 262"/>
                <a:gd name="T65" fmla="*/ 7 h 311"/>
                <a:gd name="T66" fmla="*/ 34 w 262"/>
                <a:gd name="T67" fmla="*/ 6 h 311"/>
                <a:gd name="T68" fmla="*/ 42 w 262"/>
                <a:gd name="T69" fmla="*/ 4 h 311"/>
                <a:gd name="T70" fmla="*/ 48 w 262"/>
                <a:gd name="T71" fmla="*/ 0 h 311"/>
                <a:gd name="T72" fmla="*/ 53 w 262"/>
                <a:gd name="T73" fmla="*/ 0 h 311"/>
                <a:gd name="T74" fmla="*/ 58 w 262"/>
                <a:gd name="T75" fmla="*/ 3 h 311"/>
                <a:gd name="T76" fmla="*/ 62 w 262"/>
                <a:gd name="T77" fmla="*/ 7 h 31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62"/>
                <a:gd name="T118" fmla="*/ 0 h 311"/>
                <a:gd name="T119" fmla="*/ 262 w 262"/>
                <a:gd name="T120" fmla="*/ 311 h 31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62" h="311">
                  <a:moveTo>
                    <a:pt x="255" y="38"/>
                  </a:moveTo>
                  <a:lnTo>
                    <a:pt x="258" y="73"/>
                  </a:lnTo>
                  <a:lnTo>
                    <a:pt x="262" y="105"/>
                  </a:lnTo>
                  <a:lnTo>
                    <a:pt x="262" y="138"/>
                  </a:lnTo>
                  <a:lnTo>
                    <a:pt x="252" y="169"/>
                  </a:lnTo>
                  <a:lnTo>
                    <a:pt x="255" y="190"/>
                  </a:lnTo>
                  <a:lnTo>
                    <a:pt x="250" y="212"/>
                  </a:lnTo>
                  <a:lnTo>
                    <a:pt x="241" y="235"/>
                  </a:lnTo>
                  <a:lnTo>
                    <a:pt x="233" y="255"/>
                  </a:lnTo>
                  <a:lnTo>
                    <a:pt x="218" y="272"/>
                  </a:lnTo>
                  <a:lnTo>
                    <a:pt x="201" y="286"/>
                  </a:lnTo>
                  <a:lnTo>
                    <a:pt x="181" y="297"/>
                  </a:lnTo>
                  <a:lnTo>
                    <a:pt x="160" y="303"/>
                  </a:lnTo>
                  <a:lnTo>
                    <a:pt x="139" y="308"/>
                  </a:lnTo>
                  <a:lnTo>
                    <a:pt x="116" y="311"/>
                  </a:lnTo>
                  <a:lnTo>
                    <a:pt x="94" y="311"/>
                  </a:lnTo>
                  <a:lnTo>
                    <a:pt x="72" y="309"/>
                  </a:lnTo>
                  <a:lnTo>
                    <a:pt x="52" y="298"/>
                  </a:lnTo>
                  <a:lnTo>
                    <a:pt x="55" y="297"/>
                  </a:lnTo>
                  <a:lnTo>
                    <a:pt x="60" y="294"/>
                  </a:lnTo>
                  <a:lnTo>
                    <a:pt x="68" y="292"/>
                  </a:lnTo>
                  <a:lnTo>
                    <a:pt x="76" y="289"/>
                  </a:lnTo>
                  <a:lnTo>
                    <a:pt x="82" y="286"/>
                  </a:lnTo>
                  <a:lnTo>
                    <a:pt x="88" y="280"/>
                  </a:lnTo>
                  <a:lnTo>
                    <a:pt x="89" y="272"/>
                  </a:lnTo>
                  <a:lnTo>
                    <a:pt x="86" y="263"/>
                  </a:lnTo>
                  <a:lnTo>
                    <a:pt x="76" y="260"/>
                  </a:lnTo>
                  <a:lnTo>
                    <a:pt x="63" y="261"/>
                  </a:lnTo>
                  <a:lnTo>
                    <a:pt x="52" y="264"/>
                  </a:lnTo>
                  <a:lnTo>
                    <a:pt x="42" y="268"/>
                  </a:lnTo>
                  <a:lnTo>
                    <a:pt x="29" y="269"/>
                  </a:lnTo>
                  <a:lnTo>
                    <a:pt x="18" y="269"/>
                  </a:lnTo>
                  <a:lnTo>
                    <a:pt x="9" y="264"/>
                  </a:lnTo>
                  <a:lnTo>
                    <a:pt x="0" y="255"/>
                  </a:lnTo>
                  <a:lnTo>
                    <a:pt x="0" y="229"/>
                  </a:lnTo>
                  <a:lnTo>
                    <a:pt x="3" y="200"/>
                  </a:lnTo>
                  <a:lnTo>
                    <a:pt x="11" y="173"/>
                  </a:lnTo>
                  <a:lnTo>
                    <a:pt x="26" y="150"/>
                  </a:lnTo>
                  <a:lnTo>
                    <a:pt x="32" y="152"/>
                  </a:lnTo>
                  <a:lnTo>
                    <a:pt x="38" y="153"/>
                  </a:lnTo>
                  <a:lnTo>
                    <a:pt x="45" y="155"/>
                  </a:lnTo>
                  <a:lnTo>
                    <a:pt x="52" y="155"/>
                  </a:lnTo>
                  <a:lnTo>
                    <a:pt x="49" y="166"/>
                  </a:lnTo>
                  <a:lnTo>
                    <a:pt x="46" y="178"/>
                  </a:lnTo>
                  <a:lnTo>
                    <a:pt x="45" y="190"/>
                  </a:lnTo>
                  <a:lnTo>
                    <a:pt x="45" y="204"/>
                  </a:lnTo>
                  <a:lnTo>
                    <a:pt x="51" y="206"/>
                  </a:lnTo>
                  <a:lnTo>
                    <a:pt x="57" y="210"/>
                  </a:lnTo>
                  <a:lnTo>
                    <a:pt x="65" y="212"/>
                  </a:lnTo>
                  <a:lnTo>
                    <a:pt x="72" y="207"/>
                  </a:lnTo>
                  <a:lnTo>
                    <a:pt x="77" y="180"/>
                  </a:lnTo>
                  <a:lnTo>
                    <a:pt x="86" y="149"/>
                  </a:lnTo>
                  <a:lnTo>
                    <a:pt x="99" y="116"/>
                  </a:lnTo>
                  <a:lnTo>
                    <a:pt x="109" y="85"/>
                  </a:lnTo>
                  <a:lnTo>
                    <a:pt x="103" y="79"/>
                  </a:lnTo>
                  <a:lnTo>
                    <a:pt x="97" y="76"/>
                  </a:lnTo>
                  <a:lnTo>
                    <a:pt x="89" y="75"/>
                  </a:lnTo>
                  <a:lnTo>
                    <a:pt x="83" y="79"/>
                  </a:lnTo>
                  <a:lnTo>
                    <a:pt x="59" y="124"/>
                  </a:lnTo>
                  <a:lnTo>
                    <a:pt x="49" y="112"/>
                  </a:lnTo>
                  <a:lnTo>
                    <a:pt x="48" y="95"/>
                  </a:lnTo>
                  <a:lnTo>
                    <a:pt x="51" y="76"/>
                  </a:lnTo>
                  <a:lnTo>
                    <a:pt x="55" y="61"/>
                  </a:lnTo>
                  <a:lnTo>
                    <a:pt x="66" y="42"/>
                  </a:lnTo>
                  <a:lnTo>
                    <a:pt x="82" y="31"/>
                  </a:lnTo>
                  <a:lnTo>
                    <a:pt x="97" y="28"/>
                  </a:lnTo>
                  <a:lnTo>
                    <a:pt x="116" y="27"/>
                  </a:lnTo>
                  <a:lnTo>
                    <a:pt x="133" y="27"/>
                  </a:lnTo>
                  <a:lnTo>
                    <a:pt x="150" y="25"/>
                  </a:lnTo>
                  <a:lnTo>
                    <a:pt x="165" y="19"/>
                  </a:lnTo>
                  <a:lnTo>
                    <a:pt x="177" y="5"/>
                  </a:lnTo>
                  <a:lnTo>
                    <a:pt x="188" y="0"/>
                  </a:lnTo>
                  <a:lnTo>
                    <a:pt x="199" y="0"/>
                  </a:lnTo>
                  <a:lnTo>
                    <a:pt x="210" y="2"/>
                  </a:lnTo>
                  <a:lnTo>
                    <a:pt x="219" y="7"/>
                  </a:lnTo>
                  <a:lnTo>
                    <a:pt x="228" y="14"/>
                  </a:lnTo>
                  <a:lnTo>
                    <a:pt x="238" y="22"/>
                  </a:lnTo>
                  <a:lnTo>
                    <a:pt x="245" y="30"/>
                  </a:lnTo>
                  <a:lnTo>
                    <a:pt x="255" y="3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28"/>
            <p:cNvSpPr>
              <a:spLocks/>
            </p:cNvSpPr>
            <p:nvPr/>
          </p:nvSpPr>
          <p:spPr bwMode="auto">
            <a:xfrm>
              <a:off x="3565" y="3612"/>
              <a:ext cx="59" cy="61"/>
            </a:xfrm>
            <a:custGeom>
              <a:avLst/>
              <a:gdLst>
                <a:gd name="T0" fmla="*/ 30 w 117"/>
                <a:gd name="T1" fmla="*/ 12 h 121"/>
                <a:gd name="T2" fmla="*/ 30 w 117"/>
                <a:gd name="T3" fmla="*/ 16 h 121"/>
                <a:gd name="T4" fmla="*/ 29 w 117"/>
                <a:gd name="T5" fmla="*/ 22 h 121"/>
                <a:gd name="T6" fmla="*/ 27 w 117"/>
                <a:gd name="T7" fmla="*/ 27 h 121"/>
                <a:gd name="T8" fmla="*/ 23 w 117"/>
                <a:gd name="T9" fmla="*/ 31 h 121"/>
                <a:gd name="T10" fmla="*/ 20 w 117"/>
                <a:gd name="T11" fmla="*/ 30 h 121"/>
                <a:gd name="T12" fmla="*/ 18 w 117"/>
                <a:gd name="T13" fmla="*/ 29 h 121"/>
                <a:gd name="T14" fmla="*/ 17 w 117"/>
                <a:gd name="T15" fmla="*/ 28 h 121"/>
                <a:gd name="T16" fmla="*/ 15 w 117"/>
                <a:gd name="T17" fmla="*/ 28 h 121"/>
                <a:gd name="T18" fmla="*/ 13 w 117"/>
                <a:gd name="T19" fmla="*/ 27 h 121"/>
                <a:gd name="T20" fmla="*/ 11 w 117"/>
                <a:gd name="T21" fmla="*/ 27 h 121"/>
                <a:gd name="T22" fmla="*/ 9 w 117"/>
                <a:gd name="T23" fmla="*/ 26 h 121"/>
                <a:gd name="T24" fmla="*/ 7 w 117"/>
                <a:gd name="T25" fmla="*/ 26 h 121"/>
                <a:gd name="T26" fmla="*/ 3 w 117"/>
                <a:gd name="T27" fmla="*/ 22 h 121"/>
                <a:gd name="T28" fmla="*/ 1 w 117"/>
                <a:gd name="T29" fmla="*/ 17 h 121"/>
                <a:gd name="T30" fmla="*/ 0 w 117"/>
                <a:gd name="T31" fmla="*/ 12 h 121"/>
                <a:gd name="T32" fmla="*/ 0 w 117"/>
                <a:gd name="T33" fmla="*/ 7 h 121"/>
                <a:gd name="T34" fmla="*/ 1 w 117"/>
                <a:gd name="T35" fmla="*/ 5 h 121"/>
                <a:gd name="T36" fmla="*/ 2 w 117"/>
                <a:gd name="T37" fmla="*/ 3 h 121"/>
                <a:gd name="T38" fmla="*/ 4 w 117"/>
                <a:gd name="T39" fmla="*/ 1 h 121"/>
                <a:gd name="T40" fmla="*/ 6 w 117"/>
                <a:gd name="T41" fmla="*/ 1 h 121"/>
                <a:gd name="T42" fmla="*/ 10 w 117"/>
                <a:gd name="T43" fmla="*/ 0 h 121"/>
                <a:gd name="T44" fmla="*/ 13 w 117"/>
                <a:gd name="T45" fmla="*/ 0 h 121"/>
                <a:gd name="T46" fmla="*/ 17 w 117"/>
                <a:gd name="T47" fmla="*/ 1 h 121"/>
                <a:gd name="T48" fmla="*/ 21 w 117"/>
                <a:gd name="T49" fmla="*/ 2 h 121"/>
                <a:gd name="T50" fmla="*/ 24 w 117"/>
                <a:gd name="T51" fmla="*/ 4 h 121"/>
                <a:gd name="T52" fmla="*/ 26 w 117"/>
                <a:gd name="T53" fmla="*/ 6 h 121"/>
                <a:gd name="T54" fmla="*/ 28 w 117"/>
                <a:gd name="T55" fmla="*/ 8 h 121"/>
                <a:gd name="T56" fmla="*/ 30 w 117"/>
                <a:gd name="T57" fmla="*/ 12 h 1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7"/>
                <a:gd name="T88" fmla="*/ 0 h 121"/>
                <a:gd name="T89" fmla="*/ 117 w 117"/>
                <a:gd name="T90" fmla="*/ 121 h 12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7" h="121">
                  <a:moveTo>
                    <a:pt x="117" y="46"/>
                  </a:moveTo>
                  <a:lnTo>
                    <a:pt x="117" y="64"/>
                  </a:lnTo>
                  <a:lnTo>
                    <a:pt x="114" y="86"/>
                  </a:lnTo>
                  <a:lnTo>
                    <a:pt x="105" y="106"/>
                  </a:lnTo>
                  <a:lnTo>
                    <a:pt x="89" y="121"/>
                  </a:lnTo>
                  <a:lnTo>
                    <a:pt x="80" y="118"/>
                  </a:lnTo>
                  <a:lnTo>
                    <a:pt x="72" y="115"/>
                  </a:lnTo>
                  <a:lnTo>
                    <a:pt x="65" y="112"/>
                  </a:lnTo>
                  <a:lnTo>
                    <a:pt x="58" y="109"/>
                  </a:lnTo>
                  <a:lnTo>
                    <a:pt x="51" y="106"/>
                  </a:lnTo>
                  <a:lnTo>
                    <a:pt x="44" y="105"/>
                  </a:lnTo>
                  <a:lnTo>
                    <a:pt x="35" y="103"/>
                  </a:lnTo>
                  <a:lnTo>
                    <a:pt x="26" y="103"/>
                  </a:lnTo>
                  <a:lnTo>
                    <a:pt x="10" y="88"/>
                  </a:lnTo>
                  <a:lnTo>
                    <a:pt x="3" y="67"/>
                  </a:lnTo>
                  <a:lnTo>
                    <a:pt x="0" y="47"/>
                  </a:lnTo>
                  <a:lnTo>
                    <a:pt x="0" y="27"/>
                  </a:lnTo>
                  <a:lnTo>
                    <a:pt x="3" y="18"/>
                  </a:lnTo>
                  <a:lnTo>
                    <a:pt x="7" y="9"/>
                  </a:lnTo>
                  <a:lnTo>
                    <a:pt x="14" y="3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2" y="6"/>
                  </a:lnTo>
                  <a:lnTo>
                    <a:pt x="94" y="13"/>
                  </a:lnTo>
                  <a:lnTo>
                    <a:pt x="103" y="21"/>
                  </a:lnTo>
                  <a:lnTo>
                    <a:pt x="112" y="32"/>
                  </a:lnTo>
                  <a:lnTo>
                    <a:pt x="117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29"/>
            <p:cNvSpPr>
              <a:spLocks/>
            </p:cNvSpPr>
            <p:nvPr/>
          </p:nvSpPr>
          <p:spPr bwMode="auto">
            <a:xfrm>
              <a:off x="3579" y="3625"/>
              <a:ext cx="32" cy="30"/>
            </a:xfrm>
            <a:custGeom>
              <a:avLst/>
              <a:gdLst>
                <a:gd name="T0" fmla="*/ 16 w 65"/>
                <a:gd name="T1" fmla="*/ 9 h 60"/>
                <a:gd name="T2" fmla="*/ 16 w 65"/>
                <a:gd name="T3" fmla="*/ 12 h 60"/>
                <a:gd name="T4" fmla="*/ 15 w 65"/>
                <a:gd name="T5" fmla="*/ 15 h 60"/>
                <a:gd name="T6" fmla="*/ 13 w 65"/>
                <a:gd name="T7" fmla="*/ 15 h 60"/>
                <a:gd name="T8" fmla="*/ 11 w 65"/>
                <a:gd name="T9" fmla="*/ 15 h 60"/>
                <a:gd name="T10" fmla="*/ 9 w 65"/>
                <a:gd name="T11" fmla="*/ 15 h 60"/>
                <a:gd name="T12" fmla="*/ 6 w 65"/>
                <a:gd name="T13" fmla="*/ 14 h 60"/>
                <a:gd name="T14" fmla="*/ 4 w 65"/>
                <a:gd name="T15" fmla="*/ 13 h 60"/>
                <a:gd name="T16" fmla="*/ 2 w 65"/>
                <a:gd name="T17" fmla="*/ 13 h 60"/>
                <a:gd name="T18" fmla="*/ 1 w 65"/>
                <a:gd name="T19" fmla="*/ 10 h 60"/>
                <a:gd name="T20" fmla="*/ 0 w 65"/>
                <a:gd name="T21" fmla="*/ 7 h 60"/>
                <a:gd name="T22" fmla="*/ 0 w 65"/>
                <a:gd name="T23" fmla="*/ 4 h 60"/>
                <a:gd name="T24" fmla="*/ 1 w 65"/>
                <a:gd name="T25" fmla="*/ 1 h 60"/>
                <a:gd name="T26" fmla="*/ 4 w 65"/>
                <a:gd name="T27" fmla="*/ 0 h 60"/>
                <a:gd name="T28" fmla="*/ 6 w 65"/>
                <a:gd name="T29" fmla="*/ 0 h 60"/>
                <a:gd name="T30" fmla="*/ 9 w 65"/>
                <a:gd name="T31" fmla="*/ 1 h 60"/>
                <a:gd name="T32" fmla="*/ 11 w 65"/>
                <a:gd name="T33" fmla="*/ 1 h 60"/>
                <a:gd name="T34" fmla="*/ 12 w 65"/>
                <a:gd name="T35" fmla="*/ 3 h 60"/>
                <a:gd name="T36" fmla="*/ 14 w 65"/>
                <a:gd name="T37" fmla="*/ 5 h 60"/>
                <a:gd name="T38" fmla="*/ 15 w 65"/>
                <a:gd name="T39" fmla="*/ 6 h 60"/>
                <a:gd name="T40" fmla="*/ 16 w 65"/>
                <a:gd name="T41" fmla="*/ 9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60"/>
                <a:gd name="T65" fmla="*/ 65 w 65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60">
                  <a:moveTo>
                    <a:pt x="65" y="34"/>
                  </a:moveTo>
                  <a:lnTo>
                    <a:pt x="64" y="48"/>
                  </a:lnTo>
                  <a:lnTo>
                    <a:pt x="61" y="57"/>
                  </a:lnTo>
                  <a:lnTo>
                    <a:pt x="53" y="60"/>
                  </a:lnTo>
                  <a:lnTo>
                    <a:pt x="45" y="60"/>
                  </a:lnTo>
                  <a:lnTo>
                    <a:pt x="36" y="57"/>
                  </a:lnTo>
                  <a:lnTo>
                    <a:pt x="27" y="55"/>
                  </a:lnTo>
                  <a:lnTo>
                    <a:pt x="17" y="52"/>
                  </a:lnTo>
                  <a:lnTo>
                    <a:pt x="10" y="52"/>
                  </a:lnTo>
                  <a:lnTo>
                    <a:pt x="5" y="40"/>
                  </a:lnTo>
                  <a:lnTo>
                    <a:pt x="0" y="26"/>
                  </a:lnTo>
                  <a:lnTo>
                    <a:pt x="0" y="14"/>
                  </a:lnTo>
                  <a:lnTo>
                    <a:pt x="7" y="1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36" y="1"/>
                  </a:lnTo>
                  <a:lnTo>
                    <a:pt x="45" y="4"/>
                  </a:lnTo>
                  <a:lnTo>
                    <a:pt x="51" y="9"/>
                  </a:lnTo>
                  <a:lnTo>
                    <a:pt x="58" y="17"/>
                  </a:lnTo>
                  <a:lnTo>
                    <a:pt x="62" y="24"/>
                  </a:lnTo>
                  <a:lnTo>
                    <a:pt x="65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30"/>
            <p:cNvSpPr>
              <a:spLocks/>
            </p:cNvSpPr>
            <p:nvPr/>
          </p:nvSpPr>
          <p:spPr bwMode="auto">
            <a:xfrm>
              <a:off x="3261" y="3667"/>
              <a:ext cx="114" cy="107"/>
            </a:xfrm>
            <a:custGeom>
              <a:avLst/>
              <a:gdLst>
                <a:gd name="T0" fmla="*/ 35 w 227"/>
                <a:gd name="T1" fmla="*/ 2 h 213"/>
                <a:gd name="T2" fmla="*/ 41 w 227"/>
                <a:gd name="T3" fmla="*/ 4 h 213"/>
                <a:gd name="T4" fmla="*/ 48 w 227"/>
                <a:gd name="T5" fmla="*/ 6 h 213"/>
                <a:gd name="T6" fmla="*/ 54 w 227"/>
                <a:gd name="T7" fmla="*/ 9 h 213"/>
                <a:gd name="T8" fmla="*/ 56 w 227"/>
                <a:gd name="T9" fmla="*/ 12 h 213"/>
                <a:gd name="T10" fmla="*/ 52 w 227"/>
                <a:gd name="T11" fmla="*/ 11 h 213"/>
                <a:gd name="T12" fmla="*/ 49 w 227"/>
                <a:gd name="T13" fmla="*/ 10 h 213"/>
                <a:gd name="T14" fmla="*/ 46 w 227"/>
                <a:gd name="T15" fmla="*/ 10 h 213"/>
                <a:gd name="T16" fmla="*/ 46 w 227"/>
                <a:gd name="T17" fmla="*/ 15 h 213"/>
                <a:gd name="T18" fmla="*/ 51 w 227"/>
                <a:gd name="T19" fmla="*/ 19 h 213"/>
                <a:gd name="T20" fmla="*/ 52 w 227"/>
                <a:gd name="T21" fmla="*/ 26 h 213"/>
                <a:gd name="T22" fmla="*/ 52 w 227"/>
                <a:gd name="T23" fmla="*/ 35 h 213"/>
                <a:gd name="T24" fmla="*/ 51 w 227"/>
                <a:gd name="T25" fmla="*/ 42 h 213"/>
                <a:gd name="T26" fmla="*/ 47 w 227"/>
                <a:gd name="T27" fmla="*/ 47 h 213"/>
                <a:gd name="T28" fmla="*/ 43 w 227"/>
                <a:gd name="T29" fmla="*/ 46 h 213"/>
                <a:gd name="T30" fmla="*/ 43 w 227"/>
                <a:gd name="T31" fmla="*/ 41 h 213"/>
                <a:gd name="T32" fmla="*/ 41 w 227"/>
                <a:gd name="T33" fmla="*/ 36 h 213"/>
                <a:gd name="T34" fmla="*/ 37 w 227"/>
                <a:gd name="T35" fmla="*/ 34 h 213"/>
                <a:gd name="T36" fmla="*/ 32 w 227"/>
                <a:gd name="T37" fmla="*/ 32 h 213"/>
                <a:gd name="T38" fmla="*/ 27 w 227"/>
                <a:gd name="T39" fmla="*/ 32 h 213"/>
                <a:gd name="T40" fmla="*/ 22 w 227"/>
                <a:gd name="T41" fmla="*/ 36 h 213"/>
                <a:gd name="T42" fmla="*/ 18 w 227"/>
                <a:gd name="T43" fmla="*/ 44 h 213"/>
                <a:gd name="T44" fmla="*/ 15 w 227"/>
                <a:gd name="T45" fmla="*/ 53 h 213"/>
                <a:gd name="T46" fmla="*/ 10 w 227"/>
                <a:gd name="T47" fmla="*/ 52 h 213"/>
                <a:gd name="T48" fmla="*/ 1 w 227"/>
                <a:gd name="T49" fmla="*/ 41 h 213"/>
                <a:gd name="T50" fmla="*/ 2 w 227"/>
                <a:gd name="T51" fmla="*/ 27 h 213"/>
                <a:gd name="T52" fmla="*/ 5 w 227"/>
                <a:gd name="T53" fmla="*/ 18 h 213"/>
                <a:gd name="T54" fmla="*/ 10 w 227"/>
                <a:gd name="T55" fmla="*/ 12 h 213"/>
                <a:gd name="T56" fmla="*/ 14 w 227"/>
                <a:gd name="T57" fmla="*/ 7 h 213"/>
                <a:gd name="T58" fmla="*/ 19 w 227"/>
                <a:gd name="T59" fmla="*/ 2 h 213"/>
                <a:gd name="T60" fmla="*/ 24 w 227"/>
                <a:gd name="T61" fmla="*/ 2 h 213"/>
                <a:gd name="T62" fmla="*/ 30 w 227"/>
                <a:gd name="T63" fmla="*/ 2 h 2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7"/>
                <a:gd name="T97" fmla="*/ 0 h 213"/>
                <a:gd name="T98" fmla="*/ 227 w 227"/>
                <a:gd name="T99" fmla="*/ 213 h 21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7" h="213">
                  <a:moveTo>
                    <a:pt x="125" y="0"/>
                  </a:moveTo>
                  <a:lnTo>
                    <a:pt x="137" y="8"/>
                  </a:lnTo>
                  <a:lnTo>
                    <a:pt x="150" y="12"/>
                  </a:lnTo>
                  <a:lnTo>
                    <a:pt x="162" y="16"/>
                  </a:lnTo>
                  <a:lnTo>
                    <a:pt x="176" y="20"/>
                  </a:lnTo>
                  <a:lnTo>
                    <a:pt x="190" y="23"/>
                  </a:lnTo>
                  <a:lnTo>
                    <a:pt x="202" y="28"/>
                  </a:lnTo>
                  <a:lnTo>
                    <a:pt x="214" y="34"/>
                  </a:lnTo>
                  <a:lnTo>
                    <a:pt x="227" y="42"/>
                  </a:lnTo>
                  <a:lnTo>
                    <a:pt x="221" y="45"/>
                  </a:lnTo>
                  <a:lnTo>
                    <a:pt x="214" y="45"/>
                  </a:lnTo>
                  <a:lnTo>
                    <a:pt x="207" y="42"/>
                  </a:lnTo>
                  <a:lnTo>
                    <a:pt x="201" y="40"/>
                  </a:lnTo>
                  <a:lnTo>
                    <a:pt x="194" y="37"/>
                  </a:lnTo>
                  <a:lnTo>
                    <a:pt x="188" y="37"/>
                  </a:lnTo>
                  <a:lnTo>
                    <a:pt x="184" y="39"/>
                  </a:lnTo>
                  <a:lnTo>
                    <a:pt x="177" y="45"/>
                  </a:lnTo>
                  <a:lnTo>
                    <a:pt x="182" y="57"/>
                  </a:lnTo>
                  <a:lnTo>
                    <a:pt x="191" y="67"/>
                  </a:lnTo>
                  <a:lnTo>
                    <a:pt x="201" y="76"/>
                  </a:lnTo>
                  <a:lnTo>
                    <a:pt x="208" y="88"/>
                  </a:lnTo>
                  <a:lnTo>
                    <a:pt x="205" y="104"/>
                  </a:lnTo>
                  <a:lnTo>
                    <a:pt x="205" y="121"/>
                  </a:lnTo>
                  <a:lnTo>
                    <a:pt x="205" y="138"/>
                  </a:lnTo>
                  <a:lnTo>
                    <a:pt x="204" y="153"/>
                  </a:lnTo>
                  <a:lnTo>
                    <a:pt x="202" y="168"/>
                  </a:lnTo>
                  <a:lnTo>
                    <a:pt x="196" y="181"/>
                  </a:lnTo>
                  <a:lnTo>
                    <a:pt x="187" y="188"/>
                  </a:lnTo>
                  <a:lnTo>
                    <a:pt x="173" y="193"/>
                  </a:lnTo>
                  <a:lnTo>
                    <a:pt x="170" y="184"/>
                  </a:lnTo>
                  <a:lnTo>
                    <a:pt x="170" y="173"/>
                  </a:lnTo>
                  <a:lnTo>
                    <a:pt x="170" y="162"/>
                  </a:lnTo>
                  <a:lnTo>
                    <a:pt x="170" y="150"/>
                  </a:lnTo>
                  <a:lnTo>
                    <a:pt x="162" y="144"/>
                  </a:lnTo>
                  <a:lnTo>
                    <a:pt x="154" y="139"/>
                  </a:lnTo>
                  <a:lnTo>
                    <a:pt x="147" y="134"/>
                  </a:lnTo>
                  <a:lnTo>
                    <a:pt x="137" y="131"/>
                  </a:lnTo>
                  <a:lnTo>
                    <a:pt x="128" y="128"/>
                  </a:lnTo>
                  <a:lnTo>
                    <a:pt x="119" y="128"/>
                  </a:lnTo>
                  <a:lnTo>
                    <a:pt x="108" y="128"/>
                  </a:lnTo>
                  <a:lnTo>
                    <a:pt x="99" y="131"/>
                  </a:lnTo>
                  <a:lnTo>
                    <a:pt x="85" y="141"/>
                  </a:lnTo>
                  <a:lnTo>
                    <a:pt x="77" y="156"/>
                  </a:lnTo>
                  <a:lnTo>
                    <a:pt x="71" y="176"/>
                  </a:lnTo>
                  <a:lnTo>
                    <a:pt x="65" y="195"/>
                  </a:lnTo>
                  <a:lnTo>
                    <a:pt x="59" y="209"/>
                  </a:lnTo>
                  <a:lnTo>
                    <a:pt x="51" y="213"/>
                  </a:lnTo>
                  <a:lnTo>
                    <a:pt x="38" y="207"/>
                  </a:lnTo>
                  <a:lnTo>
                    <a:pt x="20" y="185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6" y="107"/>
                  </a:lnTo>
                  <a:lnTo>
                    <a:pt x="12" y="80"/>
                  </a:lnTo>
                  <a:lnTo>
                    <a:pt x="20" y="70"/>
                  </a:lnTo>
                  <a:lnTo>
                    <a:pt x="29" y="57"/>
                  </a:lnTo>
                  <a:lnTo>
                    <a:pt x="37" y="46"/>
                  </a:lnTo>
                  <a:lnTo>
                    <a:pt x="45" y="36"/>
                  </a:lnTo>
                  <a:lnTo>
                    <a:pt x="54" y="25"/>
                  </a:lnTo>
                  <a:lnTo>
                    <a:pt x="63" y="16"/>
                  </a:lnTo>
                  <a:lnTo>
                    <a:pt x="74" y="8"/>
                  </a:lnTo>
                  <a:lnTo>
                    <a:pt x="86" y="0"/>
                  </a:lnTo>
                  <a:lnTo>
                    <a:pt x="96" y="5"/>
                  </a:lnTo>
                  <a:lnTo>
                    <a:pt x="106" y="8"/>
                  </a:lnTo>
                  <a:lnTo>
                    <a:pt x="117" y="8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31"/>
            <p:cNvSpPr>
              <a:spLocks/>
            </p:cNvSpPr>
            <p:nvPr/>
          </p:nvSpPr>
          <p:spPr bwMode="auto">
            <a:xfrm>
              <a:off x="3308" y="3748"/>
              <a:ext cx="20" cy="43"/>
            </a:xfrm>
            <a:custGeom>
              <a:avLst/>
              <a:gdLst>
                <a:gd name="T0" fmla="*/ 9 w 41"/>
                <a:gd name="T1" fmla="*/ 21 h 87"/>
                <a:gd name="T2" fmla="*/ 1 w 41"/>
                <a:gd name="T3" fmla="*/ 20 h 87"/>
                <a:gd name="T4" fmla="*/ 0 w 41"/>
                <a:gd name="T5" fmla="*/ 15 h 87"/>
                <a:gd name="T6" fmla="*/ 2 w 41"/>
                <a:gd name="T7" fmla="*/ 9 h 87"/>
                <a:gd name="T8" fmla="*/ 4 w 41"/>
                <a:gd name="T9" fmla="*/ 4 h 87"/>
                <a:gd name="T10" fmla="*/ 7 w 41"/>
                <a:gd name="T11" fmla="*/ 0 h 87"/>
                <a:gd name="T12" fmla="*/ 9 w 41"/>
                <a:gd name="T13" fmla="*/ 5 h 87"/>
                <a:gd name="T14" fmla="*/ 9 w 41"/>
                <a:gd name="T15" fmla="*/ 10 h 87"/>
                <a:gd name="T16" fmla="*/ 10 w 41"/>
                <a:gd name="T17" fmla="*/ 16 h 87"/>
                <a:gd name="T18" fmla="*/ 9 w 41"/>
                <a:gd name="T19" fmla="*/ 21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"/>
                <a:gd name="T31" fmla="*/ 0 h 87"/>
                <a:gd name="T32" fmla="*/ 41 w 41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" h="87">
                  <a:moveTo>
                    <a:pt x="36" y="87"/>
                  </a:moveTo>
                  <a:lnTo>
                    <a:pt x="4" y="82"/>
                  </a:lnTo>
                  <a:lnTo>
                    <a:pt x="0" y="60"/>
                  </a:lnTo>
                  <a:lnTo>
                    <a:pt x="8" y="39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6" y="20"/>
                  </a:lnTo>
                  <a:lnTo>
                    <a:pt x="39" y="42"/>
                  </a:lnTo>
                  <a:lnTo>
                    <a:pt x="41" y="65"/>
                  </a:lnTo>
                  <a:lnTo>
                    <a:pt x="36" y="87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32"/>
            <p:cNvSpPr>
              <a:spLocks/>
            </p:cNvSpPr>
            <p:nvPr/>
          </p:nvSpPr>
          <p:spPr bwMode="auto">
            <a:xfrm>
              <a:off x="3504" y="3751"/>
              <a:ext cx="94" cy="440"/>
            </a:xfrm>
            <a:custGeom>
              <a:avLst/>
              <a:gdLst>
                <a:gd name="T0" fmla="*/ 42 w 188"/>
                <a:gd name="T1" fmla="*/ 220 h 880"/>
                <a:gd name="T2" fmla="*/ 11 w 188"/>
                <a:gd name="T3" fmla="*/ 220 h 880"/>
                <a:gd name="T4" fmla="*/ 8 w 188"/>
                <a:gd name="T5" fmla="*/ 200 h 880"/>
                <a:gd name="T6" fmla="*/ 7 w 188"/>
                <a:gd name="T7" fmla="*/ 179 h 880"/>
                <a:gd name="T8" fmla="*/ 6 w 188"/>
                <a:gd name="T9" fmla="*/ 158 h 880"/>
                <a:gd name="T10" fmla="*/ 5 w 188"/>
                <a:gd name="T11" fmla="*/ 137 h 880"/>
                <a:gd name="T12" fmla="*/ 2 w 188"/>
                <a:gd name="T13" fmla="*/ 111 h 880"/>
                <a:gd name="T14" fmla="*/ 1 w 188"/>
                <a:gd name="T15" fmla="*/ 85 h 880"/>
                <a:gd name="T16" fmla="*/ 0 w 188"/>
                <a:gd name="T17" fmla="*/ 58 h 880"/>
                <a:gd name="T18" fmla="*/ 1 w 188"/>
                <a:gd name="T19" fmla="*/ 31 h 880"/>
                <a:gd name="T20" fmla="*/ 6 w 188"/>
                <a:gd name="T21" fmla="*/ 31 h 880"/>
                <a:gd name="T22" fmla="*/ 10 w 188"/>
                <a:gd name="T23" fmla="*/ 31 h 880"/>
                <a:gd name="T24" fmla="*/ 14 w 188"/>
                <a:gd name="T25" fmla="*/ 32 h 880"/>
                <a:gd name="T26" fmla="*/ 19 w 188"/>
                <a:gd name="T27" fmla="*/ 33 h 880"/>
                <a:gd name="T28" fmla="*/ 23 w 188"/>
                <a:gd name="T29" fmla="*/ 33 h 880"/>
                <a:gd name="T30" fmla="*/ 27 w 188"/>
                <a:gd name="T31" fmla="*/ 33 h 880"/>
                <a:gd name="T32" fmla="*/ 31 w 188"/>
                <a:gd name="T33" fmla="*/ 33 h 880"/>
                <a:gd name="T34" fmla="*/ 35 w 188"/>
                <a:gd name="T35" fmla="*/ 33 h 880"/>
                <a:gd name="T36" fmla="*/ 36 w 188"/>
                <a:gd name="T37" fmla="*/ 28 h 880"/>
                <a:gd name="T38" fmla="*/ 37 w 188"/>
                <a:gd name="T39" fmla="*/ 24 h 880"/>
                <a:gd name="T40" fmla="*/ 39 w 188"/>
                <a:gd name="T41" fmla="*/ 20 h 880"/>
                <a:gd name="T42" fmla="*/ 40 w 188"/>
                <a:gd name="T43" fmla="*/ 16 h 880"/>
                <a:gd name="T44" fmla="*/ 42 w 188"/>
                <a:gd name="T45" fmla="*/ 12 h 880"/>
                <a:gd name="T46" fmla="*/ 44 w 188"/>
                <a:gd name="T47" fmla="*/ 8 h 880"/>
                <a:gd name="T48" fmla="*/ 46 w 188"/>
                <a:gd name="T49" fmla="*/ 4 h 880"/>
                <a:gd name="T50" fmla="*/ 47 w 188"/>
                <a:gd name="T51" fmla="*/ 0 h 880"/>
                <a:gd name="T52" fmla="*/ 47 w 188"/>
                <a:gd name="T53" fmla="*/ 54 h 880"/>
                <a:gd name="T54" fmla="*/ 46 w 188"/>
                <a:gd name="T55" fmla="*/ 109 h 880"/>
                <a:gd name="T56" fmla="*/ 44 w 188"/>
                <a:gd name="T57" fmla="*/ 165 h 880"/>
                <a:gd name="T58" fmla="*/ 42 w 188"/>
                <a:gd name="T59" fmla="*/ 220 h 8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8"/>
                <a:gd name="T91" fmla="*/ 0 h 880"/>
                <a:gd name="T92" fmla="*/ 188 w 188"/>
                <a:gd name="T93" fmla="*/ 880 h 88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8" h="880">
                  <a:moveTo>
                    <a:pt x="166" y="880"/>
                  </a:moveTo>
                  <a:lnTo>
                    <a:pt x="43" y="879"/>
                  </a:lnTo>
                  <a:lnTo>
                    <a:pt x="31" y="797"/>
                  </a:lnTo>
                  <a:lnTo>
                    <a:pt x="26" y="715"/>
                  </a:lnTo>
                  <a:lnTo>
                    <a:pt x="23" y="632"/>
                  </a:lnTo>
                  <a:lnTo>
                    <a:pt x="17" y="547"/>
                  </a:lnTo>
                  <a:lnTo>
                    <a:pt x="7" y="442"/>
                  </a:lnTo>
                  <a:lnTo>
                    <a:pt x="1" y="337"/>
                  </a:lnTo>
                  <a:lnTo>
                    <a:pt x="0" y="230"/>
                  </a:lnTo>
                  <a:lnTo>
                    <a:pt x="4" y="122"/>
                  </a:lnTo>
                  <a:lnTo>
                    <a:pt x="21" y="124"/>
                  </a:lnTo>
                  <a:lnTo>
                    <a:pt x="40" y="125"/>
                  </a:lnTo>
                  <a:lnTo>
                    <a:pt x="57" y="127"/>
                  </a:lnTo>
                  <a:lnTo>
                    <a:pt x="75" y="129"/>
                  </a:lnTo>
                  <a:lnTo>
                    <a:pt x="92" y="130"/>
                  </a:lnTo>
                  <a:lnTo>
                    <a:pt x="109" y="130"/>
                  </a:lnTo>
                  <a:lnTo>
                    <a:pt x="125" y="130"/>
                  </a:lnTo>
                  <a:lnTo>
                    <a:pt x="140" y="130"/>
                  </a:lnTo>
                  <a:lnTo>
                    <a:pt x="143" y="112"/>
                  </a:lnTo>
                  <a:lnTo>
                    <a:pt x="148" y="95"/>
                  </a:lnTo>
                  <a:lnTo>
                    <a:pt x="153" y="79"/>
                  </a:lnTo>
                  <a:lnTo>
                    <a:pt x="160" y="62"/>
                  </a:lnTo>
                  <a:lnTo>
                    <a:pt x="168" y="47"/>
                  </a:lnTo>
                  <a:lnTo>
                    <a:pt x="174" y="31"/>
                  </a:lnTo>
                  <a:lnTo>
                    <a:pt x="182" y="16"/>
                  </a:lnTo>
                  <a:lnTo>
                    <a:pt x="188" y="0"/>
                  </a:lnTo>
                  <a:lnTo>
                    <a:pt x="187" y="213"/>
                  </a:lnTo>
                  <a:lnTo>
                    <a:pt x="182" y="434"/>
                  </a:lnTo>
                  <a:lnTo>
                    <a:pt x="174" y="658"/>
                  </a:lnTo>
                  <a:lnTo>
                    <a:pt x="166" y="88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33"/>
            <p:cNvSpPr>
              <a:spLocks/>
            </p:cNvSpPr>
            <p:nvPr/>
          </p:nvSpPr>
          <p:spPr bwMode="auto">
            <a:xfrm>
              <a:off x="3340" y="3780"/>
              <a:ext cx="17" cy="34"/>
            </a:xfrm>
            <a:custGeom>
              <a:avLst/>
              <a:gdLst>
                <a:gd name="T0" fmla="*/ 3 w 34"/>
                <a:gd name="T1" fmla="*/ 0 h 69"/>
                <a:gd name="T2" fmla="*/ 3 w 34"/>
                <a:gd name="T3" fmla="*/ 4 h 69"/>
                <a:gd name="T4" fmla="*/ 4 w 34"/>
                <a:gd name="T5" fmla="*/ 8 h 69"/>
                <a:gd name="T6" fmla="*/ 6 w 34"/>
                <a:gd name="T7" fmla="*/ 13 h 69"/>
                <a:gd name="T8" fmla="*/ 9 w 34"/>
                <a:gd name="T9" fmla="*/ 17 h 69"/>
                <a:gd name="T10" fmla="*/ 1 w 34"/>
                <a:gd name="T11" fmla="*/ 16 h 69"/>
                <a:gd name="T12" fmla="*/ 1 w 34"/>
                <a:gd name="T13" fmla="*/ 11 h 69"/>
                <a:gd name="T14" fmla="*/ 0 w 34"/>
                <a:gd name="T15" fmla="*/ 6 h 69"/>
                <a:gd name="T16" fmla="*/ 1 w 34"/>
                <a:gd name="T17" fmla="*/ 3 h 69"/>
                <a:gd name="T18" fmla="*/ 3 w 34"/>
                <a:gd name="T19" fmla="*/ 0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"/>
                <a:gd name="T31" fmla="*/ 0 h 69"/>
                <a:gd name="T32" fmla="*/ 34 w 34"/>
                <a:gd name="T33" fmla="*/ 69 h 6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" h="69">
                  <a:moveTo>
                    <a:pt x="13" y="0"/>
                  </a:moveTo>
                  <a:lnTo>
                    <a:pt x="11" y="16"/>
                  </a:lnTo>
                  <a:lnTo>
                    <a:pt x="16" y="35"/>
                  </a:lnTo>
                  <a:lnTo>
                    <a:pt x="24" y="52"/>
                  </a:lnTo>
                  <a:lnTo>
                    <a:pt x="34" y="69"/>
                  </a:lnTo>
                  <a:lnTo>
                    <a:pt x="2" y="64"/>
                  </a:lnTo>
                  <a:lnTo>
                    <a:pt x="2" y="46"/>
                  </a:lnTo>
                  <a:lnTo>
                    <a:pt x="0" y="27"/>
                  </a:lnTo>
                  <a:lnTo>
                    <a:pt x="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34"/>
            <p:cNvSpPr>
              <a:spLocks/>
            </p:cNvSpPr>
            <p:nvPr/>
          </p:nvSpPr>
          <p:spPr bwMode="auto">
            <a:xfrm>
              <a:off x="3607" y="3780"/>
              <a:ext cx="78" cy="323"/>
            </a:xfrm>
            <a:custGeom>
              <a:avLst/>
              <a:gdLst>
                <a:gd name="T0" fmla="*/ 35 w 156"/>
                <a:gd name="T1" fmla="*/ 27 h 646"/>
                <a:gd name="T2" fmla="*/ 36 w 156"/>
                <a:gd name="T3" fmla="*/ 27 h 646"/>
                <a:gd name="T4" fmla="*/ 37 w 156"/>
                <a:gd name="T5" fmla="*/ 26 h 646"/>
                <a:gd name="T6" fmla="*/ 38 w 156"/>
                <a:gd name="T7" fmla="*/ 25 h 646"/>
                <a:gd name="T8" fmla="*/ 39 w 156"/>
                <a:gd name="T9" fmla="*/ 25 h 646"/>
                <a:gd name="T10" fmla="*/ 37 w 156"/>
                <a:gd name="T11" fmla="*/ 42 h 646"/>
                <a:gd name="T12" fmla="*/ 35 w 156"/>
                <a:gd name="T13" fmla="*/ 60 h 646"/>
                <a:gd name="T14" fmla="*/ 33 w 156"/>
                <a:gd name="T15" fmla="*/ 77 h 646"/>
                <a:gd name="T16" fmla="*/ 30 w 156"/>
                <a:gd name="T17" fmla="*/ 93 h 646"/>
                <a:gd name="T18" fmla="*/ 28 w 156"/>
                <a:gd name="T19" fmla="*/ 101 h 646"/>
                <a:gd name="T20" fmla="*/ 26 w 156"/>
                <a:gd name="T21" fmla="*/ 110 h 646"/>
                <a:gd name="T22" fmla="*/ 24 w 156"/>
                <a:gd name="T23" fmla="*/ 118 h 646"/>
                <a:gd name="T24" fmla="*/ 22 w 156"/>
                <a:gd name="T25" fmla="*/ 126 h 646"/>
                <a:gd name="T26" fmla="*/ 20 w 156"/>
                <a:gd name="T27" fmla="*/ 135 h 646"/>
                <a:gd name="T28" fmla="*/ 18 w 156"/>
                <a:gd name="T29" fmla="*/ 143 h 646"/>
                <a:gd name="T30" fmla="*/ 16 w 156"/>
                <a:gd name="T31" fmla="*/ 151 h 646"/>
                <a:gd name="T32" fmla="*/ 14 w 156"/>
                <a:gd name="T33" fmla="*/ 159 h 646"/>
                <a:gd name="T34" fmla="*/ 13 w 156"/>
                <a:gd name="T35" fmla="*/ 160 h 646"/>
                <a:gd name="T36" fmla="*/ 12 w 156"/>
                <a:gd name="T37" fmla="*/ 161 h 646"/>
                <a:gd name="T38" fmla="*/ 10 w 156"/>
                <a:gd name="T39" fmla="*/ 162 h 646"/>
                <a:gd name="T40" fmla="*/ 9 w 156"/>
                <a:gd name="T41" fmla="*/ 162 h 646"/>
                <a:gd name="T42" fmla="*/ 7 w 156"/>
                <a:gd name="T43" fmla="*/ 162 h 646"/>
                <a:gd name="T44" fmla="*/ 5 w 156"/>
                <a:gd name="T45" fmla="*/ 162 h 646"/>
                <a:gd name="T46" fmla="*/ 3 w 156"/>
                <a:gd name="T47" fmla="*/ 162 h 646"/>
                <a:gd name="T48" fmla="*/ 1 w 156"/>
                <a:gd name="T49" fmla="*/ 162 h 646"/>
                <a:gd name="T50" fmla="*/ 1 w 156"/>
                <a:gd name="T51" fmla="*/ 154 h 646"/>
                <a:gd name="T52" fmla="*/ 0 w 156"/>
                <a:gd name="T53" fmla="*/ 145 h 646"/>
                <a:gd name="T54" fmla="*/ 1 w 156"/>
                <a:gd name="T55" fmla="*/ 137 h 646"/>
                <a:gd name="T56" fmla="*/ 0 w 156"/>
                <a:gd name="T57" fmla="*/ 128 h 646"/>
                <a:gd name="T58" fmla="*/ 1 w 156"/>
                <a:gd name="T59" fmla="*/ 101 h 646"/>
                <a:gd name="T60" fmla="*/ 2 w 156"/>
                <a:gd name="T61" fmla="*/ 74 h 646"/>
                <a:gd name="T62" fmla="*/ 3 w 156"/>
                <a:gd name="T63" fmla="*/ 46 h 646"/>
                <a:gd name="T64" fmla="*/ 1 w 156"/>
                <a:gd name="T65" fmla="*/ 19 h 646"/>
                <a:gd name="T66" fmla="*/ 4 w 156"/>
                <a:gd name="T67" fmla="*/ 0 h 646"/>
                <a:gd name="T68" fmla="*/ 7 w 156"/>
                <a:gd name="T69" fmla="*/ 4 h 646"/>
                <a:gd name="T70" fmla="*/ 10 w 156"/>
                <a:gd name="T71" fmla="*/ 9 h 646"/>
                <a:gd name="T72" fmla="*/ 13 w 156"/>
                <a:gd name="T73" fmla="*/ 14 h 646"/>
                <a:gd name="T74" fmla="*/ 16 w 156"/>
                <a:gd name="T75" fmla="*/ 19 h 646"/>
                <a:gd name="T76" fmla="*/ 20 w 156"/>
                <a:gd name="T77" fmla="*/ 23 h 646"/>
                <a:gd name="T78" fmla="*/ 24 w 156"/>
                <a:gd name="T79" fmla="*/ 27 h 646"/>
                <a:gd name="T80" fmla="*/ 29 w 156"/>
                <a:gd name="T81" fmla="*/ 28 h 646"/>
                <a:gd name="T82" fmla="*/ 35 w 156"/>
                <a:gd name="T83" fmla="*/ 27 h 6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"/>
                <a:gd name="T127" fmla="*/ 0 h 646"/>
                <a:gd name="T128" fmla="*/ 156 w 156"/>
                <a:gd name="T129" fmla="*/ 646 h 6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" h="646">
                  <a:moveTo>
                    <a:pt x="137" y="109"/>
                  </a:moveTo>
                  <a:lnTo>
                    <a:pt x="142" y="106"/>
                  </a:lnTo>
                  <a:lnTo>
                    <a:pt x="145" y="103"/>
                  </a:lnTo>
                  <a:lnTo>
                    <a:pt x="149" y="101"/>
                  </a:lnTo>
                  <a:lnTo>
                    <a:pt x="156" y="101"/>
                  </a:lnTo>
                  <a:lnTo>
                    <a:pt x="146" y="169"/>
                  </a:lnTo>
                  <a:lnTo>
                    <a:pt x="139" y="239"/>
                  </a:lnTo>
                  <a:lnTo>
                    <a:pt x="131" y="307"/>
                  </a:lnTo>
                  <a:lnTo>
                    <a:pt x="119" y="373"/>
                  </a:lnTo>
                  <a:lnTo>
                    <a:pt x="111" y="405"/>
                  </a:lnTo>
                  <a:lnTo>
                    <a:pt x="103" y="438"/>
                  </a:lnTo>
                  <a:lnTo>
                    <a:pt x="95" y="472"/>
                  </a:lnTo>
                  <a:lnTo>
                    <a:pt x="86" y="504"/>
                  </a:lnTo>
                  <a:lnTo>
                    <a:pt x="78" y="537"/>
                  </a:lnTo>
                  <a:lnTo>
                    <a:pt x="71" y="569"/>
                  </a:lnTo>
                  <a:lnTo>
                    <a:pt x="63" y="601"/>
                  </a:lnTo>
                  <a:lnTo>
                    <a:pt x="57" y="635"/>
                  </a:lnTo>
                  <a:lnTo>
                    <a:pt x="51" y="639"/>
                  </a:lnTo>
                  <a:lnTo>
                    <a:pt x="46" y="642"/>
                  </a:lnTo>
                  <a:lnTo>
                    <a:pt x="40" y="645"/>
                  </a:lnTo>
                  <a:lnTo>
                    <a:pt x="34" y="645"/>
                  </a:lnTo>
                  <a:lnTo>
                    <a:pt x="26" y="646"/>
                  </a:lnTo>
                  <a:lnTo>
                    <a:pt x="20" y="646"/>
                  </a:lnTo>
                  <a:lnTo>
                    <a:pt x="12" y="646"/>
                  </a:lnTo>
                  <a:lnTo>
                    <a:pt x="4" y="646"/>
                  </a:lnTo>
                  <a:lnTo>
                    <a:pt x="1" y="614"/>
                  </a:lnTo>
                  <a:lnTo>
                    <a:pt x="0" y="580"/>
                  </a:lnTo>
                  <a:lnTo>
                    <a:pt x="1" y="546"/>
                  </a:lnTo>
                  <a:lnTo>
                    <a:pt x="0" y="512"/>
                  </a:lnTo>
                  <a:lnTo>
                    <a:pt x="3" y="402"/>
                  </a:lnTo>
                  <a:lnTo>
                    <a:pt x="7" y="293"/>
                  </a:lnTo>
                  <a:lnTo>
                    <a:pt x="9" y="185"/>
                  </a:lnTo>
                  <a:lnTo>
                    <a:pt x="4" y="75"/>
                  </a:lnTo>
                  <a:lnTo>
                    <a:pt x="14" y="0"/>
                  </a:lnTo>
                  <a:lnTo>
                    <a:pt x="26" y="15"/>
                  </a:lnTo>
                  <a:lnTo>
                    <a:pt x="38" y="35"/>
                  </a:lnTo>
                  <a:lnTo>
                    <a:pt x="51" y="55"/>
                  </a:lnTo>
                  <a:lnTo>
                    <a:pt x="64" y="75"/>
                  </a:lnTo>
                  <a:lnTo>
                    <a:pt x="78" y="92"/>
                  </a:lnTo>
                  <a:lnTo>
                    <a:pt x="95" y="106"/>
                  </a:lnTo>
                  <a:lnTo>
                    <a:pt x="114" y="112"/>
                  </a:lnTo>
                  <a:lnTo>
                    <a:pt x="137" y="109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35"/>
            <p:cNvSpPr>
              <a:spLocks/>
            </p:cNvSpPr>
            <p:nvPr/>
          </p:nvSpPr>
          <p:spPr bwMode="auto">
            <a:xfrm>
              <a:off x="3235" y="3786"/>
              <a:ext cx="54" cy="28"/>
            </a:xfrm>
            <a:custGeom>
              <a:avLst/>
              <a:gdLst>
                <a:gd name="T0" fmla="*/ 27 w 108"/>
                <a:gd name="T1" fmla="*/ 1 h 57"/>
                <a:gd name="T2" fmla="*/ 27 w 108"/>
                <a:gd name="T3" fmla="*/ 6 h 57"/>
                <a:gd name="T4" fmla="*/ 27 w 108"/>
                <a:gd name="T5" fmla="*/ 9 h 57"/>
                <a:gd name="T6" fmla="*/ 26 w 108"/>
                <a:gd name="T7" fmla="*/ 11 h 57"/>
                <a:gd name="T8" fmla="*/ 23 w 108"/>
                <a:gd name="T9" fmla="*/ 12 h 57"/>
                <a:gd name="T10" fmla="*/ 20 w 108"/>
                <a:gd name="T11" fmla="*/ 13 h 57"/>
                <a:gd name="T12" fmla="*/ 17 w 108"/>
                <a:gd name="T13" fmla="*/ 13 h 57"/>
                <a:gd name="T14" fmla="*/ 14 w 108"/>
                <a:gd name="T15" fmla="*/ 13 h 57"/>
                <a:gd name="T16" fmla="*/ 11 w 108"/>
                <a:gd name="T17" fmla="*/ 14 h 57"/>
                <a:gd name="T18" fmla="*/ 8 w 108"/>
                <a:gd name="T19" fmla="*/ 13 h 57"/>
                <a:gd name="T20" fmla="*/ 5 w 108"/>
                <a:gd name="T21" fmla="*/ 12 h 57"/>
                <a:gd name="T22" fmla="*/ 2 w 108"/>
                <a:gd name="T23" fmla="*/ 11 h 57"/>
                <a:gd name="T24" fmla="*/ 0 w 108"/>
                <a:gd name="T25" fmla="*/ 9 h 57"/>
                <a:gd name="T26" fmla="*/ 2 w 108"/>
                <a:gd name="T27" fmla="*/ 5 h 57"/>
                <a:gd name="T28" fmla="*/ 5 w 108"/>
                <a:gd name="T29" fmla="*/ 3 h 57"/>
                <a:gd name="T30" fmla="*/ 8 w 108"/>
                <a:gd name="T31" fmla="*/ 1 h 57"/>
                <a:gd name="T32" fmla="*/ 11 w 108"/>
                <a:gd name="T33" fmla="*/ 0 h 57"/>
                <a:gd name="T34" fmla="*/ 15 w 108"/>
                <a:gd name="T35" fmla="*/ 0 h 57"/>
                <a:gd name="T36" fmla="*/ 19 w 108"/>
                <a:gd name="T37" fmla="*/ 0 h 57"/>
                <a:gd name="T38" fmla="*/ 23 w 108"/>
                <a:gd name="T39" fmla="*/ 0 h 57"/>
                <a:gd name="T40" fmla="*/ 27 w 108"/>
                <a:gd name="T41" fmla="*/ 1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8"/>
                <a:gd name="T64" fmla="*/ 0 h 57"/>
                <a:gd name="T65" fmla="*/ 108 w 108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8" h="57">
                  <a:moveTo>
                    <a:pt x="105" y="6"/>
                  </a:moveTo>
                  <a:lnTo>
                    <a:pt x="108" y="25"/>
                  </a:lnTo>
                  <a:lnTo>
                    <a:pt x="107" y="37"/>
                  </a:lnTo>
                  <a:lnTo>
                    <a:pt x="101" y="45"/>
                  </a:lnTo>
                  <a:lnTo>
                    <a:pt x="91" y="49"/>
                  </a:lnTo>
                  <a:lnTo>
                    <a:pt x="79" y="52"/>
                  </a:lnTo>
                  <a:lnTo>
                    <a:pt x="67" y="54"/>
                  </a:lnTo>
                  <a:lnTo>
                    <a:pt x="53" y="55"/>
                  </a:lnTo>
                  <a:lnTo>
                    <a:pt x="42" y="57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7" y="46"/>
                  </a:lnTo>
                  <a:lnTo>
                    <a:pt x="0" y="37"/>
                  </a:lnTo>
                  <a:lnTo>
                    <a:pt x="8" y="23"/>
                  </a:lnTo>
                  <a:lnTo>
                    <a:pt x="17" y="12"/>
                  </a:lnTo>
                  <a:lnTo>
                    <a:pt x="30" y="4"/>
                  </a:lnTo>
                  <a:lnTo>
                    <a:pt x="44" y="0"/>
                  </a:lnTo>
                  <a:lnTo>
                    <a:pt x="59" y="0"/>
                  </a:lnTo>
                  <a:lnTo>
                    <a:pt x="74" y="0"/>
                  </a:lnTo>
                  <a:lnTo>
                    <a:pt x="90" y="3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36"/>
            <p:cNvSpPr>
              <a:spLocks/>
            </p:cNvSpPr>
            <p:nvPr/>
          </p:nvSpPr>
          <p:spPr bwMode="auto">
            <a:xfrm>
              <a:off x="3196" y="3802"/>
              <a:ext cx="28" cy="273"/>
            </a:xfrm>
            <a:custGeom>
              <a:avLst/>
              <a:gdLst>
                <a:gd name="T0" fmla="*/ 14 w 57"/>
                <a:gd name="T1" fmla="*/ 14 h 547"/>
                <a:gd name="T2" fmla="*/ 13 w 57"/>
                <a:gd name="T3" fmla="*/ 44 h 547"/>
                <a:gd name="T4" fmla="*/ 12 w 57"/>
                <a:gd name="T5" fmla="*/ 74 h 547"/>
                <a:gd name="T6" fmla="*/ 10 w 57"/>
                <a:gd name="T7" fmla="*/ 105 h 547"/>
                <a:gd name="T8" fmla="*/ 9 w 57"/>
                <a:gd name="T9" fmla="*/ 136 h 547"/>
                <a:gd name="T10" fmla="*/ 3 w 57"/>
                <a:gd name="T11" fmla="*/ 126 h 547"/>
                <a:gd name="T12" fmla="*/ 1 w 57"/>
                <a:gd name="T13" fmla="*/ 114 h 547"/>
                <a:gd name="T14" fmla="*/ 0 w 57"/>
                <a:gd name="T15" fmla="*/ 102 h 547"/>
                <a:gd name="T16" fmla="*/ 0 w 57"/>
                <a:gd name="T17" fmla="*/ 89 h 547"/>
                <a:gd name="T18" fmla="*/ 1 w 57"/>
                <a:gd name="T19" fmla="*/ 76 h 547"/>
                <a:gd name="T20" fmla="*/ 2 w 57"/>
                <a:gd name="T21" fmla="*/ 63 h 547"/>
                <a:gd name="T22" fmla="*/ 3 w 57"/>
                <a:gd name="T23" fmla="*/ 50 h 547"/>
                <a:gd name="T24" fmla="*/ 3 w 57"/>
                <a:gd name="T25" fmla="*/ 39 h 547"/>
                <a:gd name="T26" fmla="*/ 4 w 57"/>
                <a:gd name="T27" fmla="*/ 28 h 547"/>
                <a:gd name="T28" fmla="*/ 4 w 57"/>
                <a:gd name="T29" fmla="*/ 18 h 547"/>
                <a:gd name="T30" fmla="*/ 5 w 57"/>
                <a:gd name="T31" fmla="*/ 9 h 547"/>
                <a:gd name="T32" fmla="*/ 7 w 57"/>
                <a:gd name="T33" fmla="*/ 0 h 547"/>
                <a:gd name="T34" fmla="*/ 8 w 57"/>
                <a:gd name="T35" fmla="*/ 4 h 547"/>
                <a:gd name="T36" fmla="*/ 9 w 57"/>
                <a:gd name="T37" fmla="*/ 7 h 547"/>
                <a:gd name="T38" fmla="*/ 11 w 57"/>
                <a:gd name="T39" fmla="*/ 11 h 547"/>
                <a:gd name="T40" fmla="*/ 14 w 57"/>
                <a:gd name="T41" fmla="*/ 14 h 54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547"/>
                <a:gd name="T65" fmla="*/ 57 w 57"/>
                <a:gd name="T66" fmla="*/ 547 h 54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547">
                  <a:moveTo>
                    <a:pt x="57" y="57"/>
                  </a:moveTo>
                  <a:lnTo>
                    <a:pt x="54" y="178"/>
                  </a:lnTo>
                  <a:lnTo>
                    <a:pt x="49" y="298"/>
                  </a:lnTo>
                  <a:lnTo>
                    <a:pt x="43" y="420"/>
                  </a:lnTo>
                  <a:lnTo>
                    <a:pt x="38" y="547"/>
                  </a:lnTo>
                  <a:lnTo>
                    <a:pt x="15" y="505"/>
                  </a:lnTo>
                  <a:lnTo>
                    <a:pt x="4" y="457"/>
                  </a:lnTo>
                  <a:lnTo>
                    <a:pt x="0" y="408"/>
                  </a:lnTo>
                  <a:lnTo>
                    <a:pt x="1" y="357"/>
                  </a:lnTo>
                  <a:lnTo>
                    <a:pt x="6" y="304"/>
                  </a:lnTo>
                  <a:lnTo>
                    <a:pt x="10" y="253"/>
                  </a:lnTo>
                  <a:lnTo>
                    <a:pt x="13" y="202"/>
                  </a:lnTo>
                  <a:lnTo>
                    <a:pt x="13" y="156"/>
                  </a:lnTo>
                  <a:lnTo>
                    <a:pt x="18" y="113"/>
                  </a:lnTo>
                  <a:lnTo>
                    <a:pt x="18" y="74"/>
                  </a:lnTo>
                  <a:lnTo>
                    <a:pt x="20" y="37"/>
                  </a:lnTo>
                  <a:lnTo>
                    <a:pt x="30" y="0"/>
                  </a:lnTo>
                  <a:lnTo>
                    <a:pt x="34" y="16"/>
                  </a:lnTo>
                  <a:lnTo>
                    <a:pt x="37" y="31"/>
                  </a:lnTo>
                  <a:lnTo>
                    <a:pt x="44" y="45"/>
                  </a:lnTo>
                  <a:lnTo>
                    <a:pt x="57" y="57"/>
                  </a:lnTo>
                  <a:close/>
                </a:path>
              </a:pathLst>
            </a:custGeom>
            <a:solidFill>
              <a:srgbClr val="4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37"/>
            <p:cNvSpPr>
              <a:spLocks/>
            </p:cNvSpPr>
            <p:nvPr/>
          </p:nvSpPr>
          <p:spPr bwMode="auto">
            <a:xfrm>
              <a:off x="3306" y="3804"/>
              <a:ext cx="13" cy="7"/>
            </a:xfrm>
            <a:custGeom>
              <a:avLst/>
              <a:gdLst>
                <a:gd name="T0" fmla="*/ 0 w 25"/>
                <a:gd name="T1" fmla="*/ 4 h 12"/>
                <a:gd name="T2" fmla="*/ 2 w 25"/>
                <a:gd name="T3" fmla="*/ 0 h 12"/>
                <a:gd name="T4" fmla="*/ 7 w 25"/>
                <a:gd name="T5" fmla="*/ 3 h 12"/>
                <a:gd name="T6" fmla="*/ 0 w 25"/>
                <a:gd name="T7" fmla="*/ 4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12"/>
                <a:gd name="T14" fmla="*/ 25 w 25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12">
                  <a:moveTo>
                    <a:pt x="0" y="12"/>
                  </a:moveTo>
                  <a:lnTo>
                    <a:pt x="7" y="0"/>
                  </a:lnTo>
                  <a:lnTo>
                    <a:pt x="25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38"/>
            <p:cNvSpPr>
              <a:spLocks/>
            </p:cNvSpPr>
            <p:nvPr/>
          </p:nvSpPr>
          <p:spPr bwMode="auto">
            <a:xfrm>
              <a:off x="3444" y="3804"/>
              <a:ext cx="62" cy="382"/>
            </a:xfrm>
            <a:custGeom>
              <a:avLst/>
              <a:gdLst>
                <a:gd name="T0" fmla="*/ 22 w 125"/>
                <a:gd name="T1" fmla="*/ 3 h 764"/>
                <a:gd name="T2" fmla="*/ 23 w 125"/>
                <a:gd name="T3" fmla="*/ 51 h 764"/>
                <a:gd name="T4" fmla="*/ 26 w 125"/>
                <a:gd name="T5" fmla="*/ 98 h 764"/>
                <a:gd name="T6" fmla="*/ 29 w 125"/>
                <a:gd name="T7" fmla="*/ 145 h 764"/>
                <a:gd name="T8" fmla="*/ 31 w 125"/>
                <a:gd name="T9" fmla="*/ 191 h 764"/>
                <a:gd name="T10" fmla="*/ 29 w 125"/>
                <a:gd name="T11" fmla="*/ 191 h 764"/>
                <a:gd name="T12" fmla="*/ 26 w 125"/>
                <a:gd name="T13" fmla="*/ 191 h 764"/>
                <a:gd name="T14" fmla="*/ 24 w 125"/>
                <a:gd name="T15" fmla="*/ 191 h 764"/>
                <a:gd name="T16" fmla="*/ 21 w 125"/>
                <a:gd name="T17" fmla="*/ 191 h 764"/>
                <a:gd name="T18" fmla="*/ 19 w 125"/>
                <a:gd name="T19" fmla="*/ 190 h 764"/>
                <a:gd name="T20" fmla="*/ 17 w 125"/>
                <a:gd name="T21" fmla="*/ 189 h 764"/>
                <a:gd name="T22" fmla="*/ 15 w 125"/>
                <a:gd name="T23" fmla="*/ 187 h 764"/>
                <a:gd name="T24" fmla="*/ 14 w 125"/>
                <a:gd name="T25" fmla="*/ 184 h 764"/>
                <a:gd name="T26" fmla="*/ 11 w 125"/>
                <a:gd name="T27" fmla="*/ 167 h 764"/>
                <a:gd name="T28" fmla="*/ 9 w 125"/>
                <a:gd name="T29" fmla="*/ 150 h 764"/>
                <a:gd name="T30" fmla="*/ 7 w 125"/>
                <a:gd name="T31" fmla="*/ 132 h 764"/>
                <a:gd name="T32" fmla="*/ 6 w 125"/>
                <a:gd name="T33" fmla="*/ 113 h 764"/>
                <a:gd name="T34" fmla="*/ 5 w 125"/>
                <a:gd name="T35" fmla="*/ 95 h 764"/>
                <a:gd name="T36" fmla="*/ 4 w 125"/>
                <a:gd name="T37" fmla="*/ 77 h 764"/>
                <a:gd name="T38" fmla="*/ 3 w 125"/>
                <a:gd name="T39" fmla="*/ 58 h 764"/>
                <a:gd name="T40" fmla="*/ 2 w 125"/>
                <a:gd name="T41" fmla="*/ 40 h 764"/>
                <a:gd name="T42" fmla="*/ 1 w 125"/>
                <a:gd name="T43" fmla="*/ 30 h 764"/>
                <a:gd name="T44" fmla="*/ 0 w 125"/>
                <a:gd name="T45" fmla="*/ 20 h 764"/>
                <a:gd name="T46" fmla="*/ 0 w 125"/>
                <a:gd name="T47" fmla="*/ 10 h 764"/>
                <a:gd name="T48" fmla="*/ 3 w 125"/>
                <a:gd name="T49" fmla="*/ 0 h 764"/>
                <a:gd name="T50" fmla="*/ 22 w 125"/>
                <a:gd name="T51" fmla="*/ 3 h 7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"/>
                <a:gd name="T79" fmla="*/ 0 h 764"/>
                <a:gd name="T80" fmla="*/ 125 w 125"/>
                <a:gd name="T81" fmla="*/ 764 h 76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" h="764">
                  <a:moveTo>
                    <a:pt x="88" y="12"/>
                  </a:moveTo>
                  <a:lnTo>
                    <a:pt x="93" y="202"/>
                  </a:lnTo>
                  <a:lnTo>
                    <a:pt x="104" y="392"/>
                  </a:lnTo>
                  <a:lnTo>
                    <a:pt x="116" y="579"/>
                  </a:lnTo>
                  <a:lnTo>
                    <a:pt x="125" y="764"/>
                  </a:lnTo>
                  <a:lnTo>
                    <a:pt x="116" y="764"/>
                  </a:lnTo>
                  <a:lnTo>
                    <a:pt x="107" y="764"/>
                  </a:lnTo>
                  <a:lnTo>
                    <a:pt x="96" y="764"/>
                  </a:lnTo>
                  <a:lnTo>
                    <a:pt x="85" y="761"/>
                  </a:lnTo>
                  <a:lnTo>
                    <a:pt x="76" y="758"/>
                  </a:lnTo>
                  <a:lnTo>
                    <a:pt x="68" y="753"/>
                  </a:lnTo>
                  <a:lnTo>
                    <a:pt x="62" y="745"/>
                  </a:lnTo>
                  <a:lnTo>
                    <a:pt x="59" y="735"/>
                  </a:lnTo>
                  <a:lnTo>
                    <a:pt x="45" y="667"/>
                  </a:lnTo>
                  <a:lnTo>
                    <a:pt x="36" y="597"/>
                  </a:lnTo>
                  <a:lnTo>
                    <a:pt x="30" y="526"/>
                  </a:lnTo>
                  <a:lnTo>
                    <a:pt x="25" y="452"/>
                  </a:lnTo>
                  <a:lnTo>
                    <a:pt x="22" y="380"/>
                  </a:lnTo>
                  <a:lnTo>
                    <a:pt x="19" y="306"/>
                  </a:lnTo>
                  <a:lnTo>
                    <a:pt x="14" y="231"/>
                  </a:lnTo>
                  <a:lnTo>
                    <a:pt x="8" y="157"/>
                  </a:lnTo>
                  <a:lnTo>
                    <a:pt x="6" y="119"/>
                  </a:lnTo>
                  <a:lnTo>
                    <a:pt x="2" y="79"/>
                  </a:lnTo>
                  <a:lnTo>
                    <a:pt x="0" y="37"/>
                  </a:lnTo>
                  <a:lnTo>
                    <a:pt x="13" y="0"/>
                  </a:lnTo>
                  <a:lnTo>
                    <a:pt x="88" y="12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39"/>
            <p:cNvSpPr>
              <a:spLocks/>
            </p:cNvSpPr>
            <p:nvPr/>
          </p:nvSpPr>
          <p:spPr bwMode="auto">
            <a:xfrm>
              <a:off x="3654" y="3806"/>
              <a:ext cx="98" cy="293"/>
            </a:xfrm>
            <a:custGeom>
              <a:avLst/>
              <a:gdLst>
                <a:gd name="T0" fmla="*/ 7 w 196"/>
                <a:gd name="T1" fmla="*/ 145 h 587"/>
                <a:gd name="T2" fmla="*/ 0 w 196"/>
                <a:gd name="T3" fmla="*/ 146 h 587"/>
                <a:gd name="T4" fmla="*/ 4 w 196"/>
                <a:gd name="T5" fmla="*/ 130 h 587"/>
                <a:gd name="T6" fmla="*/ 7 w 196"/>
                <a:gd name="T7" fmla="*/ 113 h 587"/>
                <a:gd name="T8" fmla="*/ 10 w 196"/>
                <a:gd name="T9" fmla="*/ 96 h 587"/>
                <a:gd name="T10" fmla="*/ 13 w 196"/>
                <a:gd name="T11" fmla="*/ 79 h 587"/>
                <a:gd name="T12" fmla="*/ 16 w 196"/>
                <a:gd name="T13" fmla="*/ 62 h 587"/>
                <a:gd name="T14" fmla="*/ 18 w 196"/>
                <a:gd name="T15" fmla="*/ 44 h 587"/>
                <a:gd name="T16" fmla="*/ 21 w 196"/>
                <a:gd name="T17" fmla="*/ 27 h 587"/>
                <a:gd name="T18" fmla="*/ 23 w 196"/>
                <a:gd name="T19" fmla="*/ 10 h 587"/>
                <a:gd name="T20" fmla="*/ 49 w 196"/>
                <a:gd name="T21" fmla="*/ 0 h 587"/>
                <a:gd name="T22" fmla="*/ 46 w 196"/>
                <a:gd name="T23" fmla="*/ 18 h 587"/>
                <a:gd name="T24" fmla="*/ 42 w 196"/>
                <a:gd name="T25" fmla="*/ 37 h 587"/>
                <a:gd name="T26" fmla="*/ 38 w 196"/>
                <a:gd name="T27" fmla="*/ 55 h 587"/>
                <a:gd name="T28" fmla="*/ 33 w 196"/>
                <a:gd name="T29" fmla="*/ 74 h 587"/>
                <a:gd name="T30" fmla="*/ 27 w 196"/>
                <a:gd name="T31" fmla="*/ 92 h 587"/>
                <a:gd name="T32" fmla="*/ 21 w 196"/>
                <a:gd name="T33" fmla="*/ 110 h 587"/>
                <a:gd name="T34" fmla="*/ 14 w 196"/>
                <a:gd name="T35" fmla="*/ 128 h 587"/>
                <a:gd name="T36" fmla="*/ 7 w 196"/>
                <a:gd name="T37" fmla="*/ 145 h 5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"/>
                <a:gd name="T58" fmla="*/ 0 h 587"/>
                <a:gd name="T59" fmla="*/ 196 w 196"/>
                <a:gd name="T60" fmla="*/ 587 h 5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" h="587">
                  <a:moveTo>
                    <a:pt x="28" y="583"/>
                  </a:moveTo>
                  <a:lnTo>
                    <a:pt x="0" y="587"/>
                  </a:lnTo>
                  <a:lnTo>
                    <a:pt x="14" y="520"/>
                  </a:lnTo>
                  <a:lnTo>
                    <a:pt x="26" y="454"/>
                  </a:lnTo>
                  <a:lnTo>
                    <a:pt x="38" y="386"/>
                  </a:lnTo>
                  <a:lnTo>
                    <a:pt x="51" y="316"/>
                  </a:lnTo>
                  <a:lnTo>
                    <a:pt x="62" y="248"/>
                  </a:lnTo>
                  <a:lnTo>
                    <a:pt x="71" y="179"/>
                  </a:lnTo>
                  <a:lnTo>
                    <a:pt x="82" y="110"/>
                  </a:lnTo>
                  <a:lnTo>
                    <a:pt x="91" y="42"/>
                  </a:lnTo>
                  <a:lnTo>
                    <a:pt x="196" y="0"/>
                  </a:lnTo>
                  <a:lnTo>
                    <a:pt x="182" y="74"/>
                  </a:lnTo>
                  <a:lnTo>
                    <a:pt x="167" y="148"/>
                  </a:lnTo>
                  <a:lnTo>
                    <a:pt x="150" y="222"/>
                  </a:lnTo>
                  <a:lnTo>
                    <a:pt x="130" y="296"/>
                  </a:lnTo>
                  <a:lnTo>
                    <a:pt x="106" y="369"/>
                  </a:lnTo>
                  <a:lnTo>
                    <a:pt x="83" y="441"/>
                  </a:lnTo>
                  <a:lnTo>
                    <a:pt x="55" y="514"/>
                  </a:lnTo>
                  <a:lnTo>
                    <a:pt x="28" y="583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40"/>
            <p:cNvSpPr>
              <a:spLocks/>
            </p:cNvSpPr>
            <p:nvPr/>
          </p:nvSpPr>
          <p:spPr bwMode="auto">
            <a:xfrm>
              <a:off x="3273" y="3827"/>
              <a:ext cx="49" cy="276"/>
            </a:xfrm>
            <a:custGeom>
              <a:avLst/>
              <a:gdLst>
                <a:gd name="T0" fmla="*/ 24 w 99"/>
                <a:gd name="T1" fmla="*/ 0 h 552"/>
                <a:gd name="T2" fmla="*/ 24 w 99"/>
                <a:gd name="T3" fmla="*/ 36 h 552"/>
                <a:gd name="T4" fmla="*/ 20 w 99"/>
                <a:gd name="T5" fmla="*/ 70 h 552"/>
                <a:gd name="T6" fmla="*/ 17 w 99"/>
                <a:gd name="T7" fmla="*/ 105 h 552"/>
                <a:gd name="T8" fmla="*/ 15 w 99"/>
                <a:gd name="T9" fmla="*/ 138 h 552"/>
                <a:gd name="T10" fmla="*/ 13 w 99"/>
                <a:gd name="T11" fmla="*/ 138 h 552"/>
                <a:gd name="T12" fmla="*/ 11 w 99"/>
                <a:gd name="T13" fmla="*/ 138 h 552"/>
                <a:gd name="T14" fmla="*/ 9 w 99"/>
                <a:gd name="T15" fmla="*/ 138 h 552"/>
                <a:gd name="T16" fmla="*/ 7 w 99"/>
                <a:gd name="T17" fmla="*/ 138 h 552"/>
                <a:gd name="T18" fmla="*/ 6 w 99"/>
                <a:gd name="T19" fmla="*/ 138 h 552"/>
                <a:gd name="T20" fmla="*/ 4 w 99"/>
                <a:gd name="T21" fmla="*/ 138 h 552"/>
                <a:gd name="T22" fmla="*/ 2 w 99"/>
                <a:gd name="T23" fmla="*/ 138 h 552"/>
                <a:gd name="T24" fmla="*/ 0 w 99"/>
                <a:gd name="T25" fmla="*/ 138 h 552"/>
                <a:gd name="T26" fmla="*/ 2 w 99"/>
                <a:gd name="T27" fmla="*/ 132 h 552"/>
                <a:gd name="T28" fmla="*/ 3 w 99"/>
                <a:gd name="T29" fmla="*/ 127 h 552"/>
                <a:gd name="T30" fmla="*/ 2 w 99"/>
                <a:gd name="T31" fmla="*/ 120 h 552"/>
                <a:gd name="T32" fmla="*/ 3 w 99"/>
                <a:gd name="T33" fmla="*/ 114 h 552"/>
                <a:gd name="T34" fmla="*/ 3 w 99"/>
                <a:gd name="T35" fmla="*/ 100 h 552"/>
                <a:gd name="T36" fmla="*/ 4 w 99"/>
                <a:gd name="T37" fmla="*/ 85 h 552"/>
                <a:gd name="T38" fmla="*/ 6 w 99"/>
                <a:gd name="T39" fmla="*/ 71 h 552"/>
                <a:gd name="T40" fmla="*/ 8 w 99"/>
                <a:gd name="T41" fmla="*/ 57 h 552"/>
                <a:gd name="T42" fmla="*/ 9 w 99"/>
                <a:gd name="T43" fmla="*/ 44 h 552"/>
                <a:gd name="T44" fmla="*/ 11 w 99"/>
                <a:gd name="T45" fmla="*/ 30 h 552"/>
                <a:gd name="T46" fmla="*/ 11 w 99"/>
                <a:gd name="T47" fmla="*/ 16 h 552"/>
                <a:gd name="T48" fmla="*/ 11 w 99"/>
                <a:gd name="T49" fmla="*/ 2 h 552"/>
                <a:gd name="T50" fmla="*/ 12 w 99"/>
                <a:gd name="T51" fmla="*/ 2 h 552"/>
                <a:gd name="T52" fmla="*/ 14 w 99"/>
                <a:gd name="T53" fmla="*/ 1 h 552"/>
                <a:gd name="T54" fmla="*/ 15 w 99"/>
                <a:gd name="T55" fmla="*/ 1 h 552"/>
                <a:gd name="T56" fmla="*/ 17 w 99"/>
                <a:gd name="T57" fmla="*/ 1 h 552"/>
                <a:gd name="T58" fmla="*/ 19 w 99"/>
                <a:gd name="T59" fmla="*/ 1 h 552"/>
                <a:gd name="T60" fmla="*/ 20 w 99"/>
                <a:gd name="T61" fmla="*/ 0 h 552"/>
                <a:gd name="T62" fmla="*/ 22 w 99"/>
                <a:gd name="T63" fmla="*/ 0 h 552"/>
                <a:gd name="T64" fmla="*/ 24 w 99"/>
                <a:gd name="T65" fmla="*/ 0 h 5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9"/>
                <a:gd name="T100" fmla="*/ 0 h 552"/>
                <a:gd name="T101" fmla="*/ 99 w 99"/>
                <a:gd name="T102" fmla="*/ 552 h 5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9" h="552">
                  <a:moveTo>
                    <a:pt x="99" y="0"/>
                  </a:moveTo>
                  <a:lnTo>
                    <a:pt x="96" y="142"/>
                  </a:lnTo>
                  <a:lnTo>
                    <a:pt x="82" y="281"/>
                  </a:lnTo>
                  <a:lnTo>
                    <a:pt x="68" y="418"/>
                  </a:lnTo>
                  <a:lnTo>
                    <a:pt x="60" y="552"/>
                  </a:lnTo>
                  <a:lnTo>
                    <a:pt x="53" y="552"/>
                  </a:lnTo>
                  <a:lnTo>
                    <a:pt x="46" y="552"/>
                  </a:lnTo>
                  <a:lnTo>
                    <a:pt x="39" y="552"/>
                  </a:lnTo>
                  <a:lnTo>
                    <a:pt x="31" y="552"/>
                  </a:lnTo>
                  <a:lnTo>
                    <a:pt x="25" y="552"/>
                  </a:lnTo>
                  <a:lnTo>
                    <a:pt x="17" y="552"/>
                  </a:lnTo>
                  <a:lnTo>
                    <a:pt x="8" y="551"/>
                  </a:lnTo>
                  <a:lnTo>
                    <a:pt x="0" y="549"/>
                  </a:lnTo>
                  <a:lnTo>
                    <a:pt x="9" y="528"/>
                  </a:lnTo>
                  <a:lnTo>
                    <a:pt x="12" y="506"/>
                  </a:lnTo>
                  <a:lnTo>
                    <a:pt x="11" y="481"/>
                  </a:lnTo>
                  <a:lnTo>
                    <a:pt x="15" y="455"/>
                  </a:lnTo>
                  <a:lnTo>
                    <a:pt x="15" y="398"/>
                  </a:lnTo>
                  <a:lnTo>
                    <a:pt x="19" y="341"/>
                  </a:lnTo>
                  <a:lnTo>
                    <a:pt x="25" y="284"/>
                  </a:lnTo>
                  <a:lnTo>
                    <a:pt x="32" y="228"/>
                  </a:lnTo>
                  <a:lnTo>
                    <a:pt x="39" y="174"/>
                  </a:lnTo>
                  <a:lnTo>
                    <a:pt x="45" y="119"/>
                  </a:lnTo>
                  <a:lnTo>
                    <a:pt x="46" y="63"/>
                  </a:lnTo>
                  <a:lnTo>
                    <a:pt x="45" y="7"/>
                  </a:lnTo>
                  <a:lnTo>
                    <a:pt x="51" y="6"/>
                  </a:lnTo>
                  <a:lnTo>
                    <a:pt x="56" y="4"/>
                  </a:lnTo>
                  <a:lnTo>
                    <a:pt x="63" y="3"/>
                  </a:lnTo>
                  <a:lnTo>
                    <a:pt x="69" y="1"/>
                  </a:lnTo>
                  <a:lnTo>
                    <a:pt x="77" y="1"/>
                  </a:lnTo>
                  <a:lnTo>
                    <a:pt x="83" y="0"/>
                  </a:lnTo>
                  <a:lnTo>
                    <a:pt x="91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Freeform 41"/>
            <p:cNvSpPr>
              <a:spLocks/>
            </p:cNvSpPr>
            <p:nvPr/>
          </p:nvSpPr>
          <p:spPr bwMode="auto">
            <a:xfrm>
              <a:off x="3231" y="3830"/>
              <a:ext cx="54" cy="272"/>
            </a:xfrm>
            <a:custGeom>
              <a:avLst/>
              <a:gdLst>
                <a:gd name="T0" fmla="*/ 25 w 106"/>
                <a:gd name="T1" fmla="*/ 1 h 543"/>
                <a:gd name="T2" fmla="*/ 24 w 106"/>
                <a:gd name="T3" fmla="*/ 3 h 543"/>
                <a:gd name="T4" fmla="*/ 25 w 106"/>
                <a:gd name="T5" fmla="*/ 5 h 543"/>
                <a:gd name="T6" fmla="*/ 26 w 106"/>
                <a:gd name="T7" fmla="*/ 6 h 543"/>
                <a:gd name="T8" fmla="*/ 28 w 106"/>
                <a:gd name="T9" fmla="*/ 8 h 543"/>
                <a:gd name="T10" fmla="*/ 24 w 106"/>
                <a:gd name="T11" fmla="*/ 38 h 543"/>
                <a:gd name="T12" fmla="*/ 21 w 106"/>
                <a:gd name="T13" fmla="*/ 67 h 543"/>
                <a:gd name="T14" fmla="*/ 19 w 106"/>
                <a:gd name="T15" fmla="*/ 96 h 543"/>
                <a:gd name="T16" fmla="*/ 16 w 106"/>
                <a:gd name="T17" fmla="*/ 126 h 543"/>
                <a:gd name="T18" fmla="*/ 17 w 106"/>
                <a:gd name="T19" fmla="*/ 136 h 543"/>
                <a:gd name="T20" fmla="*/ 2 w 106"/>
                <a:gd name="T21" fmla="*/ 133 h 543"/>
                <a:gd name="T22" fmla="*/ 0 w 106"/>
                <a:gd name="T23" fmla="*/ 101 h 543"/>
                <a:gd name="T24" fmla="*/ 1 w 106"/>
                <a:gd name="T25" fmla="*/ 69 h 543"/>
                <a:gd name="T26" fmla="*/ 4 w 106"/>
                <a:gd name="T27" fmla="*/ 37 h 543"/>
                <a:gd name="T28" fmla="*/ 6 w 106"/>
                <a:gd name="T29" fmla="*/ 3 h 543"/>
                <a:gd name="T30" fmla="*/ 7 w 106"/>
                <a:gd name="T31" fmla="*/ 2 h 543"/>
                <a:gd name="T32" fmla="*/ 8 w 106"/>
                <a:gd name="T33" fmla="*/ 1 h 543"/>
                <a:gd name="T34" fmla="*/ 10 w 106"/>
                <a:gd name="T35" fmla="*/ 0 h 543"/>
                <a:gd name="T36" fmla="*/ 13 w 106"/>
                <a:gd name="T37" fmla="*/ 0 h 543"/>
                <a:gd name="T38" fmla="*/ 15 w 106"/>
                <a:gd name="T39" fmla="*/ 1 h 543"/>
                <a:gd name="T40" fmla="*/ 18 w 106"/>
                <a:gd name="T41" fmla="*/ 1 h 543"/>
                <a:gd name="T42" fmla="*/ 20 w 106"/>
                <a:gd name="T43" fmla="*/ 1 h 543"/>
                <a:gd name="T44" fmla="*/ 23 w 106"/>
                <a:gd name="T45" fmla="*/ 1 h 543"/>
                <a:gd name="T46" fmla="*/ 25 w 106"/>
                <a:gd name="T47" fmla="*/ 1 h 5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6"/>
                <a:gd name="T73" fmla="*/ 0 h 543"/>
                <a:gd name="T74" fmla="*/ 106 w 106"/>
                <a:gd name="T75" fmla="*/ 543 h 5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6" h="543">
                  <a:moveTo>
                    <a:pt x="98" y="1"/>
                  </a:moveTo>
                  <a:lnTo>
                    <a:pt x="95" y="9"/>
                  </a:lnTo>
                  <a:lnTo>
                    <a:pt x="97" y="17"/>
                  </a:lnTo>
                  <a:lnTo>
                    <a:pt x="102" y="23"/>
                  </a:lnTo>
                  <a:lnTo>
                    <a:pt x="106" y="31"/>
                  </a:lnTo>
                  <a:lnTo>
                    <a:pt x="95" y="151"/>
                  </a:lnTo>
                  <a:lnTo>
                    <a:pt x="83" y="267"/>
                  </a:lnTo>
                  <a:lnTo>
                    <a:pt x="72" y="381"/>
                  </a:lnTo>
                  <a:lnTo>
                    <a:pt x="61" y="501"/>
                  </a:lnTo>
                  <a:lnTo>
                    <a:pt x="64" y="543"/>
                  </a:lnTo>
                  <a:lnTo>
                    <a:pt x="7" y="532"/>
                  </a:lnTo>
                  <a:lnTo>
                    <a:pt x="0" y="401"/>
                  </a:lnTo>
                  <a:lnTo>
                    <a:pt x="4" y="275"/>
                  </a:lnTo>
                  <a:lnTo>
                    <a:pt x="15" y="146"/>
                  </a:lnTo>
                  <a:lnTo>
                    <a:pt x="23" y="12"/>
                  </a:lnTo>
                  <a:lnTo>
                    <a:pt x="26" y="6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9" y="0"/>
                  </a:lnTo>
                  <a:lnTo>
                    <a:pt x="58" y="1"/>
                  </a:lnTo>
                  <a:lnTo>
                    <a:pt x="69" y="3"/>
                  </a:lnTo>
                  <a:lnTo>
                    <a:pt x="78" y="3"/>
                  </a:lnTo>
                  <a:lnTo>
                    <a:pt x="88" y="1"/>
                  </a:lnTo>
                  <a:lnTo>
                    <a:pt x="98" y="1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Freeform 42"/>
            <p:cNvSpPr>
              <a:spLocks/>
            </p:cNvSpPr>
            <p:nvPr/>
          </p:nvSpPr>
          <p:spPr bwMode="auto">
            <a:xfrm>
              <a:off x="3322" y="3831"/>
              <a:ext cx="51" cy="276"/>
            </a:xfrm>
            <a:custGeom>
              <a:avLst/>
              <a:gdLst>
                <a:gd name="T0" fmla="*/ 26 w 100"/>
                <a:gd name="T1" fmla="*/ 8 h 553"/>
                <a:gd name="T2" fmla="*/ 23 w 100"/>
                <a:gd name="T3" fmla="*/ 42 h 553"/>
                <a:gd name="T4" fmla="*/ 21 w 100"/>
                <a:gd name="T5" fmla="*/ 74 h 553"/>
                <a:gd name="T6" fmla="*/ 18 w 100"/>
                <a:gd name="T7" fmla="*/ 106 h 553"/>
                <a:gd name="T8" fmla="*/ 16 w 100"/>
                <a:gd name="T9" fmla="*/ 138 h 553"/>
                <a:gd name="T10" fmla="*/ 0 w 100"/>
                <a:gd name="T11" fmla="*/ 137 h 553"/>
                <a:gd name="T12" fmla="*/ 1 w 100"/>
                <a:gd name="T13" fmla="*/ 103 h 553"/>
                <a:gd name="T14" fmla="*/ 3 w 100"/>
                <a:gd name="T15" fmla="*/ 68 h 553"/>
                <a:gd name="T16" fmla="*/ 6 w 100"/>
                <a:gd name="T17" fmla="*/ 34 h 553"/>
                <a:gd name="T18" fmla="*/ 8 w 100"/>
                <a:gd name="T19" fmla="*/ 0 h 553"/>
                <a:gd name="T20" fmla="*/ 11 w 100"/>
                <a:gd name="T21" fmla="*/ 0 h 553"/>
                <a:gd name="T22" fmla="*/ 14 w 100"/>
                <a:gd name="T23" fmla="*/ 0 h 553"/>
                <a:gd name="T24" fmla="*/ 16 w 100"/>
                <a:gd name="T25" fmla="*/ 1 h 553"/>
                <a:gd name="T26" fmla="*/ 19 w 100"/>
                <a:gd name="T27" fmla="*/ 1 h 553"/>
                <a:gd name="T28" fmla="*/ 21 w 100"/>
                <a:gd name="T29" fmla="*/ 2 h 553"/>
                <a:gd name="T30" fmla="*/ 24 w 100"/>
                <a:gd name="T31" fmla="*/ 4 h 553"/>
                <a:gd name="T32" fmla="*/ 25 w 100"/>
                <a:gd name="T33" fmla="*/ 6 h 553"/>
                <a:gd name="T34" fmla="*/ 26 w 100"/>
                <a:gd name="T35" fmla="*/ 8 h 5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0"/>
                <a:gd name="T55" fmla="*/ 0 h 553"/>
                <a:gd name="T56" fmla="*/ 100 w 100"/>
                <a:gd name="T57" fmla="*/ 553 h 5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0" h="553">
                  <a:moveTo>
                    <a:pt x="100" y="34"/>
                  </a:moveTo>
                  <a:lnTo>
                    <a:pt x="89" y="169"/>
                  </a:lnTo>
                  <a:lnTo>
                    <a:pt x="80" y="298"/>
                  </a:lnTo>
                  <a:lnTo>
                    <a:pt x="71" y="425"/>
                  </a:lnTo>
                  <a:lnTo>
                    <a:pt x="62" y="553"/>
                  </a:lnTo>
                  <a:lnTo>
                    <a:pt x="0" y="550"/>
                  </a:lnTo>
                  <a:lnTo>
                    <a:pt x="4" y="414"/>
                  </a:lnTo>
                  <a:lnTo>
                    <a:pt x="12" y="275"/>
                  </a:lnTo>
                  <a:lnTo>
                    <a:pt x="21" y="136"/>
                  </a:lnTo>
                  <a:lnTo>
                    <a:pt x="32" y="0"/>
                  </a:lnTo>
                  <a:lnTo>
                    <a:pt x="42" y="2"/>
                  </a:lnTo>
                  <a:lnTo>
                    <a:pt x="52" y="3"/>
                  </a:lnTo>
                  <a:lnTo>
                    <a:pt x="63" y="5"/>
                  </a:lnTo>
                  <a:lnTo>
                    <a:pt x="74" y="7"/>
                  </a:lnTo>
                  <a:lnTo>
                    <a:pt x="83" y="10"/>
                  </a:lnTo>
                  <a:lnTo>
                    <a:pt x="92" y="16"/>
                  </a:lnTo>
                  <a:lnTo>
                    <a:pt x="97" y="24"/>
                  </a:lnTo>
                  <a:lnTo>
                    <a:pt x="100" y="34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Freeform 43"/>
            <p:cNvSpPr>
              <a:spLocks/>
            </p:cNvSpPr>
            <p:nvPr/>
          </p:nvSpPr>
          <p:spPr bwMode="auto">
            <a:xfrm>
              <a:off x="3606" y="4117"/>
              <a:ext cx="126" cy="75"/>
            </a:xfrm>
            <a:custGeom>
              <a:avLst/>
              <a:gdLst>
                <a:gd name="T0" fmla="*/ 38 w 253"/>
                <a:gd name="T1" fmla="*/ 2 h 150"/>
                <a:gd name="T2" fmla="*/ 42 w 253"/>
                <a:gd name="T3" fmla="*/ 6 h 150"/>
                <a:gd name="T4" fmla="*/ 46 w 253"/>
                <a:gd name="T5" fmla="*/ 10 h 150"/>
                <a:gd name="T6" fmla="*/ 50 w 253"/>
                <a:gd name="T7" fmla="*/ 13 h 150"/>
                <a:gd name="T8" fmla="*/ 53 w 253"/>
                <a:gd name="T9" fmla="*/ 18 h 150"/>
                <a:gd name="T10" fmla="*/ 56 w 253"/>
                <a:gd name="T11" fmla="*/ 22 h 150"/>
                <a:gd name="T12" fmla="*/ 59 w 253"/>
                <a:gd name="T13" fmla="*/ 27 h 150"/>
                <a:gd name="T14" fmla="*/ 61 w 253"/>
                <a:gd name="T15" fmla="*/ 32 h 150"/>
                <a:gd name="T16" fmla="*/ 63 w 253"/>
                <a:gd name="T17" fmla="*/ 37 h 150"/>
                <a:gd name="T18" fmla="*/ 59 w 253"/>
                <a:gd name="T19" fmla="*/ 37 h 150"/>
                <a:gd name="T20" fmla="*/ 55 w 253"/>
                <a:gd name="T21" fmla="*/ 37 h 150"/>
                <a:gd name="T22" fmla="*/ 50 w 253"/>
                <a:gd name="T23" fmla="*/ 38 h 150"/>
                <a:gd name="T24" fmla="*/ 47 w 253"/>
                <a:gd name="T25" fmla="*/ 38 h 150"/>
                <a:gd name="T26" fmla="*/ 42 w 253"/>
                <a:gd name="T27" fmla="*/ 37 h 150"/>
                <a:gd name="T28" fmla="*/ 38 w 253"/>
                <a:gd name="T29" fmla="*/ 37 h 150"/>
                <a:gd name="T30" fmla="*/ 34 w 253"/>
                <a:gd name="T31" fmla="*/ 37 h 150"/>
                <a:gd name="T32" fmla="*/ 30 w 253"/>
                <a:gd name="T33" fmla="*/ 37 h 150"/>
                <a:gd name="T34" fmla="*/ 26 w 253"/>
                <a:gd name="T35" fmla="*/ 36 h 150"/>
                <a:gd name="T36" fmla="*/ 22 w 253"/>
                <a:gd name="T37" fmla="*/ 35 h 150"/>
                <a:gd name="T38" fmla="*/ 18 w 253"/>
                <a:gd name="T39" fmla="*/ 34 h 150"/>
                <a:gd name="T40" fmla="*/ 14 w 253"/>
                <a:gd name="T41" fmla="*/ 34 h 150"/>
                <a:gd name="T42" fmla="*/ 10 w 253"/>
                <a:gd name="T43" fmla="*/ 32 h 150"/>
                <a:gd name="T44" fmla="*/ 6 w 253"/>
                <a:gd name="T45" fmla="*/ 31 h 150"/>
                <a:gd name="T46" fmla="*/ 3 w 253"/>
                <a:gd name="T47" fmla="*/ 29 h 150"/>
                <a:gd name="T48" fmla="*/ 0 w 253"/>
                <a:gd name="T49" fmla="*/ 28 h 150"/>
                <a:gd name="T50" fmla="*/ 0 w 253"/>
                <a:gd name="T51" fmla="*/ 21 h 150"/>
                <a:gd name="T52" fmla="*/ 0 w 253"/>
                <a:gd name="T53" fmla="*/ 15 h 150"/>
                <a:gd name="T54" fmla="*/ 0 w 253"/>
                <a:gd name="T55" fmla="*/ 9 h 150"/>
                <a:gd name="T56" fmla="*/ 0 w 253"/>
                <a:gd name="T57" fmla="*/ 3 h 150"/>
                <a:gd name="T58" fmla="*/ 4 w 253"/>
                <a:gd name="T59" fmla="*/ 2 h 150"/>
                <a:gd name="T60" fmla="*/ 8 w 253"/>
                <a:gd name="T61" fmla="*/ 1 h 150"/>
                <a:gd name="T62" fmla="*/ 12 w 253"/>
                <a:gd name="T63" fmla="*/ 1 h 150"/>
                <a:gd name="T64" fmla="*/ 16 w 253"/>
                <a:gd name="T65" fmla="*/ 1 h 150"/>
                <a:gd name="T66" fmla="*/ 20 w 253"/>
                <a:gd name="T67" fmla="*/ 0 h 150"/>
                <a:gd name="T68" fmla="*/ 24 w 253"/>
                <a:gd name="T69" fmla="*/ 0 h 150"/>
                <a:gd name="T70" fmla="*/ 28 w 253"/>
                <a:gd name="T71" fmla="*/ 1 h 150"/>
                <a:gd name="T72" fmla="*/ 32 w 253"/>
                <a:gd name="T73" fmla="*/ 1 h 150"/>
                <a:gd name="T74" fmla="*/ 38 w 253"/>
                <a:gd name="T75" fmla="*/ 2 h 1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3"/>
                <a:gd name="T115" fmla="*/ 0 h 150"/>
                <a:gd name="T116" fmla="*/ 253 w 253"/>
                <a:gd name="T117" fmla="*/ 150 h 1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3" h="150">
                  <a:moveTo>
                    <a:pt x="154" y="8"/>
                  </a:moveTo>
                  <a:lnTo>
                    <a:pt x="169" y="22"/>
                  </a:lnTo>
                  <a:lnTo>
                    <a:pt x="185" y="37"/>
                  </a:lnTo>
                  <a:lnTo>
                    <a:pt x="200" y="53"/>
                  </a:lnTo>
                  <a:lnTo>
                    <a:pt x="214" y="70"/>
                  </a:lnTo>
                  <a:lnTo>
                    <a:pt x="227" y="88"/>
                  </a:lnTo>
                  <a:lnTo>
                    <a:pt x="237" y="107"/>
                  </a:lnTo>
                  <a:lnTo>
                    <a:pt x="247" y="127"/>
                  </a:lnTo>
                  <a:lnTo>
                    <a:pt x="253" y="147"/>
                  </a:lnTo>
                  <a:lnTo>
                    <a:pt x="237" y="148"/>
                  </a:lnTo>
                  <a:lnTo>
                    <a:pt x="220" y="148"/>
                  </a:lnTo>
                  <a:lnTo>
                    <a:pt x="203" y="150"/>
                  </a:lnTo>
                  <a:lnTo>
                    <a:pt x="188" y="150"/>
                  </a:lnTo>
                  <a:lnTo>
                    <a:pt x="171" y="148"/>
                  </a:lnTo>
                  <a:lnTo>
                    <a:pt x="154" y="148"/>
                  </a:lnTo>
                  <a:lnTo>
                    <a:pt x="138" y="147"/>
                  </a:lnTo>
                  <a:lnTo>
                    <a:pt x="122" y="145"/>
                  </a:lnTo>
                  <a:lnTo>
                    <a:pt x="105" y="142"/>
                  </a:lnTo>
                  <a:lnTo>
                    <a:pt x="89" y="139"/>
                  </a:lnTo>
                  <a:lnTo>
                    <a:pt x="74" y="136"/>
                  </a:lnTo>
                  <a:lnTo>
                    <a:pt x="58" y="133"/>
                  </a:lnTo>
                  <a:lnTo>
                    <a:pt x="43" y="128"/>
                  </a:lnTo>
                  <a:lnTo>
                    <a:pt x="27" y="122"/>
                  </a:lnTo>
                  <a:lnTo>
                    <a:pt x="13" y="116"/>
                  </a:lnTo>
                  <a:lnTo>
                    <a:pt x="0" y="110"/>
                  </a:lnTo>
                  <a:lnTo>
                    <a:pt x="0" y="85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3" y="11"/>
                  </a:lnTo>
                  <a:lnTo>
                    <a:pt x="18" y="8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2"/>
                  </a:lnTo>
                  <a:lnTo>
                    <a:pt x="83" y="0"/>
                  </a:lnTo>
                  <a:lnTo>
                    <a:pt x="98" y="0"/>
                  </a:lnTo>
                  <a:lnTo>
                    <a:pt x="114" y="2"/>
                  </a:lnTo>
                  <a:lnTo>
                    <a:pt x="129" y="3"/>
                  </a:lnTo>
                  <a:lnTo>
                    <a:pt x="154" y="8"/>
                  </a:lnTo>
                  <a:close/>
                </a:path>
              </a:pathLst>
            </a:custGeom>
            <a:solidFill>
              <a:srgbClr val="99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Freeform 44"/>
            <p:cNvSpPr>
              <a:spLocks/>
            </p:cNvSpPr>
            <p:nvPr/>
          </p:nvSpPr>
          <p:spPr bwMode="auto">
            <a:xfrm>
              <a:off x="3408" y="4202"/>
              <a:ext cx="168" cy="88"/>
            </a:xfrm>
            <a:custGeom>
              <a:avLst/>
              <a:gdLst>
                <a:gd name="T0" fmla="*/ 84 w 337"/>
                <a:gd name="T1" fmla="*/ 40 h 176"/>
                <a:gd name="T2" fmla="*/ 78 w 337"/>
                <a:gd name="T3" fmla="*/ 42 h 176"/>
                <a:gd name="T4" fmla="*/ 73 w 337"/>
                <a:gd name="T5" fmla="*/ 43 h 176"/>
                <a:gd name="T6" fmla="*/ 68 w 337"/>
                <a:gd name="T7" fmla="*/ 44 h 176"/>
                <a:gd name="T8" fmla="*/ 63 w 337"/>
                <a:gd name="T9" fmla="*/ 44 h 176"/>
                <a:gd name="T10" fmla="*/ 58 w 337"/>
                <a:gd name="T11" fmla="*/ 44 h 176"/>
                <a:gd name="T12" fmla="*/ 53 w 337"/>
                <a:gd name="T13" fmla="*/ 44 h 176"/>
                <a:gd name="T14" fmla="*/ 47 w 337"/>
                <a:gd name="T15" fmla="*/ 44 h 176"/>
                <a:gd name="T16" fmla="*/ 42 w 337"/>
                <a:gd name="T17" fmla="*/ 43 h 176"/>
                <a:gd name="T18" fmla="*/ 37 w 337"/>
                <a:gd name="T19" fmla="*/ 42 h 176"/>
                <a:gd name="T20" fmla="*/ 32 w 337"/>
                <a:gd name="T21" fmla="*/ 42 h 176"/>
                <a:gd name="T22" fmla="*/ 26 w 337"/>
                <a:gd name="T23" fmla="*/ 41 h 176"/>
                <a:gd name="T24" fmla="*/ 21 w 337"/>
                <a:gd name="T25" fmla="*/ 40 h 176"/>
                <a:gd name="T26" fmla="*/ 16 w 337"/>
                <a:gd name="T27" fmla="*/ 39 h 176"/>
                <a:gd name="T28" fmla="*/ 10 w 337"/>
                <a:gd name="T29" fmla="*/ 39 h 176"/>
                <a:gd name="T30" fmla="*/ 5 w 337"/>
                <a:gd name="T31" fmla="*/ 38 h 176"/>
                <a:gd name="T32" fmla="*/ 0 w 337"/>
                <a:gd name="T33" fmla="*/ 37 h 176"/>
                <a:gd name="T34" fmla="*/ 4 w 337"/>
                <a:gd name="T35" fmla="*/ 32 h 176"/>
                <a:gd name="T36" fmla="*/ 9 w 337"/>
                <a:gd name="T37" fmla="*/ 27 h 176"/>
                <a:gd name="T38" fmla="*/ 14 w 337"/>
                <a:gd name="T39" fmla="*/ 22 h 176"/>
                <a:gd name="T40" fmla="*/ 19 w 337"/>
                <a:gd name="T41" fmla="*/ 17 h 176"/>
                <a:gd name="T42" fmla="*/ 24 w 337"/>
                <a:gd name="T43" fmla="*/ 11 h 176"/>
                <a:gd name="T44" fmla="*/ 30 w 337"/>
                <a:gd name="T45" fmla="*/ 7 h 176"/>
                <a:gd name="T46" fmla="*/ 36 w 337"/>
                <a:gd name="T47" fmla="*/ 3 h 176"/>
                <a:gd name="T48" fmla="*/ 42 w 337"/>
                <a:gd name="T49" fmla="*/ 0 h 176"/>
                <a:gd name="T50" fmla="*/ 79 w 337"/>
                <a:gd name="T51" fmla="*/ 4 h 176"/>
                <a:gd name="T52" fmla="*/ 84 w 337"/>
                <a:gd name="T53" fmla="*/ 40 h 1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7"/>
                <a:gd name="T82" fmla="*/ 0 h 176"/>
                <a:gd name="T83" fmla="*/ 337 w 337"/>
                <a:gd name="T84" fmla="*/ 176 h 1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7" h="176">
                  <a:moveTo>
                    <a:pt x="337" y="159"/>
                  </a:moveTo>
                  <a:lnTo>
                    <a:pt x="315" y="165"/>
                  </a:lnTo>
                  <a:lnTo>
                    <a:pt x="295" y="171"/>
                  </a:lnTo>
                  <a:lnTo>
                    <a:pt x="274" y="174"/>
                  </a:lnTo>
                  <a:lnTo>
                    <a:pt x="253" y="176"/>
                  </a:lnTo>
                  <a:lnTo>
                    <a:pt x="232" y="176"/>
                  </a:lnTo>
                  <a:lnTo>
                    <a:pt x="212" y="176"/>
                  </a:lnTo>
                  <a:lnTo>
                    <a:pt x="190" y="174"/>
                  </a:lnTo>
                  <a:lnTo>
                    <a:pt x="170" y="171"/>
                  </a:lnTo>
                  <a:lnTo>
                    <a:pt x="148" y="168"/>
                  </a:lnTo>
                  <a:lnTo>
                    <a:pt x="128" y="165"/>
                  </a:lnTo>
                  <a:lnTo>
                    <a:pt x="107" y="162"/>
                  </a:lnTo>
                  <a:lnTo>
                    <a:pt x="85" y="159"/>
                  </a:lnTo>
                  <a:lnTo>
                    <a:pt x="65" y="154"/>
                  </a:lnTo>
                  <a:lnTo>
                    <a:pt x="43" y="153"/>
                  </a:lnTo>
                  <a:lnTo>
                    <a:pt x="22" y="150"/>
                  </a:lnTo>
                  <a:lnTo>
                    <a:pt x="0" y="148"/>
                  </a:lnTo>
                  <a:lnTo>
                    <a:pt x="19" y="128"/>
                  </a:lnTo>
                  <a:lnTo>
                    <a:pt x="39" y="108"/>
                  </a:lnTo>
                  <a:lnTo>
                    <a:pt x="57" y="86"/>
                  </a:lnTo>
                  <a:lnTo>
                    <a:pt x="77" y="65"/>
                  </a:lnTo>
                  <a:lnTo>
                    <a:pt x="99" y="45"/>
                  </a:lnTo>
                  <a:lnTo>
                    <a:pt x="121" y="26"/>
                  </a:lnTo>
                  <a:lnTo>
                    <a:pt x="144" y="11"/>
                  </a:lnTo>
                  <a:lnTo>
                    <a:pt x="170" y="0"/>
                  </a:lnTo>
                  <a:lnTo>
                    <a:pt x="318" y="15"/>
                  </a:lnTo>
                  <a:lnTo>
                    <a:pt x="337" y="159"/>
                  </a:lnTo>
                  <a:close/>
                </a:path>
              </a:pathLst>
            </a:custGeom>
            <a:solidFill>
              <a:srgbClr val="99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27317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Georgia" pitchFamily="18" charset="0"/>
              </a:rPr>
              <a:t>Выбрать из списка ключевых компетенций те из них, которые относятся к результатам социализации.</a:t>
            </a:r>
            <a:r>
              <a:rPr lang="ru-RU" altLang="ru-RU" sz="2400" smtClean="0">
                <a:latin typeface="Georgia" pitchFamily="18" charset="0"/>
              </a:rPr>
              <a:t/>
            </a:r>
            <a:br>
              <a:rPr lang="ru-RU" altLang="ru-RU" sz="2400" smtClean="0">
                <a:latin typeface="Georgia" pitchFamily="18" charset="0"/>
              </a:rPr>
            </a:br>
            <a:r>
              <a:rPr lang="ru-RU" altLang="ru-RU" sz="2400" smtClean="0">
                <a:latin typeface="Georgia" pitchFamily="18" charset="0"/>
              </a:rPr>
              <a:t> </a:t>
            </a:r>
            <a:r>
              <a:rPr lang="ru-RU" altLang="ru-RU" sz="1800" smtClean="0">
                <a:solidFill>
                  <a:srgbClr val="0033CC"/>
                </a:solidFill>
                <a:latin typeface="Georgia" pitchFamily="18" charset="0"/>
              </a:rPr>
              <a:t>Показатели сформированности надпредметных понятий</a:t>
            </a:r>
            <a:r>
              <a:rPr lang="ru-RU" altLang="ru-RU" sz="1800" smtClean="0"/>
              <a:t> :</a:t>
            </a:r>
            <a:r>
              <a:rPr lang="ru-RU" altLang="ru-RU" sz="2400" smtClean="0">
                <a:latin typeface="Georgia" pitchFamily="18" charset="0"/>
              </a:rPr>
              <a:t/>
            </a:r>
            <a:br>
              <a:rPr lang="ru-RU" altLang="ru-RU" sz="2400" smtClean="0">
                <a:latin typeface="Georgia" pitchFamily="18" charset="0"/>
              </a:rPr>
            </a:br>
            <a:endParaRPr lang="ru-RU" altLang="ru-RU" sz="240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3850" y="1773238"/>
            <a:ext cx="5400675" cy="3754437"/>
          </a:xfrm>
          <a:solidFill>
            <a:schemeClr val="accent2">
              <a:satMod val="150000"/>
              <a:alpha val="16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altLang="ru-RU" sz="1800" dirty="0"/>
              <a:t>уровень </a:t>
            </a:r>
            <a:r>
              <a:rPr lang="ru-RU" altLang="ru-RU" sz="1800" dirty="0" err="1"/>
              <a:t>сформированности</a:t>
            </a:r>
            <a:r>
              <a:rPr lang="ru-RU" altLang="ru-RU" sz="1800" dirty="0"/>
              <a:t> нравственной культуры; </a:t>
            </a:r>
            <a:endParaRPr lang="ru-RU" altLang="ru-RU" sz="1800" dirty="0" smtClean="0"/>
          </a:p>
          <a:p>
            <a:pPr>
              <a:lnSpc>
                <a:spcPct val="90000"/>
              </a:lnSpc>
              <a:defRPr/>
            </a:pPr>
            <a:endParaRPr lang="ru-RU" altLang="ru-RU" sz="1800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altLang="ru-RU" sz="1800" dirty="0"/>
              <a:t>уровень развития гражданского самосознания и гражданской ответственности</a:t>
            </a:r>
            <a:r>
              <a:rPr lang="ru-RU" altLang="ru-RU" sz="1800" dirty="0" smtClean="0"/>
              <a:t>;</a:t>
            </a:r>
          </a:p>
          <a:p>
            <a:pPr>
              <a:lnSpc>
                <a:spcPct val="90000"/>
              </a:lnSpc>
              <a:defRPr/>
            </a:pPr>
            <a:endParaRPr lang="ru-RU" altLang="ru-RU" sz="1800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altLang="ru-RU" sz="1800" dirty="0"/>
              <a:t>уровень развития патриотических чувств</a:t>
            </a:r>
            <a:r>
              <a:rPr lang="ru-RU" altLang="ru-RU" sz="1800" dirty="0" smtClean="0"/>
              <a:t>;</a:t>
            </a:r>
          </a:p>
          <a:p>
            <a:pPr>
              <a:lnSpc>
                <a:spcPct val="90000"/>
              </a:lnSpc>
              <a:defRPr/>
            </a:pPr>
            <a:endParaRPr lang="ru-RU" altLang="ru-RU" sz="1800" dirty="0"/>
          </a:p>
          <a:p>
            <a:pPr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ru-RU" altLang="ru-RU" sz="1800" dirty="0"/>
              <a:t>уровень </a:t>
            </a:r>
            <a:r>
              <a:rPr lang="ru-RU" altLang="ru-RU" sz="1800" dirty="0" err="1"/>
              <a:t>сформированности</a:t>
            </a:r>
            <a:r>
              <a:rPr lang="ru-RU" altLang="ru-RU" sz="1800" dirty="0"/>
              <a:t> толерантности.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pic>
        <p:nvPicPr>
          <p:cNvPr id="9220" name="Picture 3" descr="foto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1916113"/>
            <a:ext cx="2843213" cy="18954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upr2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3933825"/>
            <a:ext cx="2808287" cy="2397125"/>
          </a:xfrm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357313"/>
          </a:xfrm>
          <a:solidFill>
            <a:schemeClr val="accent2">
              <a:lumMod val="40000"/>
              <a:lumOff val="60000"/>
              <a:alpha val="36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Государственная политика в сфере воспитания детей и молодежи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0243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1812925" y="3643313"/>
            <a:ext cx="7331075" cy="16430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altLang="ru-RU" smtClean="0"/>
              <a:t>	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2214563"/>
            <a:ext cx="34258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42875" y="1857375"/>
            <a:ext cx="5500688" cy="15716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Национальная образовательная стратегия – инициатива «НАША НОВАЯ ШКОЛА»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42875" y="3500438"/>
            <a:ext cx="5500688" cy="15716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cs typeface="Times New Roman" pitchFamily="18" charset="0"/>
              </a:rPr>
              <a:t>ГОСУДАРСТВЕННЫЙ ОБРАЗОВАТЕЛЬНЫЙ СТАНДАРТ ОБЩЕГО ОБРАЗОВАНИЯ ВТОРОГО ПОКОЛЕНИЯ</a:t>
            </a:r>
            <a:endParaRPr lang="ru-RU" sz="2000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42875" y="5143500"/>
            <a:ext cx="8501063" cy="15716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cs typeface="Times New Roman" pitchFamily="18" charset="0"/>
              </a:rPr>
              <a:t>СТРАТЕГИЯ СОЦИОКУЛЬТУРНОЙ МОДЕРНИЗАЦИИ ОБРАЗОВАНИЯ КАК СОЦИАЛЬНОГО ИНСТИТУТА ФОРМИРОВАНИЯ ГРАЖДАНСКОЙ ИДЕНТИЧНОСТИ И КОНСОЛИДАЦИИ В РОССИЙСКОМ ОБЩЕСТВЕ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908050"/>
            <a:ext cx="8229600" cy="6429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>«</a:t>
            </a:r>
            <a:r>
              <a:rPr lang="ru-RU" altLang="ru-RU" sz="3200" b="1" smtClean="0"/>
              <a:t>НАША НОВАЯ ШКОЛА</a:t>
            </a:r>
            <a:r>
              <a:rPr lang="ru-RU" altLang="ru-RU" sz="3200" smtClean="0"/>
              <a:t>» </a:t>
            </a:r>
            <a:r>
              <a:rPr lang="ru-RU" altLang="ru-RU" sz="3200" smtClean="0">
                <a:latin typeface="Arial" charset="0"/>
              </a:rPr>
              <a:t/>
            </a:r>
            <a:br>
              <a:rPr lang="ru-RU" altLang="ru-RU" sz="3200" smtClean="0">
                <a:latin typeface="Arial" charset="0"/>
              </a:rPr>
            </a:br>
            <a:r>
              <a:rPr lang="ru-RU" altLang="ru-RU" sz="3200" smtClean="0"/>
              <a:t>Направления 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/>
          </a:bodyPr>
          <a:lstStyle/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/>
              <a:t>Обновление содержания образования. Новое поколение образовательных стандартов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/>
              <a:t> Поиск и поддержка талантливых детей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/>
              <a:t> Ключевая роль учителя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/>
              <a:t> Комфортная для ребенка обстановка в школе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dirty="0" smtClean="0"/>
              <a:t>Сохранение и укрепление здоровья школьников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+mj-lt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329613" cy="2286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Социализация личности как образовательный результат реализации требований стандартов нового поколения</a:t>
            </a:r>
            <a:endParaRPr lang="ru-RU" dirty="0"/>
          </a:p>
        </p:txBody>
      </p:sp>
      <p:pic>
        <p:nvPicPr>
          <p:cNvPr id="12291" name="Содержимое 3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363" y="3103563"/>
            <a:ext cx="8218487" cy="348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1071563"/>
            <a:ext cx="7239000" cy="4857750"/>
          </a:xfrm>
          <a:solidFill>
            <a:schemeClr val="accent2">
              <a:lumMod val="40000"/>
              <a:lumOff val="60000"/>
              <a:alpha val="43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Концепция духовно-нравственного развития и воспитания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личности - гражданина России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является методологической основой разработки и реализации федерального государственного образовательного стандарта общего образования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447</TotalTime>
  <Words>481</Words>
  <Application>Microsoft Office PowerPoint</Application>
  <PresentationFormat>Экран 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Компетентностный подход к социализации школьников</vt:lpstr>
      <vt:lpstr>Социализация</vt:lpstr>
      <vt:lpstr>   Что такое позитивная социализация? </vt:lpstr>
      <vt:lpstr>Презентация PowerPoint</vt:lpstr>
      <vt:lpstr>Выбрать из списка ключевых компетенций те из них, которые относятся к результатам социализации.  Показатели сформированности надпредметных понятий : </vt:lpstr>
      <vt:lpstr>  Государственная политика в сфере воспитания детей и молодежи  </vt:lpstr>
      <vt:lpstr>  «НАША НОВАЯ ШКОЛА»  Направления   </vt:lpstr>
      <vt:lpstr>Социализация личности как образовательный результат реализации требований стандартов нового поколения</vt:lpstr>
      <vt:lpstr>  Концепция духовно-нравственного развития и воспитания  личности - гражданина России  является методологической основой разработки и реализации федерального государственного образовательного стандарта общего образования  </vt:lpstr>
      <vt:lpstr>Концепция определяет:</vt:lpstr>
      <vt:lpstr>Базовые национальные ценности</vt:lpstr>
      <vt:lpstr>Основные принципы организации духовно-нравственного развития и воспитания :</vt:lpstr>
      <vt:lpstr>  Критерии оценки эффективности позитивной социализации учащихся: компетентностный подход   </vt:lpstr>
      <vt:lpstr>Методики</vt:lpstr>
      <vt:lpstr>Оценка ключевых компетенций учащихся</vt:lpstr>
      <vt:lpstr>Оценка социального опыта</vt:lpstr>
    </vt:vector>
  </TitlesOfParts>
  <Company>centr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melina_si</dc:creator>
  <cp:lastModifiedBy>Алиска</cp:lastModifiedBy>
  <cp:revision>62</cp:revision>
  <dcterms:created xsi:type="dcterms:W3CDTF">2010-01-21T07:42:42Z</dcterms:created>
  <dcterms:modified xsi:type="dcterms:W3CDTF">2013-12-22T20:32:05Z</dcterms:modified>
</cp:coreProperties>
</file>