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6"/>
  </p:notesMasterIdLst>
  <p:sldIdLst>
    <p:sldId id="284" r:id="rId2"/>
    <p:sldId id="290" r:id="rId3"/>
    <p:sldId id="256" r:id="rId4"/>
    <p:sldId id="292" r:id="rId5"/>
    <p:sldId id="301" r:id="rId6"/>
    <p:sldId id="263" r:id="rId7"/>
    <p:sldId id="264" r:id="rId8"/>
    <p:sldId id="266" r:id="rId9"/>
    <p:sldId id="291" r:id="rId10"/>
    <p:sldId id="271" r:id="rId11"/>
    <p:sldId id="268" r:id="rId12"/>
    <p:sldId id="281" r:id="rId13"/>
    <p:sldId id="273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E54C-2E5B-4197-B8B4-50B476AAB196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284A5-42D7-4FC7-8E74-56C1D330F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5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9415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09688" y="1027113"/>
            <a:ext cx="49355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598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58875" y="933450"/>
            <a:ext cx="4354513" cy="3363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8008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663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038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84A5-42D7-4FC7-8E74-56C1D330F4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4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58875" y="933450"/>
            <a:ext cx="4354513" cy="3363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8910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629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55700" y="933450"/>
            <a:ext cx="4354513" cy="3365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1740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09688" y="1027113"/>
            <a:ext cx="49355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3750" cy="3727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03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2" TargetMode="External"/><Relationship Id="rId3" Type="http://schemas.openxmlformats.org/officeDocument/2006/relationships/hyperlink" Target="http://ru.wikipedia.org/wiki/%D0%91%D0%B5%D0%BD%D0%B7%D0%BF%D0%B8%D1%80%D0%B5%D0%BD" TargetMode="External"/><Relationship Id="rId7" Type="http://schemas.openxmlformats.org/officeDocument/2006/relationships/hyperlink" Target="http://ru.wikipedia.org/wiki/%D0%9A%D0%B0%D1%80%D1%86%D0%B8%D0%BD%D0%BE%D0%BC%D0%B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0%B0%D0%B6%D0%B0" TargetMode="External"/><Relationship Id="rId5" Type="http://schemas.openxmlformats.org/officeDocument/2006/relationships/hyperlink" Target="http://ru.wikipedia.org/wiki/%D0%9C%D0%BE%D0%BD%D0%BE%D0%BE%D0%BA%D1%81%D0%B8%D0%B4_%D1%83%D0%B3%D0%BB%D0%B5%D1%80%D0%BE%D0%B4%D0%B0" TargetMode="External"/><Relationship Id="rId4" Type="http://schemas.openxmlformats.org/officeDocument/2006/relationships/hyperlink" Target="http://ru.wikipedia.org/wiki/%D0%9D%D0%B8%D1%82%D1%80%D0%BE%D0%B7%D0%BE%D1%81%D0%BE%D0%B5%D0%B4%D0%B8%D0%BD%D0%B5%D0%BD%D0%B8%D1%8F" TargetMode="External"/><Relationship Id="rId9" Type="http://schemas.openxmlformats.org/officeDocument/2006/relationships/hyperlink" Target="http://ru.wikipedia.org/wiki/%D0%A5%D0%9E%D0%91%D0%9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4757514" cy="46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КУРЕНИЕ – ВРЕД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865188" y="396875"/>
            <a:ext cx="7980363" cy="1177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7584" y="1371600"/>
            <a:ext cx="8011616" cy="546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23863" indent="-319088">
              <a:lnSpc>
                <a:spcPct val="100000"/>
              </a:lnSpc>
              <a:spcBef>
                <a:spcPts val="55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</a:rPr>
              <a:t>.</a:t>
            </a:r>
            <a:endParaRPr lang="en-GB" sz="22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2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ДЕТИ КУРИЛЬЩИКОВ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423863" indent="-319088">
              <a:lnSpc>
                <a:spcPct val="100000"/>
              </a:lnSpc>
              <a:spcBef>
                <a:spcPts val="55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Грудное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матери-курильщицы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причиной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отравления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новорожденного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100000"/>
              </a:lnSpc>
              <a:spcBef>
                <a:spcPts val="55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Описаны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случаи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беспричинной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смерти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грудных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находящихся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задымленном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помещении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100000"/>
              </a:lnSpc>
              <a:spcBef>
                <a:spcPts val="55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Доказано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курящих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женщин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примерно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отстают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физическом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умственном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развитии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100000"/>
              </a:lnSpc>
              <a:spcBef>
                <a:spcPts val="55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курящих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матерей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почти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пробуют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курить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заранее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запрограммировала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мучения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100000"/>
              </a:lnSpc>
              <a:spcBef>
                <a:spcPts val="55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курили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начинают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курить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67%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мальчиков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78%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девочек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100000"/>
              </a:lnSpc>
              <a:spcBef>
                <a:spcPts val="55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детском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возрасте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подвергались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воздействию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табачного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дыма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сами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курить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начали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равно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имеют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повышенный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шанс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60%)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заболеть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раком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25" y="4572000"/>
            <a:ext cx="3317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437112"/>
            <a:ext cx="200744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65188" y="231775"/>
            <a:ext cx="7978775" cy="1138238"/>
            <a:chOff x="545" y="146"/>
            <a:chExt cx="5026" cy="717"/>
          </a:xfrm>
        </p:grpSpPr>
        <p:sp>
          <p:nvSpPr>
            <p:cNvPr id="22532" name="Text Box 2"/>
            <p:cNvSpPr txBox="1">
              <a:spLocks noChangeArrowheads="1"/>
            </p:cNvSpPr>
            <p:nvPr/>
          </p:nvSpPr>
          <p:spPr bwMode="auto">
            <a:xfrm>
              <a:off x="545" y="146"/>
              <a:ext cx="5027" cy="7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7388" y="260648"/>
            <a:ext cx="7772400" cy="6484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курения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станет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хриплым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твой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голос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Постепенно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почернеют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испортятся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зубы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Кожа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постепенно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приобретет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землистый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Резко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ухудшаются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обоняние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вкусовые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Запах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рта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настолько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неприятен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удивляйся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знакомые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парни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тебя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избегать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будешь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просыпаться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горечью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рту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головными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болями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оттого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всю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ночь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кашляла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Курящая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девушка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временную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забаву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закурив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удешевляешь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унижаешь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свое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достоинство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делаясь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легкомысленной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доступной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твоя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молодость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дает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увидеть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катастрофу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тебя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ожидающую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01208"/>
            <a:ext cx="17621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23528" y="260648"/>
            <a:ext cx="8531547" cy="5277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Times New Roman" pitchFamily="16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7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GB" sz="2700" b="1" i="1" dirty="0" err="1">
                <a:latin typeface="Times New Roman" pitchFamily="18" charset="0"/>
                <a:cs typeface="Times New Roman" pitchFamily="18" charset="0"/>
              </a:rPr>
              <a:t>Курение</a:t>
            </a: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700" b="1" i="1" dirty="0" err="1">
                <a:latin typeface="Times New Roman" pitchFamily="18" charset="0"/>
                <a:cs typeface="Times New Roman" pitchFamily="18" charset="0"/>
              </a:rPr>
              <a:t>медленное</a:t>
            </a: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b="1" i="1" dirty="0" err="1">
                <a:latin typeface="Times New Roman" pitchFamily="18" charset="0"/>
                <a:cs typeface="Times New Roman" pitchFamily="18" charset="0"/>
              </a:rPr>
              <a:t>самоубийство</a:t>
            </a: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 algn="ctr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700" b="1" i="1" dirty="0" err="1">
                <a:latin typeface="Times New Roman" pitchFamily="18" charset="0"/>
                <a:cs typeface="Times New Roman" pitchFamily="18" charset="0"/>
              </a:rPr>
              <a:t>Скажи</a:t>
            </a: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b="1" i="1" dirty="0" err="1"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 : «</a:t>
            </a:r>
            <a:r>
              <a:rPr lang="en-GB" sz="2700" b="1" i="1" dirty="0" err="1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Прекращать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дурные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привычки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сразу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спортом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укрепляют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волю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делают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бодрым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здоровым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отвлекают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вредных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наклонностей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ctr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сильной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волей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никогда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начнет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курить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0" indent="-457200" algn="ctr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причин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связанных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употреблением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табака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 algn="ctr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умирает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пятый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Ежегодно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теряем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! (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данным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Всемирной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dirty="0" err="1"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4941168"/>
            <a:ext cx="1187624" cy="162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4762500" cy="5581650"/>
          </a:xfrm>
        </p:spPr>
        <p:txBody>
          <a:bodyPr lIns="90000" tIns="46800" rIns="90000" bIns="46800"/>
          <a:lstStyle/>
          <a:p>
            <a:pPr eaLnBrk="1">
              <a:lnSpc>
                <a:spcPct val="90000"/>
              </a:lnSpc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хочешь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Сохранить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свое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Состояться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Выглядеть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молодо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привлекательно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хорошей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спортивной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Родить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вырастить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здоровых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рабом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вредной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привычки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Твой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никогда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начинать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курить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8100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33475" y="363538"/>
            <a:ext cx="8008938" cy="1254125"/>
            <a:chOff x="714" y="229"/>
            <a:chExt cx="5045" cy="790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" y="229"/>
              <a:ext cx="5046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702" name="Text Box 3"/>
            <p:cNvSpPr txBox="1">
              <a:spLocks noChangeArrowheads="1"/>
            </p:cNvSpPr>
            <p:nvPr/>
          </p:nvSpPr>
          <p:spPr bwMode="auto">
            <a:xfrm>
              <a:off x="714" y="229"/>
              <a:ext cx="5046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00063" y="1219200"/>
            <a:ext cx="8339137" cy="546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23863" indent="-31908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en-GB" sz="2800" i="1" dirty="0" err="1">
                <a:latin typeface="Arial Narrow" pitchFamily="32" charset="0"/>
              </a:rPr>
              <a:t>Болезни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возникающей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только</a:t>
            </a:r>
            <a:r>
              <a:rPr lang="en-GB" sz="2800" i="1" dirty="0">
                <a:latin typeface="Arial Narrow" pitchFamily="32" charset="0"/>
              </a:rPr>
              <a:t>  </a:t>
            </a:r>
            <a:r>
              <a:rPr lang="en-GB" sz="2800" i="1" dirty="0" err="1">
                <a:latin typeface="Arial Narrow" pitchFamily="32" charset="0"/>
              </a:rPr>
              <a:t>от</a:t>
            </a:r>
            <a:r>
              <a:rPr lang="en-GB" sz="2800" i="1" dirty="0">
                <a:latin typeface="Arial Narrow" pitchFamily="32" charset="0"/>
              </a:rPr>
              <a:t>  </a:t>
            </a:r>
            <a:r>
              <a:rPr lang="en-GB" sz="2800" i="1" dirty="0" err="1">
                <a:latin typeface="Arial Narrow" pitchFamily="32" charset="0"/>
              </a:rPr>
              <a:t>курения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не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существует</a:t>
            </a:r>
            <a:r>
              <a:rPr lang="en-GB" sz="2800" i="1" dirty="0">
                <a:latin typeface="Arial Narrow" pitchFamily="32" charset="0"/>
              </a:rPr>
              <a:t>. </a:t>
            </a:r>
          </a:p>
          <a:p>
            <a:pPr marL="423863" indent="-31908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en-GB" sz="2800" b="1" i="1" dirty="0">
                <a:latin typeface="Arial Narrow" pitchFamily="32" charset="0"/>
              </a:rPr>
              <a:t>НО…</a:t>
            </a:r>
            <a:r>
              <a:rPr lang="en-GB" sz="2800" i="1" dirty="0">
                <a:latin typeface="Arial Narrow" pitchFamily="32" charset="0"/>
              </a:rPr>
              <a:t>  </a:t>
            </a:r>
            <a:r>
              <a:rPr lang="en-GB" sz="2800" i="1" dirty="0" err="1">
                <a:latin typeface="Arial Narrow" pitchFamily="32" charset="0"/>
              </a:rPr>
              <a:t>продукты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курения</a:t>
            </a:r>
            <a:r>
              <a:rPr lang="en-GB" sz="2800" i="1" dirty="0">
                <a:latin typeface="Arial Narrow" pitchFamily="32" charset="0"/>
              </a:rPr>
              <a:t> и в </a:t>
            </a:r>
            <a:r>
              <a:rPr lang="en-GB" sz="2800" i="1" dirty="0" err="1">
                <a:latin typeface="Arial Narrow" pitchFamily="32" charset="0"/>
              </a:rPr>
              <a:t>первую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очередь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никотин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ведут</a:t>
            </a:r>
            <a:r>
              <a:rPr lang="en-GB" sz="2800" i="1" dirty="0">
                <a:latin typeface="Arial Narrow" pitchFamily="32" charset="0"/>
              </a:rPr>
              <a:t> к </a:t>
            </a:r>
            <a:r>
              <a:rPr lang="en-GB" sz="2800" i="1" dirty="0" err="1">
                <a:latin typeface="Arial Narrow" pitchFamily="32" charset="0"/>
              </a:rPr>
              <a:t>развитию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серьезных</a:t>
            </a:r>
            <a:r>
              <a:rPr lang="en-GB" sz="2800" i="1" dirty="0">
                <a:latin typeface="Arial Narrow" pitchFamily="32" charset="0"/>
              </a:rPr>
              <a:t> и </a:t>
            </a:r>
            <a:r>
              <a:rPr lang="en-GB" sz="2800" i="1" dirty="0" err="1">
                <a:latin typeface="Arial Narrow" pitchFamily="32" charset="0"/>
              </a:rPr>
              <a:t>разнообразных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заболеваний</a:t>
            </a:r>
            <a:r>
              <a:rPr lang="en-GB" sz="2800" i="1" dirty="0">
                <a:latin typeface="Arial Narrow" pitchFamily="32" charset="0"/>
              </a:rPr>
              <a:t> (</a:t>
            </a:r>
            <a:r>
              <a:rPr lang="en-GB" sz="2800" i="1" dirty="0" err="1">
                <a:latin typeface="Arial Narrow" pitchFamily="32" charset="0"/>
              </a:rPr>
              <a:t>тяжелые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бронхиты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эмфизема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туберкулез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рак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легких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атеросклероз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эндартериит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гипертония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ишемическая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болезнь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сердца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инфаркт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миокарда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рак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желудка</a:t>
            </a:r>
            <a:r>
              <a:rPr lang="en-GB" sz="2800" i="1" dirty="0">
                <a:latin typeface="Arial Narrow" pitchFamily="32" charset="0"/>
              </a:rPr>
              <a:t> и </a:t>
            </a:r>
            <a:r>
              <a:rPr lang="en-GB" sz="2800" i="1" dirty="0" err="1">
                <a:latin typeface="Arial Narrow" pitchFamily="32" charset="0"/>
              </a:rPr>
              <a:t>другие</a:t>
            </a:r>
            <a:r>
              <a:rPr lang="en-GB" sz="2800" i="1" dirty="0">
                <a:latin typeface="Arial Narrow" pitchFamily="32" charset="0"/>
              </a:rPr>
              <a:t>.) </a:t>
            </a:r>
          </a:p>
          <a:p>
            <a:pPr marL="423863" indent="-31908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en-GB" sz="2800" i="1" dirty="0">
                <a:latin typeface="Arial Narrow" pitchFamily="32" charset="0"/>
              </a:rPr>
              <a:t>   </a:t>
            </a:r>
            <a:r>
              <a:rPr lang="en-GB" sz="2800" i="1" dirty="0" err="1">
                <a:latin typeface="Arial Narrow" pitchFamily="32" charset="0"/>
              </a:rPr>
              <a:t>Организм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курильщика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изнашивается</a:t>
            </a:r>
            <a:r>
              <a:rPr lang="en-GB" sz="2800" i="1" dirty="0">
                <a:latin typeface="Arial Narrow" pitchFamily="32" charset="0"/>
              </a:rPr>
              <a:t> и </a:t>
            </a:r>
            <a:r>
              <a:rPr lang="en-GB" sz="2800" i="1" dirty="0" err="1">
                <a:latin typeface="Arial Narrow" pitchFamily="32" charset="0"/>
              </a:rPr>
              <a:t>стареет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значительно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раньше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чем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организм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некурящего</a:t>
            </a:r>
            <a:r>
              <a:rPr lang="en-GB" sz="2800" i="1" dirty="0">
                <a:latin typeface="Arial Narrow" pitchFamily="32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0"/>
            <a:ext cx="17272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2900" y="1125538"/>
            <a:ext cx="3721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52513"/>
            <a:ext cx="4859338" cy="47529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"Попробовал разок ты закурить.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Вошло в привычку, а назад дороги нет!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многим людям невозможно с этим жить.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Курение наносит тяжкий вред!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ведь здоровьем каждый дорожит.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Кому проблемы лишние нужны?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надо жить, любить, творить.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Зачем тебе курение, скажи?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думаешь, что бросить так легко?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заблуждаешься и очень глубоко!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ведь здоровье никогда ты не вернешь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Подумай, для чего же ты живешь?.."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 СИГАРЕТЫ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0750" y="2039937"/>
            <a:ext cx="4762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  ДЛЯ 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47741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Вдыхаемый дым обжигает слизистые и в нём содержится большое количество вредных веществ (</a:t>
            </a:r>
            <a:r>
              <a:rPr lang="ru-RU" dirty="0" err="1" smtClean="0">
                <a:hlinkClick r:id="rId3" tooltip="Бензпирен"/>
              </a:rPr>
              <a:t>бензпирен</a:t>
            </a:r>
            <a:r>
              <a:rPr lang="ru-RU" dirty="0" smtClean="0"/>
              <a:t>, </a:t>
            </a:r>
            <a:r>
              <a:rPr lang="ru-RU" dirty="0" err="1" smtClean="0">
                <a:hlinkClick r:id="rId4" tooltip="Нитрозосоединения"/>
              </a:rPr>
              <a:t>нитрозамины</a:t>
            </a:r>
            <a:r>
              <a:rPr lang="ru-RU" dirty="0" smtClean="0"/>
              <a:t>, </a:t>
            </a:r>
            <a:r>
              <a:rPr lang="ru-RU" dirty="0" smtClean="0">
                <a:hlinkClick r:id="rId5" tooltip="Монооксид углерода"/>
              </a:rPr>
              <a:t>угарный газ</a:t>
            </a:r>
            <a:r>
              <a:rPr lang="ru-RU" dirty="0" smtClean="0"/>
              <a:t>, частицы </a:t>
            </a:r>
            <a:r>
              <a:rPr lang="ru-RU" dirty="0" smtClean="0">
                <a:hlinkClick r:id="rId6" tooltip="Сажа"/>
              </a:rPr>
              <a:t>сажи</a:t>
            </a:r>
            <a:r>
              <a:rPr lang="ru-RU" dirty="0" smtClean="0"/>
              <a:t> и т. д.), курение повышает риск развития </a:t>
            </a:r>
            <a:r>
              <a:rPr lang="ru-RU" dirty="0" smtClean="0">
                <a:hlinkClick r:id="rId7" tooltip="Карцинома"/>
              </a:rPr>
              <a:t>рака</a:t>
            </a:r>
            <a:r>
              <a:rPr lang="ru-RU" dirty="0" smtClean="0"/>
              <a:t> лёгких, </a:t>
            </a:r>
            <a:r>
              <a:rPr lang="ru-RU" dirty="0" smtClean="0">
                <a:hlinkClick r:id="rId8" tooltip="Рот"/>
              </a:rPr>
              <a:t>рта</a:t>
            </a:r>
            <a:r>
              <a:rPr lang="ru-RU" dirty="0" smtClean="0"/>
              <a:t> и дыхательных путей, </a:t>
            </a:r>
            <a:r>
              <a:rPr lang="ru-RU" dirty="0" smtClean="0">
                <a:hlinkClick r:id="rId9" tooltip="ХОБЛ"/>
              </a:rPr>
              <a:t>хронической </a:t>
            </a:r>
            <a:r>
              <a:rPr lang="ru-RU" dirty="0" err="1" smtClean="0">
                <a:hlinkClick r:id="rId9" tooltip="ХОБЛ"/>
              </a:rPr>
              <a:t>обструктивной</a:t>
            </a:r>
            <a:r>
              <a:rPr lang="ru-RU" dirty="0" smtClean="0">
                <a:hlinkClick r:id="rId9" tooltip="ХОБЛ"/>
              </a:rPr>
              <a:t> болезни легких</a:t>
            </a:r>
            <a:r>
              <a:rPr lang="ru-RU" dirty="0" smtClean="0"/>
              <a:t> , психических,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и прочих заболеваний. 90 % случаев рака легких связано с курением.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865188" y="396875"/>
            <a:ext cx="7980363" cy="1177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8077200" cy="4624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3375" indent="-33337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800" b="1" i="1" dirty="0" err="1">
                <a:latin typeface="Arial Narrow" pitchFamily="32" charset="0"/>
              </a:rPr>
              <a:t>Хронические</a:t>
            </a:r>
            <a:r>
              <a:rPr lang="en-GB" sz="2800" b="1" i="1" dirty="0">
                <a:latin typeface="Arial Narrow" pitchFamily="32" charset="0"/>
              </a:rPr>
              <a:t> </a:t>
            </a:r>
            <a:r>
              <a:rPr lang="en-GB" sz="2800" b="1" i="1" dirty="0" err="1">
                <a:latin typeface="Arial Narrow" pitchFamily="32" charset="0"/>
              </a:rPr>
              <a:t>заболевания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дыхательных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органов</a:t>
            </a:r>
            <a:r>
              <a:rPr lang="en-GB" sz="2800" i="1" dirty="0">
                <a:latin typeface="Arial Narrow" pitchFamily="32" charset="0"/>
              </a:rPr>
              <a:t>: </a:t>
            </a:r>
            <a:r>
              <a:rPr lang="en-GB" sz="2800" i="1" dirty="0" err="1">
                <a:latin typeface="Arial Narrow" pitchFamily="32" charset="0"/>
              </a:rPr>
              <a:t>бронхит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астма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гибель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эпителия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усиленное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выделение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слизи</a:t>
            </a:r>
            <a:r>
              <a:rPr lang="en-GB" sz="2800" i="1" dirty="0">
                <a:latin typeface="Arial Narrow" pitchFamily="32" charset="0"/>
              </a:rPr>
              <a:t>, </a:t>
            </a:r>
            <a:r>
              <a:rPr lang="en-GB" sz="2800" i="1" dirty="0" err="1">
                <a:latin typeface="Arial Narrow" pitchFamily="32" charset="0"/>
              </a:rPr>
              <a:t>воспаление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голосовых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связок</a:t>
            </a:r>
            <a:r>
              <a:rPr lang="en-GB" sz="2800" i="1" dirty="0">
                <a:latin typeface="Arial Narrow" pitchFamily="32" charset="0"/>
              </a:rPr>
              <a:t>.</a:t>
            </a:r>
          </a:p>
          <a:p>
            <a:pPr marL="333375" indent="-33337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800" b="1" i="1" dirty="0" err="1">
                <a:latin typeface="Arial Narrow" pitchFamily="32" charset="0"/>
              </a:rPr>
              <a:t>Туберкулез</a:t>
            </a:r>
            <a:r>
              <a:rPr lang="en-GB" sz="2800" b="1" i="1" dirty="0">
                <a:latin typeface="Arial Narrow" pitchFamily="32" charset="0"/>
              </a:rPr>
              <a:t> </a:t>
            </a:r>
            <a:r>
              <a:rPr lang="en-GB" sz="2800" b="1" i="1" dirty="0" err="1">
                <a:latin typeface="Arial Narrow" pitchFamily="32" charset="0"/>
              </a:rPr>
              <a:t>легких</a:t>
            </a:r>
            <a:r>
              <a:rPr lang="en-GB" sz="2800" i="1" dirty="0">
                <a:latin typeface="Arial Narrow" pitchFamily="32" charset="0"/>
              </a:rPr>
              <a:t> (</a:t>
            </a:r>
            <a:r>
              <a:rPr lang="en-GB" sz="2800" i="1" dirty="0" err="1">
                <a:latin typeface="Arial Narrow" pitchFamily="32" charset="0"/>
              </a:rPr>
              <a:t>из</a:t>
            </a:r>
            <a:r>
              <a:rPr lang="en-GB" sz="2800" i="1" dirty="0">
                <a:latin typeface="Arial Narrow" pitchFamily="32" charset="0"/>
              </a:rPr>
              <a:t> 100 </a:t>
            </a:r>
            <a:r>
              <a:rPr lang="en-GB" sz="2800" i="1" dirty="0" err="1">
                <a:latin typeface="Arial Narrow" pitchFamily="32" charset="0"/>
              </a:rPr>
              <a:t>случаев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заболевания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туберкулезом</a:t>
            </a:r>
            <a:r>
              <a:rPr lang="en-GB" sz="2800" i="1" dirty="0">
                <a:latin typeface="Arial Narrow" pitchFamily="32" charset="0"/>
              </a:rPr>
              <a:t> 95% - </a:t>
            </a:r>
            <a:r>
              <a:rPr lang="en-GB" sz="2800" i="1" dirty="0" err="1">
                <a:latin typeface="Arial Narrow" pitchFamily="32" charset="0"/>
              </a:rPr>
              <a:t>курильщики</a:t>
            </a:r>
            <a:r>
              <a:rPr lang="en-GB" sz="2800" i="1" dirty="0">
                <a:latin typeface="Arial Narrow" pitchFamily="32" charset="0"/>
              </a:rPr>
              <a:t>)</a:t>
            </a:r>
          </a:p>
          <a:p>
            <a:pPr marL="333375" indent="-33337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800" b="1" i="1" dirty="0" err="1">
                <a:latin typeface="Arial Narrow" pitchFamily="32" charset="0"/>
              </a:rPr>
              <a:t>Рак</a:t>
            </a:r>
            <a:r>
              <a:rPr lang="en-GB" sz="2800" b="1" i="1" dirty="0">
                <a:latin typeface="Arial Narrow" pitchFamily="32" charset="0"/>
              </a:rPr>
              <a:t> </a:t>
            </a:r>
            <a:r>
              <a:rPr lang="en-GB" sz="2800" b="1" i="1" dirty="0" err="1">
                <a:latin typeface="Arial Narrow" pitchFamily="32" charset="0"/>
              </a:rPr>
              <a:t>легких</a:t>
            </a:r>
            <a:r>
              <a:rPr lang="en-GB" sz="2800" i="1" dirty="0">
                <a:latin typeface="Arial Narrow" pitchFamily="32" charset="0"/>
              </a:rPr>
              <a:t> (</a:t>
            </a:r>
            <a:r>
              <a:rPr lang="en-GB" sz="2800" i="1" dirty="0" err="1">
                <a:latin typeface="Arial Narrow" pitchFamily="32" charset="0"/>
              </a:rPr>
              <a:t>почти</a:t>
            </a:r>
            <a:r>
              <a:rPr lang="en-GB" sz="2800" i="1" dirty="0">
                <a:latin typeface="Arial Narrow" pitchFamily="32" charset="0"/>
              </a:rPr>
              <a:t> 97% </a:t>
            </a:r>
            <a:r>
              <a:rPr lang="en-GB" sz="2800" i="1" dirty="0" err="1">
                <a:latin typeface="Arial Narrow" pitchFamily="32" charset="0"/>
              </a:rPr>
              <a:t>больных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раком</a:t>
            </a:r>
            <a:r>
              <a:rPr lang="en-GB" sz="2800" i="1" dirty="0">
                <a:latin typeface="Arial Narrow" pitchFamily="32" charset="0"/>
              </a:rPr>
              <a:t> – </a:t>
            </a:r>
            <a:r>
              <a:rPr lang="en-GB" sz="2800" i="1" dirty="0" err="1">
                <a:latin typeface="Arial Narrow" pitchFamily="32" charset="0"/>
              </a:rPr>
              <a:t>курильщики</a:t>
            </a:r>
            <a:r>
              <a:rPr lang="en-GB" sz="2800" i="1" dirty="0">
                <a:latin typeface="Arial Narrow" pitchFamily="32" charset="0"/>
              </a:rPr>
              <a:t>, </a:t>
            </a:r>
          </a:p>
          <a:p>
            <a:pPr marL="333375" indent="-33337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800" b="1" i="1" dirty="0" err="1">
                <a:latin typeface="Arial Narrow" pitchFamily="32" charset="0"/>
              </a:rPr>
              <a:t>Рак</a:t>
            </a:r>
            <a:r>
              <a:rPr lang="en-GB" sz="2800" b="1" i="1" dirty="0">
                <a:latin typeface="Arial Narrow" pitchFamily="32" charset="0"/>
              </a:rPr>
              <a:t> </a:t>
            </a:r>
            <a:r>
              <a:rPr lang="en-GB" sz="2800" b="1" i="1" dirty="0" err="1">
                <a:latin typeface="Arial Narrow" pitchFamily="32" charset="0"/>
              </a:rPr>
              <a:t>гортани</a:t>
            </a:r>
            <a:r>
              <a:rPr lang="en-GB" sz="2800" i="1" dirty="0">
                <a:latin typeface="Arial Narrow" pitchFamily="32" charset="0"/>
              </a:rPr>
              <a:t> (в 6 – 10 </a:t>
            </a:r>
            <a:r>
              <a:rPr lang="en-GB" sz="2800" i="1" dirty="0" err="1">
                <a:latin typeface="Arial Narrow" pitchFamily="32" charset="0"/>
              </a:rPr>
              <a:t>раз</a:t>
            </a:r>
            <a:r>
              <a:rPr lang="en-GB" sz="2800" i="1" dirty="0">
                <a:latin typeface="Arial Narrow" pitchFamily="32" charset="0"/>
              </a:rPr>
              <a:t> </a:t>
            </a:r>
            <a:r>
              <a:rPr lang="en-GB" sz="2800" i="1" dirty="0" err="1">
                <a:latin typeface="Arial Narrow" pitchFamily="32" charset="0"/>
              </a:rPr>
              <a:t>больше</a:t>
            </a:r>
            <a:r>
              <a:rPr lang="en-GB" sz="2800" i="1" dirty="0">
                <a:latin typeface="Arial Narrow" pitchFamily="32" charset="0"/>
              </a:rPr>
              <a:t>).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697913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ДЫХАТЕЛЬНАЯ 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020272" y="5013176"/>
            <a:ext cx="139065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536" y="1600200"/>
            <a:ext cx="8596064" cy="507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23863" indent="-319088">
              <a:lnSpc>
                <a:spcPct val="10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Никотин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короткой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фазе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расширяет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сосуды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мозга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создает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обманчивое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впечатление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умственной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резко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сужают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23863" indent="-319088">
              <a:lnSpc>
                <a:spcPct val="10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Отравляет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клетки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мозга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ухудшается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зрение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умственная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работоспособность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появляется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бессонница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головные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боли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23863" indent="-319088">
              <a:lnSpc>
                <a:spcPct val="10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Курящие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отстают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учебе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становятся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нервными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рассеянными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ленивыми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грубыми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недисциплинированными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3863" indent="-319088">
              <a:lnSpc>
                <a:spcPct val="100000"/>
              </a:lnSpc>
              <a:spcBef>
                <a:spcPts val="600"/>
              </a:spcBef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Развиваются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нервные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невралгии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невриты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плекситы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нервных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узлов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сплетений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23850"/>
            <a:ext cx="12954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914400" y="228600"/>
            <a:ext cx="8077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НЕРВНАЯ СИСТЕМА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9552" y="1772816"/>
            <a:ext cx="8147248" cy="4227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600" i="1" dirty="0" err="1">
                <a:latin typeface="Arial Narrow" pitchFamily="32" charset="0"/>
              </a:rPr>
              <a:t>Развивается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b="1" i="1" dirty="0" err="1">
                <a:latin typeface="Arial Narrow" pitchFamily="32" charset="0"/>
              </a:rPr>
              <a:t>кариес</a:t>
            </a:r>
            <a:r>
              <a:rPr lang="en-GB" sz="2600" i="1" dirty="0">
                <a:latin typeface="Arial Narrow" pitchFamily="32" charset="0"/>
              </a:rPr>
              <a:t>; 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600" i="1" dirty="0" err="1">
                <a:latin typeface="Arial Narrow" pitchFamily="32" charset="0"/>
              </a:rPr>
              <a:t>Ухудшается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аппетит</a:t>
            </a:r>
            <a:r>
              <a:rPr lang="en-GB" sz="2600" i="1" dirty="0">
                <a:latin typeface="Arial Narrow" pitchFamily="32" charset="0"/>
              </a:rPr>
              <a:t>, </a:t>
            </a:r>
            <a:r>
              <a:rPr lang="en-GB" sz="2600" i="1" dirty="0" err="1">
                <a:latin typeface="Arial Narrow" pitchFamily="32" charset="0"/>
              </a:rPr>
              <a:t>обоняние</a:t>
            </a:r>
            <a:r>
              <a:rPr lang="en-GB" sz="2600" i="1" dirty="0">
                <a:latin typeface="Arial Narrow" pitchFamily="32" charset="0"/>
              </a:rPr>
              <a:t>, </a:t>
            </a:r>
            <a:r>
              <a:rPr lang="en-GB" sz="2600" i="1" dirty="0" err="1">
                <a:latin typeface="Arial Narrow" pitchFamily="32" charset="0"/>
              </a:rPr>
              <a:t>вкус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извращается</a:t>
            </a:r>
            <a:r>
              <a:rPr lang="en-GB" sz="2600" i="1" dirty="0">
                <a:latin typeface="Arial Narrow" pitchFamily="32" charset="0"/>
              </a:rPr>
              <a:t>;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600" i="1" dirty="0" err="1">
                <a:latin typeface="Arial Narrow" pitchFamily="32" charset="0"/>
              </a:rPr>
              <a:t>Возникают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спазмы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желудка</a:t>
            </a:r>
            <a:r>
              <a:rPr lang="en-GB" sz="2600" i="1" dirty="0">
                <a:latin typeface="Arial Narrow" pitchFamily="32" charset="0"/>
              </a:rPr>
              <a:t>, </a:t>
            </a:r>
            <a:r>
              <a:rPr lang="en-GB" sz="2600" i="1" dirty="0" err="1">
                <a:latin typeface="Arial Narrow" pitchFamily="32" charset="0"/>
              </a:rPr>
              <a:t>кишечника</a:t>
            </a:r>
            <a:r>
              <a:rPr lang="en-GB" sz="2600" i="1" dirty="0">
                <a:latin typeface="Arial Narrow" pitchFamily="32" charset="0"/>
              </a:rPr>
              <a:t>, </a:t>
            </a:r>
            <a:r>
              <a:rPr lang="en-GB" sz="2600" i="1" dirty="0" err="1">
                <a:latin typeface="Arial Narrow" pitchFamily="32" charset="0"/>
              </a:rPr>
              <a:t>кишечная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непроходимость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b="1" i="1" dirty="0">
                <a:latin typeface="Arial Narrow" pitchFamily="32" charset="0"/>
              </a:rPr>
              <a:t>(</a:t>
            </a:r>
            <a:r>
              <a:rPr lang="en-GB" sz="2600" b="1" i="1" dirty="0" err="1">
                <a:latin typeface="Arial Narrow" pitchFamily="32" charset="0"/>
              </a:rPr>
              <a:t>парез</a:t>
            </a:r>
            <a:r>
              <a:rPr lang="en-GB" sz="2600" b="1" i="1" dirty="0">
                <a:latin typeface="Arial Narrow" pitchFamily="32" charset="0"/>
              </a:rPr>
              <a:t>)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кишечника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ведет</a:t>
            </a:r>
            <a:r>
              <a:rPr lang="en-GB" sz="2600" i="1" dirty="0">
                <a:latin typeface="Arial Narrow" pitchFamily="32" charset="0"/>
              </a:rPr>
              <a:t> к </a:t>
            </a:r>
            <a:r>
              <a:rPr lang="en-GB" sz="2600" i="1" dirty="0" err="1">
                <a:latin typeface="Arial Narrow" pitchFamily="32" charset="0"/>
              </a:rPr>
              <a:t>смерти</a:t>
            </a:r>
            <a:r>
              <a:rPr lang="en-GB" sz="2600" i="1" dirty="0">
                <a:latin typeface="Arial Narrow" pitchFamily="32" charset="0"/>
              </a:rPr>
              <a:t>;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600" i="1" dirty="0" err="1">
                <a:latin typeface="Arial Narrow" pitchFamily="32" charset="0"/>
              </a:rPr>
              <a:t>Развивается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хронический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b="1" i="1" dirty="0" err="1">
                <a:latin typeface="Arial Narrow" pitchFamily="32" charset="0"/>
              </a:rPr>
              <a:t>гастрит</a:t>
            </a:r>
            <a:r>
              <a:rPr lang="en-GB" sz="2600" b="1" i="1" dirty="0">
                <a:latin typeface="Arial Narrow" pitchFamily="32" charset="0"/>
              </a:rPr>
              <a:t>, </a:t>
            </a:r>
            <a:r>
              <a:rPr lang="en-GB" sz="2600" b="1" i="1" dirty="0" err="1">
                <a:latin typeface="Arial Narrow" pitchFamily="32" charset="0"/>
              </a:rPr>
              <a:t>колит</a:t>
            </a:r>
            <a:r>
              <a:rPr lang="en-GB" sz="2600" b="1" i="1" dirty="0">
                <a:latin typeface="Arial Narrow" pitchFamily="32" charset="0"/>
              </a:rPr>
              <a:t>, </a:t>
            </a:r>
            <a:r>
              <a:rPr lang="en-GB" sz="2600" b="1" i="1" dirty="0" err="1">
                <a:latin typeface="Arial Narrow" pitchFamily="32" charset="0"/>
              </a:rPr>
              <a:t>язвенная</a:t>
            </a:r>
            <a:r>
              <a:rPr lang="en-GB" sz="2600" b="1" i="1" dirty="0">
                <a:latin typeface="Arial Narrow" pitchFamily="32" charset="0"/>
              </a:rPr>
              <a:t> </a:t>
            </a:r>
            <a:r>
              <a:rPr lang="en-GB" sz="2600" b="1" i="1" dirty="0" err="1">
                <a:latin typeface="Arial Narrow" pitchFamily="32" charset="0"/>
              </a:rPr>
              <a:t>болезнь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желудка</a:t>
            </a:r>
            <a:r>
              <a:rPr lang="en-GB" sz="2600" i="1" dirty="0">
                <a:latin typeface="Arial Narrow" pitchFamily="32" charset="0"/>
              </a:rPr>
              <a:t> и 12- </a:t>
            </a:r>
            <a:r>
              <a:rPr lang="en-GB" sz="2600" i="1" dirty="0" err="1">
                <a:latin typeface="Arial Narrow" pitchFamily="32" charset="0"/>
              </a:rPr>
              <a:t>перстной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кишки</a:t>
            </a:r>
            <a:r>
              <a:rPr lang="en-GB" sz="2600" i="1" dirty="0">
                <a:latin typeface="Arial Narrow" pitchFamily="32" charset="0"/>
              </a:rPr>
              <a:t> (в 10 </a:t>
            </a:r>
            <a:r>
              <a:rPr lang="en-GB" sz="2600" i="1" dirty="0" err="1">
                <a:latin typeface="Arial Narrow" pitchFamily="32" charset="0"/>
              </a:rPr>
              <a:t>раз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i="1" dirty="0" err="1">
                <a:latin typeface="Arial Narrow" pitchFamily="32" charset="0"/>
              </a:rPr>
              <a:t>чаще</a:t>
            </a:r>
            <a:r>
              <a:rPr lang="en-GB" sz="2600" i="1" dirty="0">
                <a:latin typeface="Arial Narrow" pitchFamily="32" charset="0"/>
              </a:rPr>
              <a:t>);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600" i="1" dirty="0" err="1">
                <a:latin typeface="Arial Narrow" pitchFamily="32" charset="0"/>
              </a:rPr>
              <a:t>Приводит</a:t>
            </a:r>
            <a:r>
              <a:rPr lang="en-GB" sz="2600" i="1" dirty="0">
                <a:latin typeface="Arial Narrow" pitchFamily="32" charset="0"/>
              </a:rPr>
              <a:t> к </a:t>
            </a:r>
            <a:r>
              <a:rPr lang="en-GB" sz="2600" b="1" i="1" dirty="0" err="1">
                <a:latin typeface="Arial Narrow" pitchFamily="32" charset="0"/>
              </a:rPr>
              <a:t>циррозу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b="1" i="1" dirty="0" err="1">
                <a:latin typeface="Arial Narrow" pitchFamily="32" charset="0"/>
              </a:rPr>
              <a:t>печени</a:t>
            </a:r>
            <a:r>
              <a:rPr lang="en-GB" sz="2600" b="1" i="1" dirty="0">
                <a:latin typeface="Arial Narrow" pitchFamily="32" charset="0"/>
              </a:rPr>
              <a:t>;</a:t>
            </a:r>
            <a:r>
              <a:rPr lang="en-GB" sz="2600" i="1" dirty="0">
                <a:latin typeface="Arial Narrow" pitchFamily="32" charset="0"/>
              </a:rPr>
              <a:t> 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600" i="1" dirty="0" err="1">
                <a:latin typeface="Arial Narrow" pitchFamily="32" charset="0"/>
              </a:rPr>
              <a:t>Развивается</a:t>
            </a:r>
            <a:r>
              <a:rPr lang="en-GB" sz="2600" i="1" dirty="0">
                <a:latin typeface="Arial Narrow" pitchFamily="32" charset="0"/>
              </a:rPr>
              <a:t> </a:t>
            </a:r>
            <a:r>
              <a:rPr lang="en-GB" sz="2600" b="1" i="1" dirty="0" err="1">
                <a:latin typeface="Arial Narrow" pitchFamily="32" charset="0"/>
              </a:rPr>
              <a:t>рак</a:t>
            </a:r>
            <a:r>
              <a:rPr lang="en-GB" sz="2600" b="1" i="1" dirty="0">
                <a:latin typeface="Arial Narrow" pitchFamily="32" charset="0"/>
              </a:rPr>
              <a:t> </a:t>
            </a:r>
            <a:r>
              <a:rPr lang="en-GB" sz="2600" b="1" i="1" dirty="0" err="1">
                <a:latin typeface="Arial Narrow" pitchFamily="32" charset="0"/>
              </a:rPr>
              <a:t>полости</a:t>
            </a:r>
            <a:r>
              <a:rPr lang="en-GB" sz="2600" b="1" i="1" dirty="0">
                <a:latin typeface="Arial Narrow" pitchFamily="32" charset="0"/>
              </a:rPr>
              <a:t> </a:t>
            </a:r>
            <a:r>
              <a:rPr lang="en-GB" sz="2600" b="1" i="1" dirty="0" err="1">
                <a:latin typeface="Arial Narrow" pitchFamily="32" charset="0"/>
              </a:rPr>
              <a:t>рта</a:t>
            </a:r>
            <a:r>
              <a:rPr lang="en-GB" sz="2600" b="1" i="1" dirty="0">
                <a:latin typeface="Arial Narrow" pitchFamily="32" charset="0"/>
              </a:rPr>
              <a:t>, </a:t>
            </a:r>
            <a:r>
              <a:rPr lang="en-GB" sz="2600" b="1" i="1" dirty="0" err="1">
                <a:latin typeface="Arial Narrow" pitchFamily="32" charset="0"/>
              </a:rPr>
              <a:t>пищевода</a:t>
            </a:r>
            <a:r>
              <a:rPr lang="en-GB" sz="2600" b="1" i="1" dirty="0">
                <a:latin typeface="Arial Narrow" pitchFamily="32" charset="0"/>
              </a:rPr>
              <a:t>, </a:t>
            </a:r>
            <a:r>
              <a:rPr lang="en-GB" sz="2600" b="1" i="1" dirty="0" err="1">
                <a:latin typeface="Arial Narrow" pitchFamily="32" charset="0"/>
              </a:rPr>
              <a:t>поджелудочной</a:t>
            </a:r>
            <a:r>
              <a:rPr lang="en-GB" sz="2600" b="1" i="1" dirty="0">
                <a:latin typeface="Arial Narrow" pitchFamily="32" charset="0"/>
              </a:rPr>
              <a:t> </a:t>
            </a:r>
            <a:r>
              <a:rPr lang="en-GB" sz="2600" b="1" i="1" dirty="0" err="1">
                <a:latin typeface="Arial Narrow" pitchFamily="32" charset="0"/>
              </a:rPr>
              <a:t>железы</a:t>
            </a:r>
            <a:r>
              <a:rPr lang="en-GB" sz="2600" i="1" dirty="0">
                <a:latin typeface="Arial Narrow" pitchFamily="32" charset="0"/>
              </a:rPr>
              <a:t>.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869160"/>
            <a:ext cx="1219200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ПИЩЕВАРИТЕЛЬНАЯ СИСТЕМА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669925" y="396875"/>
            <a:ext cx="8328026" cy="1104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90600" y="2060848"/>
            <a:ext cx="7772400" cy="35763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3375" indent="-333375" algn="just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 err="1" smtClean="0">
                <a:latin typeface="Arial Narrow" pitchFamily="32" charset="0"/>
              </a:rPr>
              <a:t>НикотНикотин</a:t>
            </a:r>
            <a:r>
              <a:rPr lang="en-GB" sz="2000" i="1" dirty="0" smtClean="0">
                <a:latin typeface="Arial Narrow" pitchFamily="32" charset="0"/>
              </a:rPr>
              <a:t> (</a:t>
            </a:r>
            <a:r>
              <a:rPr lang="en-GB" sz="2000" i="1" dirty="0" err="1" smtClean="0">
                <a:latin typeface="Arial Narrow" pitchFamily="32" charset="0"/>
              </a:rPr>
              <a:t>через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плаценту</a:t>
            </a:r>
            <a:r>
              <a:rPr lang="en-GB" sz="2000" i="1" dirty="0" smtClean="0">
                <a:latin typeface="Arial Narrow" pitchFamily="32" charset="0"/>
              </a:rPr>
              <a:t>) </a:t>
            </a:r>
            <a:r>
              <a:rPr lang="en-GB" sz="2000" i="1" dirty="0" err="1" smtClean="0">
                <a:latin typeface="Arial Narrow" pitchFamily="32" charset="0"/>
              </a:rPr>
              <a:t>поступает</a:t>
            </a:r>
            <a:r>
              <a:rPr lang="en-GB" sz="2000" i="1" dirty="0" smtClean="0">
                <a:latin typeface="Arial Narrow" pitchFamily="32" charset="0"/>
              </a:rPr>
              <a:t> в </a:t>
            </a:r>
            <a:r>
              <a:rPr lang="en-GB" sz="2000" b="1" i="1" dirty="0" err="1" smtClean="0">
                <a:latin typeface="Arial Narrow" pitchFamily="32" charset="0"/>
              </a:rPr>
              <a:t>сердце</a:t>
            </a:r>
            <a:r>
              <a:rPr lang="en-GB" sz="2000" b="1" i="1" dirty="0" smtClean="0">
                <a:latin typeface="Arial Narrow" pitchFamily="32" charset="0"/>
              </a:rPr>
              <a:t> и </a:t>
            </a:r>
            <a:r>
              <a:rPr lang="en-GB" sz="2000" b="1" i="1" dirty="0" err="1" smtClean="0">
                <a:latin typeface="Arial Narrow" pitchFamily="32" charset="0"/>
              </a:rPr>
              <a:t>мозг</a:t>
            </a:r>
            <a:r>
              <a:rPr lang="en-GB" sz="2000" i="1" dirty="0" smtClean="0">
                <a:latin typeface="Arial Narrow" pitchFamily="32" charset="0"/>
              </a:rPr>
              <a:t> 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Arial Narrow" pitchFamily="32" charset="0"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 smtClean="0">
                <a:latin typeface="Arial Narrow" pitchFamily="32" charset="0"/>
              </a:rPr>
              <a:t>    </a:t>
            </a:r>
            <a:r>
              <a:rPr lang="en-GB" sz="2000" i="1" dirty="0" err="1" smtClean="0">
                <a:latin typeface="Arial Narrow" pitchFamily="32" charset="0"/>
              </a:rPr>
              <a:t>еще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не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родившегося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ребенка</a:t>
            </a:r>
            <a:r>
              <a:rPr lang="en-GB" sz="2000" i="1" dirty="0" smtClean="0">
                <a:latin typeface="Arial Narrow" pitchFamily="32" charset="0"/>
              </a:rPr>
              <a:t>.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 smtClean="0">
                <a:latin typeface="Arial Narrow" pitchFamily="32" charset="0"/>
              </a:rPr>
              <a:t>У </a:t>
            </a:r>
            <a:r>
              <a:rPr lang="en-GB" sz="2000" i="1" dirty="0" err="1" smtClean="0">
                <a:latin typeface="Arial Narrow" pitchFamily="32" charset="0"/>
              </a:rPr>
              <a:t>курящих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матерей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чаще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бывают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b="1" i="1" dirty="0" err="1" smtClean="0">
                <a:latin typeface="Arial Narrow" pitchFamily="32" charset="0"/>
              </a:rPr>
              <a:t>мертворождения</a:t>
            </a:r>
            <a:r>
              <a:rPr lang="en-GB" sz="2000" b="1" i="1" dirty="0" smtClean="0">
                <a:latin typeface="Arial Narrow" pitchFamily="32" charset="0"/>
              </a:rPr>
              <a:t>, </a:t>
            </a:r>
            <a:r>
              <a:rPr lang="en-GB" sz="2000" b="1" i="1" dirty="0" err="1" smtClean="0">
                <a:latin typeface="Arial Narrow" pitchFamily="32" charset="0"/>
              </a:rPr>
              <a:t>преждевременные</a:t>
            </a:r>
            <a:r>
              <a:rPr lang="en-GB" sz="2000" b="1" i="1" dirty="0" smtClean="0">
                <a:latin typeface="Arial Narrow" pitchFamily="32" charset="0"/>
              </a:rPr>
              <a:t> </a:t>
            </a:r>
            <a:r>
              <a:rPr lang="en-GB" sz="2000" b="1" i="1" dirty="0" err="1" smtClean="0">
                <a:latin typeface="Arial Narrow" pitchFamily="32" charset="0"/>
              </a:rPr>
              <a:t>роды</a:t>
            </a:r>
            <a:r>
              <a:rPr lang="en-GB" sz="2000" b="1" i="1" dirty="0" smtClean="0">
                <a:latin typeface="Arial Narrow" pitchFamily="32" charset="0"/>
              </a:rPr>
              <a:t>.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 err="1" smtClean="0">
                <a:latin typeface="Arial Narrow" pitchFamily="32" charset="0"/>
              </a:rPr>
              <a:t>Новорожденные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имеют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b="1" i="1" dirty="0" err="1" smtClean="0">
                <a:latin typeface="Arial Narrow" pitchFamily="32" charset="0"/>
              </a:rPr>
              <a:t>меньше</a:t>
            </a:r>
            <a:r>
              <a:rPr lang="en-GB" sz="2000" b="1" i="1" dirty="0" smtClean="0">
                <a:latin typeface="Arial Narrow" pitchFamily="32" charset="0"/>
              </a:rPr>
              <a:t> </a:t>
            </a:r>
            <a:r>
              <a:rPr lang="en-GB" sz="2000" b="1" i="1" dirty="0" err="1" smtClean="0">
                <a:latin typeface="Arial Narrow" pitchFamily="32" charset="0"/>
              </a:rPr>
              <a:t>нормы</a:t>
            </a:r>
            <a:r>
              <a:rPr lang="en-GB" sz="2000" i="1" dirty="0" smtClean="0">
                <a:latin typeface="Arial Narrow" pitchFamily="32" charset="0"/>
              </a:rPr>
              <a:t>: </a:t>
            </a:r>
            <a:r>
              <a:rPr lang="en-GB" sz="2000" i="1" dirty="0" err="1" smtClean="0">
                <a:latin typeface="Arial Narrow" pitchFamily="32" charset="0"/>
              </a:rPr>
              <a:t>размер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головы</a:t>
            </a:r>
            <a:r>
              <a:rPr lang="en-GB" sz="2000" i="1" dirty="0" smtClean="0">
                <a:latin typeface="Arial Narrow" pitchFamily="32" charset="0"/>
              </a:rPr>
              <a:t> и </a:t>
            </a:r>
            <a:r>
              <a:rPr lang="en-GB" sz="2000" i="1" dirty="0" err="1" smtClean="0">
                <a:latin typeface="Arial Narrow" pitchFamily="32" charset="0"/>
              </a:rPr>
              <a:t>плечевой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пояс</a:t>
            </a:r>
            <a:r>
              <a:rPr lang="en-GB" sz="2000" i="1" dirty="0" smtClean="0">
                <a:latin typeface="Arial Narrow" pitchFamily="32" charset="0"/>
              </a:rPr>
              <a:t>, </a:t>
            </a:r>
            <a:r>
              <a:rPr lang="en-GB" sz="2000" i="1" dirty="0" err="1" smtClean="0">
                <a:latin typeface="Arial Narrow" pitchFamily="32" charset="0"/>
              </a:rPr>
              <a:t>вес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на</a:t>
            </a:r>
            <a:r>
              <a:rPr lang="en-GB" sz="2000" i="1" dirty="0" smtClean="0">
                <a:latin typeface="Arial Narrow" pitchFamily="32" charset="0"/>
              </a:rPr>
              <a:t> 100 – 300 </a:t>
            </a:r>
            <a:r>
              <a:rPr lang="en-GB" sz="2000" i="1" dirty="0" err="1" smtClean="0">
                <a:latin typeface="Arial Narrow" pitchFamily="32" charset="0"/>
              </a:rPr>
              <a:t>гр</a:t>
            </a:r>
            <a:r>
              <a:rPr lang="en-GB" sz="2000" i="1" dirty="0" smtClean="0">
                <a:latin typeface="Arial Narrow" pitchFamily="32" charset="0"/>
              </a:rPr>
              <a:t>, </a:t>
            </a:r>
            <a:r>
              <a:rPr lang="en-GB" sz="2000" i="1" dirty="0" err="1" smtClean="0">
                <a:latin typeface="Arial Narrow" pitchFamily="32" charset="0"/>
              </a:rPr>
              <a:t>рост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на</a:t>
            </a:r>
            <a:r>
              <a:rPr lang="en-GB" sz="2000" i="1" dirty="0" smtClean="0">
                <a:latin typeface="Arial Narrow" pitchFamily="32" charset="0"/>
              </a:rPr>
              <a:t> 2,5 </a:t>
            </a:r>
            <a:r>
              <a:rPr lang="en-GB" sz="2000" i="1" dirty="0" err="1" smtClean="0">
                <a:latin typeface="Arial Narrow" pitchFamily="32" charset="0"/>
              </a:rPr>
              <a:t>см</a:t>
            </a:r>
            <a:r>
              <a:rPr lang="en-GB" sz="2000" i="1" dirty="0" smtClean="0">
                <a:latin typeface="Arial Narrow" pitchFamily="32" charset="0"/>
              </a:rPr>
              <a:t>.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 err="1" smtClean="0">
                <a:latin typeface="Arial Narrow" pitchFamily="32" charset="0"/>
              </a:rPr>
              <a:t>Наблюдаются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b="1" i="1" dirty="0" err="1" smtClean="0">
                <a:latin typeface="Arial Narrow" pitchFamily="32" charset="0"/>
              </a:rPr>
              <a:t>различные</a:t>
            </a:r>
            <a:r>
              <a:rPr lang="en-GB" sz="2000" b="1" i="1" dirty="0" smtClean="0">
                <a:latin typeface="Arial Narrow" pitchFamily="32" charset="0"/>
              </a:rPr>
              <a:t> </a:t>
            </a:r>
            <a:r>
              <a:rPr lang="en-GB" sz="2000" b="1" i="1" dirty="0" err="1" smtClean="0">
                <a:latin typeface="Arial Narrow" pitchFamily="32" charset="0"/>
              </a:rPr>
              <a:t>пороки</a:t>
            </a:r>
            <a:r>
              <a:rPr lang="en-GB" sz="2000" b="1" i="1" dirty="0" smtClean="0">
                <a:latin typeface="Arial Narrow" pitchFamily="32" charset="0"/>
              </a:rPr>
              <a:t> </a:t>
            </a:r>
            <a:r>
              <a:rPr lang="en-GB" sz="2000" b="1" i="1" dirty="0" err="1" smtClean="0">
                <a:latin typeface="Arial Narrow" pitchFamily="32" charset="0"/>
              </a:rPr>
              <a:t>развития</a:t>
            </a:r>
            <a:r>
              <a:rPr lang="en-GB" sz="2000" i="1" dirty="0" smtClean="0">
                <a:latin typeface="Arial Narrow" pitchFamily="32" charset="0"/>
              </a:rPr>
              <a:t>, </a:t>
            </a:r>
            <a:r>
              <a:rPr lang="en-GB" sz="2000" i="1" dirty="0" err="1" smtClean="0">
                <a:latin typeface="Arial Narrow" pitchFamily="32" charset="0"/>
              </a:rPr>
              <a:t>вплоть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до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 err="1" smtClean="0">
                <a:latin typeface="Arial Narrow" pitchFamily="32" charset="0"/>
              </a:rPr>
              <a:t>уродств</a:t>
            </a:r>
            <a:r>
              <a:rPr lang="en-GB" sz="2000" i="1" dirty="0" smtClean="0">
                <a:latin typeface="Arial Narrow" pitchFamily="32" charset="0"/>
              </a:rPr>
              <a:t>.</a:t>
            </a:r>
          </a:p>
          <a:p>
            <a:pPr marL="333375" indent="-333375" algn="just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 err="1" smtClean="0">
                <a:latin typeface="Arial Narrow" pitchFamily="32" charset="0"/>
              </a:rPr>
              <a:t>ин</a:t>
            </a:r>
            <a:r>
              <a:rPr lang="en-GB" sz="2000" i="1" dirty="0" smtClean="0">
                <a:latin typeface="Arial Narrow" pitchFamily="32" charset="0"/>
              </a:rPr>
              <a:t> </a:t>
            </a:r>
            <a:r>
              <a:rPr lang="en-GB" sz="2000" i="1" dirty="0">
                <a:latin typeface="Arial Narrow" pitchFamily="32" charset="0"/>
              </a:rPr>
              <a:t>(</a:t>
            </a:r>
            <a:r>
              <a:rPr lang="en-GB" sz="2000" i="1" dirty="0" err="1">
                <a:latin typeface="Arial Narrow" pitchFamily="32" charset="0"/>
              </a:rPr>
              <a:t>через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плаценту</a:t>
            </a:r>
            <a:r>
              <a:rPr lang="en-GB" sz="2000" i="1" dirty="0">
                <a:latin typeface="Arial Narrow" pitchFamily="32" charset="0"/>
              </a:rPr>
              <a:t>) </a:t>
            </a:r>
            <a:r>
              <a:rPr lang="en-GB" sz="2000" i="1" dirty="0" err="1">
                <a:latin typeface="Arial Narrow" pitchFamily="32" charset="0"/>
              </a:rPr>
              <a:t>поступает</a:t>
            </a:r>
            <a:r>
              <a:rPr lang="en-GB" sz="2000" i="1" dirty="0">
                <a:latin typeface="Arial Narrow" pitchFamily="32" charset="0"/>
              </a:rPr>
              <a:t> в </a:t>
            </a:r>
            <a:r>
              <a:rPr lang="en-GB" sz="2000" b="1" i="1" dirty="0" err="1">
                <a:latin typeface="Arial Narrow" pitchFamily="32" charset="0"/>
              </a:rPr>
              <a:t>сердце</a:t>
            </a:r>
            <a:r>
              <a:rPr lang="en-GB" sz="2000" b="1" i="1" dirty="0">
                <a:latin typeface="Arial Narrow" pitchFamily="32" charset="0"/>
              </a:rPr>
              <a:t> и </a:t>
            </a:r>
            <a:r>
              <a:rPr lang="en-GB" sz="2000" b="1" i="1" dirty="0" err="1">
                <a:latin typeface="Arial Narrow" pitchFamily="32" charset="0"/>
              </a:rPr>
              <a:t>мозг</a:t>
            </a:r>
            <a:r>
              <a:rPr lang="en-GB" sz="2000" i="1" dirty="0">
                <a:latin typeface="Arial Narrow" pitchFamily="32" charset="0"/>
              </a:rPr>
              <a:t> 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Arial Narrow" pitchFamily="32" charset="0"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>
                <a:latin typeface="Arial Narrow" pitchFamily="32" charset="0"/>
              </a:rPr>
              <a:t>    </a:t>
            </a:r>
            <a:r>
              <a:rPr lang="en-GB" sz="2000" i="1" dirty="0" err="1">
                <a:latin typeface="Arial Narrow" pitchFamily="32" charset="0"/>
              </a:rPr>
              <a:t>еще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не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родившегося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ребенка</a:t>
            </a:r>
            <a:r>
              <a:rPr lang="en-GB" sz="2000" i="1" dirty="0">
                <a:latin typeface="Arial Narrow" pitchFamily="32" charset="0"/>
              </a:rPr>
              <a:t>.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>
                <a:latin typeface="Arial Narrow" pitchFamily="32" charset="0"/>
              </a:rPr>
              <a:t>У </a:t>
            </a:r>
            <a:r>
              <a:rPr lang="en-GB" sz="2000" i="1" dirty="0" err="1">
                <a:latin typeface="Arial Narrow" pitchFamily="32" charset="0"/>
              </a:rPr>
              <a:t>курящих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матерей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чаще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бывают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b="1" i="1" dirty="0" err="1">
                <a:latin typeface="Arial Narrow" pitchFamily="32" charset="0"/>
              </a:rPr>
              <a:t>мертворождения</a:t>
            </a:r>
            <a:r>
              <a:rPr lang="en-GB" sz="2000" b="1" i="1" dirty="0">
                <a:latin typeface="Arial Narrow" pitchFamily="32" charset="0"/>
              </a:rPr>
              <a:t>, </a:t>
            </a:r>
            <a:r>
              <a:rPr lang="en-GB" sz="2000" b="1" i="1" dirty="0" err="1">
                <a:latin typeface="Arial Narrow" pitchFamily="32" charset="0"/>
              </a:rPr>
              <a:t>преждевременные</a:t>
            </a:r>
            <a:r>
              <a:rPr lang="en-GB" sz="2000" b="1" i="1" dirty="0">
                <a:latin typeface="Arial Narrow" pitchFamily="32" charset="0"/>
              </a:rPr>
              <a:t> </a:t>
            </a:r>
            <a:r>
              <a:rPr lang="en-GB" sz="2000" b="1" i="1" dirty="0" err="1">
                <a:latin typeface="Arial Narrow" pitchFamily="32" charset="0"/>
              </a:rPr>
              <a:t>роды</a:t>
            </a:r>
            <a:r>
              <a:rPr lang="en-GB" sz="2000" b="1" i="1" dirty="0">
                <a:latin typeface="Arial Narrow" pitchFamily="32" charset="0"/>
              </a:rPr>
              <a:t>.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 err="1">
                <a:latin typeface="Arial Narrow" pitchFamily="32" charset="0"/>
              </a:rPr>
              <a:t>Новорожденные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имеют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b="1" i="1" dirty="0" err="1">
                <a:latin typeface="Arial Narrow" pitchFamily="32" charset="0"/>
              </a:rPr>
              <a:t>меньше</a:t>
            </a:r>
            <a:r>
              <a:rPr lang="en-GB" sz="2000" b="1" i="1" dirty="0">
                <a:latin typeface="Arial Narrow" pitchFamily="32" charset="0"/>
              </a:rPr>
              <a:t> </a:t>
            </a:r>
            <a:r>
              <a:rPr lang="en-GB" sz="2000" b="1" i="1" dirty="0" err="1">
                <a:latin typeface="Arial Narrow" pitchFamily="32" charset="0"/>
              </a:rPr>
              <a:t>нормы</a:t>
            </a:r>
            <a:r>
              <a:rPr lang="en-GB" sz="2000" i="1" dirty="0">
                <a:latin typeface="Arial Narrow" pitchFamily="32" charset="0"/>
              </a:rPr>
              <a:t>: </a:t>
            </a:r>
            <a:r>
              <a:rPr lang="en-GB" sz="2000" i="1" dirty="0" err="1">
                <a:latin typeface="Arial Narrow" pitchFamily="32" charset="0"/>
              </a:rPr>
              <a:t>размер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головы</a:t>
            </a:r>
            <a:r>
              <a:rPr lang="en-GB" sz="2000" i="1" dirty="0">
                <a:latin typeface="Arial Narrow" pitchFamily="32" charset="0"/>
              </a:rPr>
              <a:t> и </a:t>
            </a:r>
            <a:r>
              <a:rPr lang="en-GB" sz="2000" i="1" dirty="0" err="1">
                <a:latin typeface="Arial Narrow" pitchFamily="32" charset="0"/>
              </a:rPr>
              <a:t>плечевой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пояс</a:t>
            </a:r>
            <a:r>
              <a:rPr lang="en-GB" sz="2000" i="1" dirty="0">
                <a:latin typeface="Arial Narrow" pitchFamily="32" charset="0"/>
              </a:rPr>
              <a:t>, </a:t>
            </a:r>
            <a:r>
              <a:rPr lang="en-GB" sz="2000" i="1" dirty="0" err="1">
                <a:latin typeface="Arial Narrow" pitchFamily="32" charset="0"/>
              </a:rPr>
              <a:t>вес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на</a:t>
            </a:r>
            <a:r>
              <a:rPr lang="en-GB" sz="2000" i="1" dirty="0">
                <a:latin typeface="Arial Narrow" pitchFamily="32" charset="0"/>
              </a:rPr>
              <a:t> 100 – 300 </a:t>
            </a:r>
            <a:r>
              <a:rPr lang="en-GB" sz="2000" i="1" dirty="0" err="1">
                <a:latin typeface="Arial Narrow" pitchFamily="32" charset="0"/>
              </a:rPr>
              <a:t>гр</a:t>
            </a:r>
            <a:r>
              <a:rPr lang="en-GB" sz="2000" i="1" dirty="0">
                <a:latin typeface="Arial Narrow" pitchFamily="32" charset="0"/>
              </a:rPr>
              <a:t>, </a:t>
            </a:r>
            <a:r>
              <a:rPr lang="en-GB" sz="2000" i="1" dirty="0" err="1">
                <a:latin typeface="Arial Narrow" pitchFamily="32" charset="0"/>
              </a:rPr>
              <a:t>рост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на</a:t>
            </a:r>
            <a:r>
              <a:rPr lang="en-GB" sz="2000" i="1" dirty="0">
                <a:latin typeface="Arial Narrow" pitchFamily="32" charset="0"/>
              </a:rPr>
              <a:t> 2,5 </a:t>
            </a:r>
            <a:r>
              <a:rPr lang="en-GB" sz="2000" i="1" dirty="0" err="1">
                <a:latin typeface="Arial Narrow" pitchFamily="32" charset="0"/>
              </a:rPr>
              <a:t>см</a:t>
            </a:r>
            <a:r>
              <a:rPr lang="en-GB" sz="2000" i="1" dirty="0">
                <a:latin typeface="Arial Narrow" pitchFamily="32" charset="0"/>
              </a:rPr>
              <a:t>.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Clr>
                <a:srgbClr val="F0A22E"/>
              </a:buClr>
              <a:buSzPct val="70000"/>
              <a:buFont typeface="Wingdings 2" pitchFamily="16" charset="2"/>
              <a:buChar char="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sz="2000" i="1" dirty="0" err="1">
                <a:latin typeface="Arial Narrow" pitchFamily="32" charset="0"/>
              </a:rPr>
              <a:t>Наблюдаются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b="1" i="1" dirty="0" err="1">
                <a:latin typeface="Arial Narrow" pitchFamily="32" charset="0"/>
              </a:rPr>
              <a:t>различные</a:t>
            </a:r>
            <a:r>
              <a:rPr lang="en-GB" sz="2000" b="1" i="1" dirty="0">
                <a:latin typeface="Arial Narrow" pitchFamily="32" charset="0"/>
              </a:rPr>
              <a:t> </a:t>
            </a:r>
            <a:r>
              <a:rPr lang="en-GB" sz="2000" b="1" i="1" dirty="0" err="1">
                <a:latin typeface="Arial Narrow" pitchFamily="32" charset="0"/>
              </a:rPr>
              <a:t>пороки</a:t>
            </a:r>
            <a:r>
              <a:rPr lang="en-GB" sz="2000" b="1" i="1" dirty="0">
                <a:latin typeface="Arial Narrow" pitchFamily="32" charset="0"/>
              </a:rPr>
              <a:t> </a:t>
            </a:r>
            <a:r>
              <a:rPr lang="en-GB" sz="2000" b="1" i="1" dirty="0" err="1">
                <a:latin typeface="Arial Narrow" pitchFamily="32" charset="0"/>
              </a:rPr>
              <a:t>развития</a:t>
            </a:r>
            <a:r>
              <a:rPr lang="en-GB" sz="2000" i="1" dirty="0">
                <a:latin typeface="Arial Narrow" pitchFamily="32" charset="0"/>
              </a:rPr>
              <a:t>, </a:t>
            </a:r>
            <a:r>
              <a:rPr lang="en-GB" sz="2000" i="1" dirty="0" err="1">
                <a:latin typeface="Arial Narrow" pitchFamily="32" charset="0"/>
              </a:rPr>
              <a:t>вплоть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до</a:t>
            </a:r>
            <a:r>
              <a:rPr lang="en-GB" sz="2000" i="1" dirty="0">
                <a:latin typeface="Arial Narrow" pitchFamily="32" charset="0"/>
              </a:rPr>
              <a:t> </a:t>
            </a:r>
            <a:r>
              <a:rPr lang="en-GB" sz="2000" i="1" dirty="0" err="1">
                <a:latin typeface="Arial Narrow" pitchFamily="32" charset="0"/>
              </a:rPr>
              <a:t>уродств</a:t>
            </a:r>
            <a:r>
              <a:rPr lang="en-GB" sz="2000" i="1" dirty="0">
                <a:latin typeface="Arial Narrow" pitchFamily="32" charset="0"/>
              </a:rPr>
              <a:t>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836712"/>
            <a:ext cx="1189037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КУРЕНИЕ И ЗАРОЖДАЮЩИЙСЯ ОРГАНИЗМ</a:t>
            </a:r>
            <a:endParaRPr lang="ru-RU" dirty="0"/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ОТ ТАБАКОКУРЕНИЯ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Психологическая зависимость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тянется за сигаретой, когда находится в курящей компании, либо в состоянии стресса, нервного напряжения, для стимуляции умственной деятельности. Вырабатывается определённая привычка, ритуал курения, без которого человек не может полноценно жить.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зависимость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требование организмом никотиновой дозы так сильно, что все внимание курящего сосредоточивается на поиске сигареты, идея курения становится столь навязчивой, что большинство других потребностей (сосредоточение на работе, утоление голода, отдых, сон и т. д.) уходят на второй план. Появляется невозможность сконцентрироваться на чём-либо, кроме сигареты, может наступить апатия, нежелание что-либо делать.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725144"/>
            <a:ext cx="2088478" cy="179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824</Words>
  <Application>Microsoft Office PowerPoint</Application>
  <PresentationFormat>Экран (4:3)</PresentationFormat>
  <Paragraphs>72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КУРЕНИЕ – ВРЕД </vt:lpstr>
      <vt:lpstr>Презентация PowerPoint</vt:lpstr>
      <vt:lpstr>СОСТАВ  СИГАРЕТЫ</vt:lpstr>
      <vt:lpstr>ВРЕД  ДЛЯ  ЗДОРОВЬЯ</vt:lpstr>
      <vt:lpstr>ДЫХАТЕЛЬНАЯ СИСТЕМА</vt:lpstr>
      <vt:lpstr>НЕРВНАЯ СИСТЕМА   </vt:lpstr>
      <vt:lpstr>ПИЩЕВАРИТЕЛЬНАЯ СИСТЕМА </vt:lpstr>
      <vt:lpstr>КУРЕНИЕ И ЗАРОЖДАЮЩИЙСЯ ОРГАНИЗМ</vt:lpstr>
      <vt:lpstr>ЗАВИСИМОСТЬ ОТ ТАБАКОКУРЕНИЯ</vt:lpstr>
      <vt:lpstr>ДЕТИ КУРИЛЬЩИКОВ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 СИГАРЕТЫ</dc:title>
  <dc:creator>User</dc:creator>
  <cp:lastModifiedBy>Елена Краснова</cp:lastModifiedBy>
  <cp:revision>26</cp:revision>
  <dcterms:created xsi:type="dcterms:W3CDTF">2012-04-15T07:14:20Z</dcterms:created>
  <dcterms:modified xsi:type="dcterms:W3CDTF">2014-08-09T14:25:56Z</dcterms:modified>
</cp:coreProperties>
</file>