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1" r:id="rId1"/>
  </p:sldMasterIdLst>
  <p:notesMasterIdLst>
    <p:notesMasterId r:id="rId41"/>
  </p:notesMasterIdLst>
  <p:sldIdLst>
    <p:sldId id="296" r:id="rId2"/>
    <p:sldId id="297" r:id="rId3"/>
    <p:sldId id="258" r:id="rId4"/>
    <p:sldId id="278" r:id="rId5"/>
    <p:sldId id="279" r:id="rId6"/>
    <p:sldId id="280" r:id="rId7"/>
    <p:sldId id="281" r:id="rId8"/>
    <p:sldId id="259" r:id="rId9"/>
    <p:sldId id="260" r:id="rId10"/>
    <p:sldId id="277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72" r:id="rId26"/>
    <p:sldId id="261" r:id="rId27"/>
    <p:sldId id="262" r:id="rId28"/>
    <p:sldId id="263" r:id="rId29"/>
    <p:sldId id="264" r:id="rId30"/>
    <p:sldId id="265" r:id="rId31"/>
    <p:sldId id="266" r:id="rId32"/>
    <p:sldId id="267" r:id="rId33"/>
    <p:sldId id="268" r:id="rId34"/>
    <p:sldId id="269" r:id="rId35"/>
    <p:sldId id="276" r:id="rId36"/>
    <p:sldId id="273" r:id="rId37"/>
    <p:sldId id="274" r:id="rId38"/>
    <p:sldId id="275" r:id="rId39"/>
    <p:sldId id="271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3" autoAdjust="0"/>
    <p:restoredTop sz="94660"/>
  </p:normalViewPr>
  <p:slideViewPr>
    <p:cSldViewPr>
      <p:cViewPr>
        <p:scale>
          <a:sx n="100" d="100"/>
          <a:sy n="100" d="100"/>
        </p:scale>
        <p:origin x="-1686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1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288B0ED-4755-4FBD-8771-AA44D4FAE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01D6D-F099-41C0-9DE4-8A5BEF99F0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9D349-3070-4546-A45A-5F369C377C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FB1AB-77AF-42CF-AC30-0A156F624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53B1B-27BE-455E-9963-40121586B1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9FAC0-9B7A-4AFE-A480-E3847E475E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8241C-99D3-447B-9D6E-6A23542BB2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CEFDA-6B0A-4B4F-B069-C184B7F894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4EE2-335E-447C-A8CE-6FD814DC28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16181-890A-4865-9C3E-0F4D94C338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8CC14-673A-4D60-B6F1-6A612DF595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03E44-FCE8-422B-96F7-D87B5541C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EEA79-A415-4C50-87D6-F45A9E3EBC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D9F79-8D3D-43AD-86EB-3D0ABEBC6B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3A05D-FF67-4260-8DD0-B5C6D4DE25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7C2D381-1705-45FF-9658-1B0B2EF715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  <p:sldLayoutId id="2147484023" r:id="rId12"/>
    <p:sldLayoutId id="2147484024" r:id="rId13"/>
    <p:sldLayoutId id="2147484025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98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98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785813"/>
            <a:ext cx="7772400" cy="2286000"/>
          </a:xfrm>
        </p:spPr>
        <p:txBody>
          <a:bodyPr/>
          <a:lstStyle/>
          <a:p>
            <a:r>
              <a:rPr lang="ru-RU" altLang="ru-RU" sz="2800" b="1" smtClean="0">
                <a:solidFill>
                  <a:srgbClr val="C00000"/>
                </a:solidFill>
                <a:latin typeface="Arial Black" pitchFamily="34" charset="0"/>
              </a:rPr>
              <a:t>Технология первичной обработки и приготовление блюд из мяса</a:t>
            </a:r>
            <a:endParaRPr lang="ru-RU" sz="2800" b="1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75" y="4786313"/>
            <a:ext cx="7786688" cy="128587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Автор: Н.В. Данилова</a:t>
            </a:r>
          </a:p>
          <a:p>
            <a:pPr>
              <a:defRPr/>
            </a:pPr>
            <a:r>
              <a:rPr lang="ru-RU" dirty="0" smtClean="0"/>
              <a:t>Учитель технологии МОУ СОШ № 17</a:t>
            </a:r>
            <a:endParaRPr lang="ru-RU" dirty="0"/>
          </a:p>
        </p:txBody>
      </p:sp>
      <p:pic>
        <p:nvPicPr>
          <p:cNvPr id="4" name="Picture 13" descr="2046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2714625"/>
            <a:ext cx="3214687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2555875" y="188913"/>
            <a:ext cx="58324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rgbClr val="0000FF"/>
                </a:solidFill>
              </a:rPr>
              <a:t>Схема первичной обработки мяса</a:t>
            </a:r>
          </a:p>
        </p:txBody>
      </p:sp>
      <p:sp>
        <p:nvSpPr>
          <p:cNvPr id="11267" name="Rectangle 18"/>
          <p:cNvSpPr>
            <a:spLocks noChangeArrowheads="1"/>
          </p:cNvSpPr>
          <p:nvPr/>
        </p:nvSpPr>
        <p:spPr bwMode="auto">
          <a:xfrm>
            <a:off x="974725" y="-2041525"/>
            <a:ext cx="12604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268" name="Rectangle 599"/>
          <p:cNvSpPr>
            <a:spLocks noChangeArrowheads="1"/>
          </p:cNvSpPr>
          <p:nvPr/>
        </p:nvSpPr>
        <p:spPr bwMode="auto">
          <a:xfrm>
            <a:off x="2843213" y="692150"/>
            <a:ext cx="4321175" cy="287338"/>
          </a:xfrm>
          <a:prstGeom prst="rect">
            <a:avLst/>
          </a:prstGeom>
          <a:solidFill>
            <a:srgbClr val="FCE4A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Мясо говядины, свинины, баранины</a:t>
            </a:r>
          </a:p>
        </p:txBody>
      </p:sp>
      <p:sp>
        <p:nvSpPr>
          <p:cNvPr id="11269" name="Rectangle 601"/>
          <p:cNvSpPr>
            <a:spLocks noChangeArrowheads="1"/>
          </p:cNvSpPr>
          <p:nvPr/>
        </p:nvSpPr>
        <p:spPr bwMode="auto">
          <a:xfrm>
            <a:off x="971550" y="1196975"/>
            <a:ext cx="1873250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/>
              <a:t>Подмороженное</a:t>
            </a:r>
          </a:p>
        </p:txBody>
      </p:sp>
      <p:sp>
        <p:nvSpPr>
          <p:cNvPr id="11270" name="Rectangle 602"/>
          <p:cNvSpPr>
            <a:spLocks noChangeArrowheads="1"/>
          </p:cNvSpPr>
          <p:nvPr/>
        </p:nvSpPr>
        <p:spPr bwMode="auto">
          <a:xfrm>
            <a:off x="3924300" y="1196975"/>
            <a:ext cx="1871663" cy="28733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/>
              <a:t>Замороженное</a:t>
            </a:r>
          </a:p>
        </p:txBody>
      </p:sp>
      <p:sp>
        <p:nvSpPr>
          <p:cNvPr id="11271" name="Rectangle 603"/>
          <p:cNvSpPr>
            <a:spLocks noChangeArrowheads="1"/>
          </p:cNvSpPr>
          <p:nvPr/>
        </p:nvSpPr>
        <p:spPr bwMode="auto">
          <a:xfrm>
            <a:off x="6877050" y="1196975"/>
            <a:ext cx="1657350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/>
              <a:t>Охлажденное</a:t>
            </a:r>
          </a:p>
        </p:txBody>
      </p:sp>
      <p:sp>
        <p:nvSpPr>
          <p:cNvPr id="11272" name="Rectangle 604"/>
          <p:cNvSpPr>
            <a:spLocks noChangeArrowheads="1"/>
          </p:cNvSpPr>
          <p:nvPr/>
        </p:nvSpPr>
        <p:spPr bwMode="auto">
          <a:xfrm>
            <a:off x="3924300" y="1628775"/>
            <a:ext cx="1871663" cy="28733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/>
              <a:t>Размораживание</a:t>
            </a:r>
          </a:p>
        </p:txBody>
      </p:sp>
      <p:sp>
        <p:nvSpPr>
          <p:cNvPr id="11273" name="Rectangle 605"/>
          <p:cNvSpPr>
            <a:spLocks noChangeArrowheads="1"/>
          </p:cNvSpPr>
          <p:nvPr/>
        </p:nvSpPr>
        <p:spPr bwMode="auto">
          <a:xfrm>
            <a:off x="2555875" y="2133600"/>
            <a:ext cx="1800225" cy="28733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/>
              <a:t>Быстрое</a:t>
            </a:r>
          </a:p>
        </p:txBody>
      </p:sp>
      <p:sp>
        <p:nvSpPr>
          <p:cNvPr id="11274" name="Rectangle 606"/>
          <p:cNvSpPr>
            <a:spLocks noChangeArrowheads="1"/>
          </p:cNvSpPr>
          <p:nvPr/>
        </p:nvSpPr>
        <p:spPr bwMode="auto">
          <a:xfrm>
            <a:off x="5435600" y="2133600"/>
            <a:ext cx="1800225" cy="28733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/>
              <a:t>Медленное</a:t>
            </a:r>
          </a:p>
        </p:txBody>
      </p:sp>
      <p:sp>
        <p:nvSpPr>
          <p:cNvPr id="11275" name="Rectangle 607"/>
          <p:cNvSpPr>
            <a:spLocks noChangeArrowheads="1"/>
          </p:cNvSpPr>
          <p:nvPr/>
        </p:nvSpPr>
        <p:spPr bwMode="auto">
          <a:xfrm>
            <a:off x="1692275" y="2636838"/>
            <a:ext cx="6264275" cy="287337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/>
              <a:t>Срезание клейма и зачистка поверхности от загрязнений</a:t>
            </a:r>
          </a:p>
        </p:txBody>
      </p:sp>
      <p:sp>
        <p:nvSpPr>
          <p:cNvPr id="11276" name="Rectangle 608"/>
          <p:cNvSpPr>
            <a:spLocks noChangeArrowheads="1"/>
          </p:cNvSpPr>
          <p:nvPr/>
        </p:nvSpPr>
        <p:spPr bwMode="auto">
          <a:xfrm>
            <a:off x="3995738" y="3068638"/>
            <a:ext cx="1800225" cy="287337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/>
              <a:t>Туалет туш</a:t>
            </a:r>
          </a:p>
        </p:txBody>
      </p:sp>
      <p:sp>
        <p:nvSpPr>
          <p:cNvPr id="11277" name="Rectangle 609"/>
          <p:cNvSpPr>
            <a:spLocks noChangeArrowheads="1"/>
          </p:cNvSpPr>
          <p:nvPr/>
        </p:nvSpPr>
        <p:spPr bwMode="auto">
          <a:xfrm>
            <a:off x="3995738" y="3500438"/>
            <a:ext cx="1800225" cy="2889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/>
              <a:t>Обсушивание</a:t>
            </a:r>
          </a:p>
        </p:txBody>
      </p:sp>
      <p:sp>
        <p:nvSpPr>
          <p:cNvPr id="11278" name="Rectangle 610"/>
          <p:cNvSpPr>
            <a:spLocks noChangeArrowheads="1"/>
          </p:cNvSpPr>
          <p:nvPr/>
        </p:nvSpPr>
        <p:spPr bwMode="auto">
          <a:xfrm>
            <a:off x="3995738" y="3933825"/>
            <a:ext cx="1798637" cy="28733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/>
              <a:t>Разделка туш</a:t>
            </a:r>
          </a:p>
        </p:txBody>
      </p:sp>
      <p:sp>
        <p:nvSpPr>
          <p:cNvPr id="11279" name="Rectangle 611"/>
          <p:cNvSpPr>
            <a:spLocks noChangeArrowheads="1"/>
          </p:cNvSpPr>
          <p:nvPr/>
        </p:nvSpPr>
        <p:spPr bwMode="auto">
          <a:xfrm>
            <a:off x="3851275" y="4365625"/>
            <a:ext cx="2016125" cy="2889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/>
              <a:t>Деление на отруба</a:t>
            </a:r>
          </a:p>
        </p:txBody>
      </p:sp>
      <p:sp>
        <p:nvSpPr>
          <p:cNvPr id="11280" name="Rectangle 612"/>
          <p:cNvSpPr>
            <a:spLocks noChangeArrowheads="1"/>
          </p:cNvSpPr>
          <p:nvPr/>
        </p:nvSpPr>
        <p:spPr bwMode="auto">
          <a:xfrm>
            <a:off x="3779838" y="4797425"/>
            <a:ext cx="2159000" cy="2889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/>
              <a:t>Обвалка отрубов</a:t>
            </a:r>
          </a:p>
        </p:txBody>
      </p:sp>
      <p:sp>
        <p:nvSpPr>
          <p:cNvPr id="11281" name="Rectangle 613"/>
          <p:cNvSpPr>
            <a:spLocks noChangeArrowheads="1"/>
          </p:cNvSpPr>
          <p:nvPr/>
        </p:nvSpPr>
        <p:spPr bwMode="auto">
          <a:xfrm>
            <a:off x="2124075" y="5229225"/>
            <a:ext cx="5329238" cy="2889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/>
              <a:t>Выделение крупнокусковых полуфабрикатов</a:t>
            </a:r>
          </a:p>
        </p:txBody>
      </p:sp>
      <p:sp>
        <p:nvSpPr>
          <p:cNvPr id="11282" name="Rectangle 614"/>
          <p:cNvSpPr>
            <a:spLocks noChangeArrowheads="1"/>
          </p:cNvSpPr>
          <p:nvPr/>
        </p:nvSpPr>
        <p:spPr bwMode="auto">
          <a:xfrm>
            <a:off x="2987675" y="5661025"/>
            <a:ext cx="3563938" cy="28892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/>
              <a:t>Приготовление полуфабрикатов</a:t>
            </a:r>
          </a:p>
        </p:txBody>
      </p:sp>
      <p:sp>
        <p:nvSpPr>
          <p:cNvPr id="11283" name="Rectangle 615"/>
          <p:cNvSpPr>
            <a:spLocks noChangeArrowheads="1"/>
          </p:cNvSpPr>
          <p:nvPr/>
        </p:nvSpPr>
        <p:spPr bwMode="auto">
          <a:xfrm>
            <a:off x="1258888" y="6092825"/>
            <a:ext cx="1728787" cy="28892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/>
              <a:t>Порционные</a:t>
            </a:r>
          </a:p>
        </p:txBody>
      </p:sp>
      <p:sp>
        <p:nvSpPr>
          <p:cNvPr id="11284" name="Rectangle 616"/>
          <p:cNvSpPr>
            <a:spLocks noChangeArrowheads="1"/>
          </p:cNvSpPr>
          <p:nvPr/>
        </p:nvSpPr>
        <p:spPr bwMode="auto">
          <a:xfrm>
            <a:off x="107950" y="6524625"/>
            <a:ext cx="1800225" cy="28892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/>
              <a:t>Натуральные</a:t>
            </a:r>
          </a:p>
        </p:txBody>
      </p:sp>
      <p:sp>
        <p:nvSpPr>
          <p:cNvPr id="11285" name="Rectangle 617"/>
          <p:cNvSpPr>
            <a:spLocks noChangeArrowheads="1"/>
          </p:cNvSpPr>
          <p:nvPr/>
        </p:nvSpPr>
        <p:spPr bwMode="auto">
          <a:xfrm>
            <a:off x="2195513" y="6524625"/>
            <a:ext cx="1800225" cy="28892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/>
              <a:t>Панированные</a:t>
            </a:r>
          </a:p>
        </p:txBody>
      </p:sp>
      <p:sp>
        <p:nvSpPr>
          <p:cNvPr id="11286" name="Rectangle 618"/>
          <p:cNvSpPr>
            <a:spLocks noChangeArrowheads="1"/>
          </p:cNvSpPr>
          <p:nvPr/>
        </p:nvSpPr>
        <p:spPr bwMode="auto">
          <a:xfrm>
            <a:off x="3995738" y="6092825"/>
            <a:ext cx="1873250" cy="28892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/>
              <a:t>Мелкокусковые</a:t>
            </a:r>
          </a:p>
        </p:txBody>
      </p:sp>
      <p:sp>
        <p:nvSpPr>
          <p:cNvPr id="11287" name="Rectangle 619"/>
          <p:cNvSpPr>
            <a:spLocks noChangeArrowheads="1"/>
          </p:cNvSpPr>
          <p:nvPr/>
        </p:nvSpPr>
        <p:spPr bwMode="auto">
          <a:xfrm>
            <a:off x="6588125" y="6092825"/>
            <a:ext cx="1871663" cy="28892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/>
              <a:t>Рубленные</a:t>
            </a:r>
          </a:p>
        </p:txBody>
      </p:sp>
      <p:sp>
        <p:nvSpPr>
          <p:cNvPr id="11288" name="Rectangle 620"/>
          <p:cNvSpPr>
            <a:spLocks noChangeArrowheads="1"/>
          </p:cNvSpPr>
          <p:nvPr/>
        </p:nvSpPr>
        <p:spPr bwMode="auto">
          <a:xfrm>
            <a:off x="7740650" y="6524625"/>
            <a:ext cx="1331913" cy="28892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/>
              <a:t>Натуральные</a:t>
            </a:r>
          </a:p>
        </p:txBody>
      </p:sp>
      <p:sp>
        <p:nvSpPr>
          <p:cNvPr id="11289" name="Rectangle 621"/>
          <p:cNvSpPr>
            <a:spLocks noChangeArrowheads="1"/>
          </p:cNvSpPr>
          <p:nvPr/>
        </p:nvSpPr>
        <p:spPr bwMode="auto">
          <a:xfrm>
            <a:off x="5651500" y="6524625"/>
            <a:ext cx="1800225" cy="28892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/>
              <a:t>С наполнителем</a:t>
            </a:r>
          </a:p>
        </p:txBody>
      </p:sp>
      <p:sp>
        <p:nvSpPr>
          <p:cNvPr id="11290" name="Line 622"/>
          <p:cNvSpPr>
            <a:spLocks noChangeShapeType="1"/>
          </p:cNvSpPr>
          <p:nvPr/>
        </p:nvSpPr>
        <p:spPr bwMode="auto">
          <a:xfrm>
            <a:off x="4716463" y="9810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91" name="Line 623"/>
          <p:cNvSpPr>
            <a:spLocks noChangeShapeType="1"/>
          </p:cNvSpPr>
          <p:nvPr/>
        </p:nvSpPr>
        <p:spPr bwMode="auto">
          <a:xfrm>
            <a:off x="4859338" y="9810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92" name="Line 624"/>
          <p:cNvSpPr>
            <a:spLocks noChangeShapeType="1"/>
          </p:cNvSpPr>
          <p:nvPr/>
        </p:nvSpPr>
        <p:spPr bwMode="auto">
          <a:xfrm>
            <a:off x="4859338" y="14843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93" name="Line 625"/>
          <p:cNvSpPr>
            <a:spLocks noChangeShapeType="1"/>
          </p:cNvSpPr>
          <p:nvPr/>
        </p:nvSpPr>
        <p:spPr bwMode="auto">
          <a:xfrm>
            <a:off x="2124075" y="1484313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94" name="Line 626"/>
          <p:cNvSpPr>
            <a:spLocks noChangeShapeType="1"/>
          </p:cNvSpPr>
          <p:nvPr/>
        </p:nvSpPr>
        <p:spPr bwMode="auto">
          <a:xfrm>
            <a:off x="7524750" y="1484313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95" name="Line 627"/>
          <p:cNvSpPr>
            <a:spLocks noChangeShapeType="1"/>
          </p:cNvSpPr>
          <p:nvPr/>
        </p:nvSpPr>
        <p:spPr bwMode="auto">
          <a:xfrm>
            <a:off x="3419475" y="24209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96" name="Line 628"/>
          <p:cNvSpPr>
            <a:spLocks noChangeShapeType="1"/>
          </p:cNvSpPr>
          <p:nvPr/>
        </p:nvSpPr>
        <p:spPr bwMode="auto">
          <a:xfrm>
            <a:off x="6372225" y="24209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97" name="Line 629"/>
          <p:cNvSpPr>
            <a:spLocks noChangeShapeType="1"/>
          </p:cNvSpPr>
          <p:nvPr/>
        </p:nvSpPr>
        <p:spPr bwMode="auto">
          <a:xfrm>
            <a:off x="4859338" y="292417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98" name="Line 630"/>
          <p:cNvSpPr>
            <a:spLocks noChangeShapeType="1"/>
          </p:cNvSpPr>
          <p:nvPr/>
        </p:nvSpPr>
        <p:spPr bwMode="auto">
          <a:xfrm>
            <a:off x="4859338" y="335756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99" name="Line 631"/>
          <p:cNvSpPr>
            <a:spLocks noChangeShapeType="1"/>
          </p:cNvSpPr>
          <p:nvPr/>
        </p:nvSpPr>
        <p:spPr bwMode="auto">
          <a:xfrm>
            <a:off x="4859338" y="378936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300" name="Line 632"/>
          <p:cNvSpPr>
            <a:spLocks noChangeShapeType="1"/>
          </p:cNvSpPr>
          <p:nvPr/>
        </p:nvSpPr>
        <p:spPr bwMode="auto">
          <a:xfrm>
            <a:off x="4859338" y="422116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301" name="Line 633"/>
          <p:cNvSpPr>
            <a:spLocks noChangeShapeType="1"/>
          </p:cNvSpPr>
          <p:nvPr/>
        </p:nvSpPr>
        <p:spPr bwMode="auto">
          <a:xfrm>
            <a:off x="4859338" y="465296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302" name="Line 634"/>
          <p:cNvSpPr>
            <a:spLocks noChangeShapeType="1"/>
          </p:cNvSpPr>
          <p:nvPr/>
        </p:nvSpPr>
        <p:spPr bwMode="auto">
          <a:xfrm>
            <a:off x="4859338" y="508476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303" name="Line 635"/>
          <p:cNvSpPr>
            <a:spLocks noChangeShapeType="1"/>
          </p:cNvSpPr>
          <p:nvPr/>
        </p:nvSpPr>
        <p:spPr bwMode="auto">
          <a:xfrm>
            <a:off x="4859338" y="551656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304" name="Line 636"/>
          <p:cNvSpPr>
            <a:spLocks noChangeShapeType="1"/>
          </p:cNvSpPr>
          <p:nvPr/>
        </p:nvSpPr>
        <p:spPr bwMode="auto">
          <a:xfrm>
            <a:off x="4859338" y="594995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305" name="Line 637"/>
          <p:cNvSpPr>
            <a:spLocks noChangeShapeType="1"/>
          </p:cNvSpPr>
          <p:nvPr/>
        </p:nvSpPr>
        <p:spPr bwMode="auto">
          <a:xfrm flipH="1">
            <a:off x="1258888" y="6381750"/>
            <a:ext cx="7921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306" name="Line 638"/>
          <p:cNvSpPr>
            <a:spLocks noChangeShapeType="1"/>
          </p:cNvSpPr>
          <p:nvPr/>
        </p:nvSpPr>
        <p:spPr bwMode="auto">
          <a:xfrm>
            <a:off x="2051050" y="6381750"/>
            <a:ext cx="792163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307" name="Line 639"/>
          <p:cNvSpPr>
            <a:spLocks noChangeShapeType="1"/>
          </p:cNvSpPr>
          <p:nvPr/>
        </p:nvSpPr>
        <p:spPr bwMode="auto">
          <a:xfrm flipH="1">
            <a:off x="6804025" y="6381750"/>
            <a:ext cx="792163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308" name="Line 640"/>
          <p:cNvSpPr>
            <a:spLocks noChangeShapeType="1"/>
          </p:cNvSpPr>
          <p:nvPr/>
        </p:nvSpPr>
        <p:spPr bwMode="auto">
          <a:xfrm>
            <a:off x="7596188" y="6381750"/>
            <a:ext cx="72072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cxnSp>
        <p:nvCxnSpPr>
          <p:cNvPr id="11309" name="AutoShape 641"/>
          <p:cNvCxnSpPr>
            <a:cxnSpLocks noChangeShapeType="1"/>
            <a:stCxn id="11268" idx="1"/>
            <a:endCxn id="11269" idx="0"/>
          </p:cNvCxnSpPr>
          <p:nvPr/>
        </p:nvCxnSpPr>
        <p:spPr bwMode="auto">
          <a:xfrm rot="10800000" flipV="1">
            <a:off x="1908175" y="836613"/>
            <a:ext cx="935038" cy="36036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1310" name="AutoShape 642"/>
          <p:cNvCxnSpPr>
            <a:cxnSpLocks noChangeShapeType="1"/>
            <a:endCxn id="11283" idx="0"/>
          </p:cNvCxnSpPr>
          <p:nvPr/>
        </p:nvCxnSpPr>
        <p:spPr bwMode="auto">
          <a:xfrm rot="10800000" flipV="1">
            <a:off x="2124075" y="5805488"/>
            <a:ext cx="863600" cy="287337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1311" name="AutoShape 643"/>
          <p:cNvCxnSpPr>
            <a:cxnSpLocks noChangeShapeType="1"/>
            <a:stCxn id="11268" idx="3"/>
            <a:endCxn id="11271" idx="0"/>
          </p:cNvCxnSpPr>
          <p:nvPr/>
        </p:nvCxnSpPr>
        <p:spPr bwMode="auto">
          <a:xfrm>
            <a:off x="7164388" y="836613"/>
            <a:ext cx="541337" cy="36036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1312" name="AutoShape 644"/>
          <p:cNvCxnSpPr>
            <a:cxnSpLocks noChangeShapeType="1"/>
            <a:stCxn id="11282" idx="3"/>
            <a:endCxn id="11287" idx="0"/>
          </p:cNvCxnSpPr>
          <p:nvPr/>
        </p:nvCxnSpPr>
        <p:spPr bwMode="auto">
          <a:xfrm>
            <a:off x="6551613" y="5805488"/>
            <a:ext cx="973137" cy="287337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1313" name="Line 645"/>
          <p:cNvSpPr>
            <a:spLocks noChangeShapeType="1"/>
          </p:cNvSpPr>
          <p:nvPr/>
        </p:nvSpPr>
        <p:spPr bwMode="auto">
          <a:xfrm flipH="1">
            <a:off x="3419475" y="1916113"/>
            <a:ext cx="1439863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314" name="Line 646"/>
          <p:cNvSpPr>
            <a:spLocks noChangeShapeType="1"/>
          </p:cNvSpPr>
          <p:nvPr/>
        </p:nvSpPr>
        <p:spPr bwMode="auto">
          <a:xfrm>
            <a:off x="4859338" y="1916113"/>
            <a:ext cx="1512887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323850" y="404813"/>
            <a:ext cx="84963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/>
              <a:t>	</a:t>
            </a:r>
            <a:r>
              <a:rPr lang="ru-RU" sz="2000" b="1">
                <a:solidFill>
                  <a:srgbClr val="0000FF"/>
                </a:solidFill>
              </a:rPr>
              <a:t>Цель размораживания</a:t>
            </a:r>
            <a:r>
              <a:rPr lang="ru-RU" sz="2000"/>
              <a:t> – максимальное восстановление первоначальных свойств мяса с минимальной потерей веществ с мясным соком. </a:t>
            </a: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2627313" y="1266825"/>
            <a:ext cx="2952750" cy="288925"/>
          </a:xfrm>
          <a:prstGeom prst="rect">
            <a:avLst/>
          </a:prstGeom>
          <a:solidFill>
            <a:srgbClr val="FCE4A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i="1"/>
              <a:t>Оттаивание мяса</a:t>
            </a:r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395288" y="1916113"/>
            <a:ext cx="1439862" cy="35877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тушами</a:t>
            </a:r>
          </a:p>
        </p:txBody>
      </p:sp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2052638" y="1916113"/>
            <a:ext cx="1439862" cy="35877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полутушами</a:t>
            </a: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3708400" y="1916113"/>
            <a:ext cx="1655763" cy="35877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четвертинами</a:t>
            </a:r>
          </a:p>
        </p:txBody>
      </p:sp>
      <p:sp>
        <p:nvSpPr>
          <p:cNvPr id="12295" name="Rectangle 9"/>
          <p:cNvSpPr>
            <a:spLocks noChangeArrowheads="1"/>
          </p:cNvSpPr>
          <p:nvPr/>
        </p:nvSpPr>
        <p:spPr bwMode="auto">
          <a:xfrm>
            <a:off x="3132138" y="2635250"/>
            <a:ext cx="2665412" cy="3587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На подвесных крюках</a:t>
            </a:r>
          </a:p>
        </p:txBody>
      </p:sp>
      <p:sp>
        <p:nvSpPr>
          <p:cNvPr id="12296" name="Rectangle 10"/>
          <p:cNvSpPr>
            <a:spLocks noChangeArrowheads="1"/>
          </p:cNvSpPr>
          <p:nvPr/>
        </p:nvSpPr>
        <p:spPr bwMode="auto">
          <a:xfrm>
            <a:off x="6084888" y="2635250"/>
            <a:ext cx="2843212" cy="3587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Уложенными в штабеля</a:t>
            </a:r>
          </a:p>
        </p:txBody>
      </p:sp>
      <p:cxnSp>
        <p:nvCxnSpPr>
          <p:cNvPr id="12297" name="AutoShape 11"/>
          <p:cNvCxnSpPr>
            <a:cxnSpLocks noChangeShapeType="1"/>
            <a:stCxn id="12291" idx="2"/>
            <a:endCxn id="12292" idx="0"/>
          </p:cNvCxnSpPr>
          <p:nvPr/>
        </p:nvCxnSpPr>
        <p:spPr bwMode="auto">
          <a:xfrm rot="5400000">
            <a:off x="2429669" y="242094"/>
            <a:ext cx="360363" cy="2987675"/>
          </a:xfrm>
          <a:prstGeom prst="bentConnector3">
            <a:avLst>
              <a:gd name="adj1" fmla="val 49778"/>
            </a:avLst>
          </a:prstGeom>
          <a:noFill/>
          <a:ln w="28575">
            <a:solidFill>
              <a:srgbClr val="006600"/>
            </a:solidFill>
            <a:miter lim="800000"/>
            <a:headEnd/>
            <a:tailEnd type="triangle" w="med" len="med"/>
          </a:ln>
        </p:spPr>
      </p:cxnSp>
      <p:cxnSp>
        <p:nvCxnSpPr>
          <p:cNvPr id="12298" name="AutoShape 12"/>
          <p:cNvCxnSpPr>
            <a:cxnSpLocks noChangeShapeType="1"/>
            <a:stCxn id="12291" idx="2"/>
            <a:endCxn id="12293" idx="0"/>
          </p:cNvCxnSpPr>
          <p:nvPr/>
        </p:nvCxnSpPr>
        <p:spPr bwMode="auto">
          <a:xfrm rot="5400000">
            <a:off x="3258344" y="1070769"/>
            <a:ext cx="360363" cy="1330325"/>
          </a:xfrm>
          <a:prstGeom prst="bentConnector3">
            <a:avLst>
              <a:gd name="adj1" fmla="val 49778"/>
            </a:avLst>
          </a:prstGeom>
          <a:noFill/>
          <a:ln w="28575">
            <a:solidFill>
              <a:srgbClr val="006600"/>
            </a:solidFill>
            <a:miter lim="800000"/>
            <a:headEnd/>
            <a:tailEnd type="triangle" w="med" len="med"/>
          </a:ln>
        </p:spPr>
      </p:cxnSp>
      <p:cxnSp>
        <p:nvCxnSpPr>
          <p:cNvPr id="12299" name="AutoShape 13"/>
          <p:cNvCxnSpPr>
            <a:cxnSpLocks noChangeShapeType="1"/>
            <a:stCxn id="12291" idx="2"/>
            <a:endCxn id="12294" idx="0"/>
          </p:cNvCxnSpPr>
          <p:nvPr/>
        </p:nvCxnSpPr>
        <p:spPr bwMode="auto">
          <a:xfrm rot="16200000" flipH="1">
            <a:off x="4140200" y="1519238"/>
            <a:ext cx="360363" cy="433387"/>
          </a:xfrm>
          <a:prstGeom prst="bentConnector3">
            <a:avLst>
              <a:gd name="adj1" fmla="val 49778"/>
            </a:avLst>
          </a:prstGeom>
          <a:noFill/>
          <a:ln w="28575">
            <a:solidFill>
              <a:srgbClr val="006600"/>
            </a:solidFill>
            <a:miter lim="800000"/>
            <a:headEnd/>
            <a:tailEnd type="triangle" w="med" len="med"/>
          </a:ln>
        </p:spPr>
      </p:cxnSp>
      <p:cxnSp>
        <p:nvCxnSpPr>
          <p:cNvPr id="12300" name="AutoShape 14"/>
          <p:cNvCxnSpPr>
            <a:cxnSpLocks noChangeShapeType="1"/>
            <a:stCxn id="12291" idx="3"/>
            <a:endCxn id="12295" idx="0"/>
          </p:cNvCxnSpPr>
          <p:nvPr/>
        </p:nvCxnSpPr>
        <p:spPr bwMode="auto">
          <a:xfrm flipH="1">
            <a:off x="4465638" y="1411288"/>
            <a:ext cx="1114425" cy="1223962"/>
          </a:xfrm>
          <a:prstGeom prst="bentConnector4">
            <a:avLst>
              <a:gd name="adj1" fmla="val -20514"/>
              <a:gd name="adj2" fmla="val 82486"/>
            </a:avLst>
          </a:prstGeom>
          <a:noFill/>
          <a:ln w="28575">
            <a:solidFill>
              <a:srgbClr val="0000FF"/>
            </a:solidFill>
            <a:miter lim="800000"/>
            <a:headEnd/>
            <a:tailEnd type="triangle" w="med" len="med"/>
          </a:ln>
        </p:spPr>
      </p:cxnSp>
      <p:sp>
        <p:nvSpPr>
          <p:cNvPr id="12301" name="Line 16"/>
          <p:cNvSpPr>
            <a:spLocks noChangeShapeType="1"/>
          </p:cNvSpPr>
          <p:nvPr/>
        </p:nvSpPr>
        <p:spPr bwMode="auto">
          <a:xfrm>
            <a:off x="5795963" y="2419350"/>
            <a:ext cx="172878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2" name="Line 17"/>
          <p:cNvSpPr>
            <a:spLocks noChangeShapeType="1"/>
          </p:cNvSpPr>
          <p:nvPr/>
        </p:nvSpPr>
        <p:spPr bwMode="auto">
          <a:xfrm>
            <a:off x="7524750" y="2419350"/>
            <a:ext cx="0" cy="2159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03" name="Text Box 18"/>
          <p:cNvSpPr txBox="1">
            <a:spLocks noChangeArrowheads="1"/>
          </p:cNvSpPr>
          <p:nvPr/>
        </p:nvSpPr>
        <p:spPr bwMode="auto">
          <a:xfrm>
            <a:off x="468313" y="5227638"/>
            <a:ext cx="8424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/>
          </a:p>
        </p:txBody>
      </p:sp>
      <p:sp>
        <p:nvSpPr>
          <p:cNvPr id="12304" name="Rectangle 20"/>
          <p:cNvSpPr>
            <a:spLocks noChangeArrowheads="1"/>
          </p:cNvSpPr>
          <p:nvPr/>
        </p:nvSpPr>
        <p:spPr bwMode="auto">
          <a:xfrm>
            <a:off x="2627313" y="3429000"/>
            <a:ext cx="4608512" cy="288925"/>
          </a:xfrm>
          <a:prstGeom prst="rect">
            <a:avLst/>
          </a:prstGeom>
          <a:solidFill>
            <a:srgbClr val="FCE4A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i="1"/>
              <a:t>Способы размораживания мяса</a:t>
            </a:r>
          </a:p>
        </p:txBody>
      </p:sp>
      <p:sp>
        <p:nvSpPr>
          <p:cNvPr id="12305" name="Rectangle 21"/>
          <p:cNvSpPr>
            <a:spLocks noChangeArrowheads="1"/>
          </p:cNvSpPr>
          <p:nvPr/>
        </p:nvSpPr>
        <p:spPr bwMode="auto">
          <a:xfrm>
            <a:off x="755650" y="4292600"/>
            <a:ext cx="3887788" cy="2303463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000" i="1"/>
          </a:p>
        </p:txBody>
      </p:sp>
      <p:sp>
        <p:nvSpPr>
          <p:cNvPr id="12306" name="Text Box 23"/>
          <p:cNvSpPr txBox="1">
            <a:spLocks noChangeArrowheads="1"/>
          </p:cNvSpPr>
          <p:nvPr/>
        </p:nvSpPr>
        <p:spPr bwMode="auto">
          <a:xfrm>
            <a:off x="755650" y="4437063"/>
            <a:ext cx="3887788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i="1"/>
              <a:t>Медленное: </a:t>
            </a:r>
            <a:r>
              <a:rPr lang="ru-RU"/>
              <a:t>температуру повышают постепенно от 0 до 8</a:t>
            </a:r>
            <a:r>
              <a:rPr lang="ru-RU">
                <a:sym typeface="Symbol" pitchFamily="18" charset="2"/>
              </a:rPr>
              <a:t></a:t>
            </a:r>
            <a:r>
              <a:rPr lang="ru-RU"/>
              <a:t>С в течение 3-5 дней и влажности 90-95%. </a:t>
            </a:r>
          </a:p>
          <a:p>
            <a:pPr algn="just"/>
            <a:r>
              <a:rPr lang="ru-RU"/>
              <a:t>При температуре 6</a:t>
            </a:r>
            <a:r>
              <a:rPr lang="ru-RU">
                <a:sym typeface="Symbol" pitchFamily="18" charset="2"/>
              </a:rPr>
              <a:t></a:t>
            </a:r>
            <a:r>
              <a:rPr lang="ru-RU"/>
              <a:t>С продолжительность размораживания свиных туш 3-4 суток, свиных и бараньих полутуш 2-3 суток.</a:t>
            </a:r>
            <a:endParaRPr lang="ru-RU" sz="2000"/>
          </a:p>
        </p:txBody>
      </p:sp>
      <p:sp>
        <p:nvSpPr>
          <p:cNvPr id="12307" name="Rectangle 24"/>
          <p:cNvSpPr>
            <a:spLocks noChangeArrowheads="1"/>
          </p:cNvSpPr>
          <p:nvPr/>
        </p:nvSpPr>
        <p:spPr bwMode="auto">
          <a:xfrm>
            <a:off x="5003800" y="4292600"/>
            <a:ext cx="3887788" cy="1439863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000" i="1"/>
          </a:p>
        </p:txBody>
      </p:sp>
      <p:sp>
        <p:nvSpPr>
          <p:cNvPr id="12308" name="Text Box 27"/>
          <p:cNvSpPr txBox="1">
            <a:spLocks noChangeArrowheads="1"/>
          </p:cNvSpPr>
          <p:nvPr/>
        </p:nvSpPr>
        <p:spPr bwMode="auto">
          <a:xfrm>
            <a:off x="5003800" y="4292600"/>
            <a:ext cx="388937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Быстрое размораживание производят при температуре 20-25</a:t>
            </a:r>
            <a:r>
              <a:rPr lang="en-US">
                <a:sym typeface="Symbol" pitchFamily="18" charset="2"/>
              </a:rPr>
              <a:t></a:t>
            </a:r>
            <a:r>
              <a:rPr lang="en-US"/>
              <a:t>C </a:t>
            </a:r>
            <a:r>
              <a:rPr lang="ru-RU"/>
              <a:t>и влажности 85-95%,</a:t>
            </a:r>
          </a:p>
          <a:p>
            <a:r>
              <a:rPr lang="ru-RU"/>
              <a:t>продолжительность размораживания составляет 12-24 часа</a:t>
            </a:r>
          </a:p>
        </p:txBody>
      </p:sp>
      <p:sp>
        <p:nvSpPr>
          <p:cNvPr id="12309" name="Line 28"/>
          <p:cNvSpPr>
            <a:spLocks noChangeShapeType="1"/>
          </p:cNvSpPr>
          <p:nvPr/>
        </p:nvSpPr>
        <p:spPr bwMode="auto">
          <a:xfrm flipH="1">
            <a:off x="2555875" y="3716338"/>
            <a:ext cx="2376488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10" name="Line 29"/>
          <p:cNvSpPr>
            <a:spLocks noChangeShapeType="1"/>
          </p:cNvSpPr>
          <p:nvPr/>
        </p:nvSpPr>
        <p:spPr bwMode="auto">
          <a:xfrm>
            <a:off x="4932363" y="3716338"/>
            <a:ext cx="2447925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250825" y="260350"/>
            <a:ext cx="8785225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u="sng">
                <a:solidFill>
                  <a:srgbClr val="0000FF"/>
                </a:solidFill>
              </a:rPr>
              <a:t>Технологическая схема производства крупнокусковых, порционных, мелкокусковых полуфабрикатов. </a:t>
            </a:r>
          </a:p>
          <a:p>
            <a:pPr algn="ctr"/>
            <a:r>
              <a:rPr lang="ru-RU" b="1" i="1" u="sng">
                <a:solidFill>
                  <a:srgbClr val="0000FF"/>
                </a:solidFill>
              </a:rPr>
              <a:t>Ассортимент, кулинарное использование, требования к качеству.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395288" y="1484313"/>
            <a:ext cx="8424862" cy="511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2000" i="1"/>
              <a:t>	</a:t>
            </a:r>
            <a:r>
              <a:rPr lang="ru-RU" i="1"/>
              <a:t>Классификация:</a:t>
            </a:r>
          </a:p>
          <a:p>
            <a:pPr marL="342900" indent="-342900"/>
            <a:r>
              <a:rPr lang="ru-RU"/>
              <a:t>1) </a:t>
            </a:r>
            <a:r>
              <a:rPr lang="ru-RU" i="1">
                <a:solidFill>
                  <a:srgbClr val="0000FF"/>
                </a:solidFill>
              </a:rPr>
              <a:t>по видам сырья</a:t>
            </a:r>
            <a:r>
              <a:rPr lang="ru-RU"/>
              <a:t> полуфабрикаты из: </a:t>
            </a:r>
          </a:p>
          <a:p>
            <a:pPr marL="342900" indent="-342900"/>
            <a:r>
              <a:rPr lang="ru-RU"/>
              <a:t>	- говядины, </a:t>
            </a:r>
          </a:p>
          <a:p>
            <a:pPr marL="342900" indent="-342900"/>
            <a:r>
              <a:rPr lang="ru-RU"/>
              <a:t>	- баранины, </a:t>
            </a:r>
          </a:p>
          <a:p>
            <a:pPr marL="342900" indent="-342900"/>
            <a:r>
              <a:rPr lang="ru-RU"/>
              <a:t>	- свинины, </a:t>
            </a:r>
          </a:p>
          <a:p>
            <a:pPr marL="342900" indent="-342900"/>
            <a:r>
              <a:rPr lang="ru-RU"/>
              <a:t>	- телятины, </a:t>
            </a:r>
          </a:p>
          <a:p>
            <a:pPr marL="342900" indent="-342900"/>
            <a:r>
              <a:rPr lang="ru-RU"/>
              <a:t>	- мяса диких животных,</a:t>
            </a:r>
          </a:p>
          <a:p>
            <a:pPr marL="342900" indent="-342900"/>
            <a:r>
              <a:rPr lang="ru-RU"/>
              <a:t>	- субпродуктов. </a:t>
            </a:r>
          </a:p>
          <a:p>
            <a:pPr marL="342900" indent="-342900"/>
            <a:endParaRPr lang="ru-RU"/>
          </a:p>
          <a:p>
            <a:pPr marL="342900" indent="-342900"/>
            <a:r>
              <a:rPr lang="ru-RU"/>
              <a:t>2) </a:t>
            </a:r>
            <a:r>
              <a:rPr lang="ru-RU" i="1">
                <a:solidFill>
                  <a:srgbClr val="0000FF"/>
                </a:solidFill>
              </a:rPr>
              <a:t>в зависимости от размера, формы и технологической обработки</a:t>
            </a:r>
            <a:r>
              <a:rPr lang="ru-RU"/>
              <a:t>: </a:t>
            </a:r>
          </a:p>
          <a:p>
            <a:pPr marL="342900" indent="-342900"/>
            <a:r>
              <a:rPr lang="ru-RU"/>
              <a:t>	- крупнокусковые, </a:t>
            </a:r>
          </a:p>
          <a:p>
            <a:pPr marL="342900" indent="-342900"/>
            <a:r>
              <a:rPr lang="ru-RU"/>
              <a:t>	- порционные, </a:t>
            </a:r>
          </a:p>
          <a:p>
            <a:pPr marL="342900" indent="-342900"/>
            <a:r>
              <a:rPr lang="ru-RU"/>
              <a:t>	- мелкокусковые, </a:t>
            </a:r>
          </a:p>
          <a:p>
            <a:pPr marL="342900" indent="-342900"/>
            <a:r>
              <a:rPr lang="ru-RU"/>
              <a:t>	- рубленые.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179388" y="-26988"/>
            <a:ext cx="8713787" cy="679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/>
              <a:t>	</a:t>
            </a:r>
            <a:r>
              <a:rPr lang="ru-RU" b="1">
                <a:solidFill>
                  <a:srgbClr val="0000FF"/>
                </a:solidFill>
              </a:rPr>
              <a:t>Крупнокусковые полуфабрикаты</a:t>
            </a:r>
            <a:r>
              <a:rPr lang="ru-RU"/>
              <a:t> – куски мякоти, состоящие из одного или нескольких крупных мускулов, которые представляют собой единое целое и характеризуются неодинаковой технологической ценностью.</a:t>
            </a:r>
            <a:endParaRPr lang="ru-RU" b="1"/>
          </a:p>
          <a:p>
            <a:pPr algn="just"/>
            <a:r>
              <a:rPr lang="ru-RU" b="1"/>
              <a:t>	</a:t>
            </a:r>
            <a:r>
              <a:rPr lang="ru-RU" b="1">
                <a:solidFill>
                  <a:srgbClr val="0000FF"/>
                </a:solidFill>
              </a:rPr>
              <a:t>Порционные полуфабрикаты</a:t>
            </a:r>
            <a:r>
              <a:rPr lang="ru-RU"/>
              <a:t> – куски мякоти определенной формы, размера и массы, нарезанные </a:t>
            </a:r>
            <a:r>
              <a:rPr lang="ru-RU" i="1"/>
              <a:t>поперек</a:t>
            </a:r>
            <a:r>
              <a:rPr lang="ru-RU"/>
              <a:t> мышечных волокон из определенных крупнокусковых полуфабрикатов и подвергнутые дополнительной технологической обработке. </a:t>
            </a:r>
            <a:r>
              <a:rPr lang="ru-RU" i="1"/>
              <a:t>Порционные полуфабрикаты делятся на натуральные и панированные.</a:t>
            </a:r>
            <a:endParaRPr lang="ru-RU" b="1" i="1"/>
          </a:p>
          <a:p>
            <a:pPr algn="just"/>
            <a:r>
              <a:rPr lang="ru-RU" b="1"/>
              <a:t>	</a:t>
            </a:r>
            <a:r>
              <a:rPr lang="ru-RU" b="1">
                <a:solidFill>
                  <a:srgbClr val="0000FF"/>
                </a:solidFill>
              </a:rPr>
              <a:t>Мелкокусковые полуфабрикаты</a:t>
            </a:r>
            <a:r>
              <a:rPr lang="ru-RU"/>
              <a:t> – куски мякоти </a:t>
            </a:r>
            <a:r>
              <a:rPr lang="ru-RU" i="1"/>
              <a:t>массой 5-40 г</a:t>
            </a:r>
            <a:r>
              <a:rPr lang="ru-RU"/>
              <a:t>, </a:t>
            </a:r>
            <a:r>
              <a:rPr lang="ru-RU" i="1"/>
              <a:t>определенного размера и формы, нарезанные поперек мышечных волокон</a:t>
            </a:r>
            <a:r>
              <a:rPr lang="ru-RU"/>
              <a:t> из крупнокусковых полуфабрикатов характеризующихся определенным соотношением мышечной и соединительной ткани.</a:t>
            </a:r>
            <a:endParaRPr lang="ru-RU" b="1"/>
          </a:p>
          <a:p>
            <a:pPr algn="just"/>
            <a:r>
              <a:rPr lang="ru-RU" b="1"/>
              <a:t>	</a:t>
            </a:r>
            <a:r>
              <a:rPr lang="ru-RU" b="1">
                <a:solidFill>
                  <a:srgbClr val="0000FF"/>
                </a:solidFill>
              </a:rPr>
              <a:t>Рубленые полуфабрикаты</a:t>
            </a:r>
            <a:r>
              <a:rPr lang="ru-RU"/>
              <a:t> – </a:t>
            </a:r>
            <a:r>
              <a:rPr lang="ru-RU" i="1"/>
              <a:t>кулинарные изделия</a:t>
            </a:r>
            <a:r>
              <a:rPr lang="ru-RU"/>
              <a:t> определенной формы, размеров и массы, изготовленные из </a:t>
            </a:r>
            <a:r>
              <a:rPr lang="ru-RU" i="1"/>
              <a:t>измельченного котлетного мяса</a:t>
            </a:r>
            <a:r>
              <a:rPr lang="ru-RU"/>
              <a:t>. </a:t>
            </a:r>
            <a:r>
              <a:rPr lang="ru-RU" i="1"/>
              <a:t>Рубленые полуфабрикаты делятся на натуральные и из котлетной массы</a:t>
            </a:r>
            <a:r>
              <a:rPr lang="ru-RU"/>
              <a:t>. </a:t>
            </a:r>
          </a:p>
          <a:p>
            <a:pPr algn="just"/>
            <a:r>
              <a:rPr lang="ru-RU"/>
              <a:t>В котлетной массе в качестве наполнителя используют в основном хлеб. </a:t>
            </a:r>
            <a:r>
              <a:rPr lang="ru-RU" i="1"/>
              <a:t>Рубленые полуфабрикаты бывают панированными и не панированными.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250825" y="188913"/>
            <a:ext cx="864235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b="1" i="1" u="sng">
                <a:solidFill>
                  <a:srgbClr val="0000FF"/>
                </a:solidFill>
              </a:rPr>
              <a:t>Общие правила приготовления полуфабрикатов:</a:t>
            </a:r>
          </a:p>
          <a:p>
            <a:pPr marL="342900" indent="-342900" algn="just"/>
            <a:endParaRPr lang="ru-RU"/>
          </a:p>
          <a:p>
            <a:pPr marL="342900" indent="-342900" algn="just"/>
            <a:r>
              <a:rPr lang="ru-RU" sz="2000"/>
              <a:t>1) </a:t>
            </a:r>
            <a:r>
              <a:rPr lang="ru-RU" sz="2000" i="1"/>
              <a:t>Нарезку</a:t>
            </a:r>
            <a:r>
              <a:rPr lang="ru-RU" sz="2000"/>
              <a:t> полуфабрикатов осуществляют </a:t>
            </a:r>
            <a:r>
              <a:rPr lang="ru-RU" sz="2000" i="1"/>
              <a:t>поперек волокон</a:t>
            </a:r>
            <a:r>
              <a:rPr lang="ru-RU" sz="2000"/>
              <a:t> (способствует меньшей деформации при тепловой обработке).</a:t>
            </a:r>
          </a:p>
          <a:p>
            <a:pPr marL="342900" indent="-342900" algn="just"/>
            <a:endParaRPr lang="ru-RU" sz="2000"/>
          </a:p>
          <a:p>
            <a:pPr marL="342900" indent="-342900" algn="just"/>
            <a:r>
              <a:rPr lang="ru-RU" sz="2000"/>
              <a:t>2) Необходимо соблюдать </a:t>
            </a:r>
            <a:r>
              <a:rPr lang="ru-RU" sz="2000" i="1"/>
              <a:t>последовательность при нарезке</a:t>
            </a:r>
            <a:r>
              <a:rPr lang="ru-RU" sz="2000"/>
              <a:t> полуфабрикатов: сначала порционные, затем мелкокусковые.</a:t>
            </a:r>
          </a:p>
          <a:p>
            <a:pPr marL="342900" indent="-342900" algn="just"/>
            <a:endParaRPr lang="ru-RU" sz="2000"/>
          </a:p>
          <a:p>
            <a:pPr marL="342900" indent="-342900" algn="just"/>
            <a:r>
              <a:rPr lang="ru-RU" sz="2000"/>
              <a:t>3) </a:t>
            </a:r>
            <a:r>
              <a:rPr lang="ru-RU" sz="2000" i="1"/>
              <a:t>Полуфабрикаты, содержащие значительное количество соединительной ткани</a:t>
            </a:r>
            <a:r>
              <a:rPr lang="ru-RU" sz="2000"/>
              <a:t> подвергаются следующим операциям: </a:t>
            </a:r>
            <a:r>
              <a:rPr lang="ru-RU" sz="2000" i="1"/>
              <a:t>рыхлению, отбиванию</a:t>
            </a:r>
            <a:r>
              <a:rPr lang="ru-RU" sz="2000"/>
              <a:t>, при этом ослабляется прочность соединительно-тканных прослоек и сокращается продолжительность приготовления.</a:t>
            </a:r>
          </a:p>
          <a:p>
            <a:pPr marL="342900" indent="-342900" algn="just"/>
            <a:endParaRPr lang="ru-RU" sz="2000"/>
          </a:p>
          <a:p>
            <a:pPr marL="342900" indent="-342900" algn="just"/>
            <a:r>
              <a:rPr lang="ru-RU" sz="2000"/>
              <a:t>4) </a:t>
            </a:r>
            <a:r>
              <a:rPr lang="ru-RU" sz="2000" i="1"/>
              <a:t>Для размягчения мяса используют пищевые кислоты и ферменты</a:t>
            </a:r>
            <a:r>
              <a:rPr lang="ru-RU" sz="2000"/>
              <a:t> (маринование), мясо размягчается т.к. набухает коллаген, и изменяются его вкусовые качества. Для маринования используются ферменты животного происхождения – пепсин и трипсин, растительного происхождения – папаин и бромелин и микробного происхождения – терризин.</a:t>
            </a:r>
          </a:p>
          <a:p>
            <a:pPr marL="342900" indent="-342900" algn="just"/>
            <a:endParaRPr lang="ru-RU" sz="2000"/>
          </a:p>
          <a:p>
            <a:pPr marL="342900" indent="-342900" algn="just"/>
            <a:r>
              <a:rPr lang="ru-RU" sz="2000"/>
              <a:t>5) Для улучшения качества и расширения ассортимента изделий полуфабрикаты панируют.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107950" y="115888"/>
            <a:ext cx="88566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u="sng">
                <a:solidFill>
                  <a:srgbClr val="0000FF"/>
                </a:solidFill>
              </a:rPr>
              <a:t>Полуфабрикаты из говядины</a:t>
            </a:r>
          </a:p>
          <a:p>
            <a:endParaRPr lang="ru-RU" b="1" i="1" u="sng">
              <a:solidFill>
                <a:srgbClr val="0000FF"/>
              </a:solidFill>
            </a:endParaRPr>
          </a:p>
        </p:txBody>
      </p:sp>
      <p:sp>
        <p:nvSpPr>
          <p:cNvPr id="16387" name="Oval 6"/>
          <p:cNvSpPr>
            <a:spLocks noChangeArrowheads="1"/>
          </p:cNvSpPr>
          <p:nvPr/>
        </p:nvSpPr>
        <p:spPr bwMode="auto">
          <a:xfrm>
            <a:off x="468313" y="1412875"/>
            <a:ext cx="1871662" cy="574675"/>
          </a:xfrm>
          <a:prstGeom prst="ellipse">
            <a:avLst/>
          </a:prstGeom>
          <a:solidFill>
            <a:srgbClr val="FFC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Вырезка</a:t>
            </a:r>
          </a:p>
        </p:txBody>
      </p:sp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2989263" y="765175"/>
            <a:ext cx="2016125" cy="360363"/>
          </a:xfrm>
          <a:prstGeom prst="rect">
            <a:avLst/>
          </a:prstGeom>
          <a:solidFill>
            <a:srgbClr val="97EC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Целиком</a:t>
            </a:r>
          </a:p>
        </p:txBody>
      </p:sp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2989263" y="1341438"/>
            <a:ext cx="2016125" cy="576262"/>
          </a:xfrm>
          <a:prstGeom prst="rect">
            <a:avLst/>
          </a:prstGeom>
          <a:solidFill>
            <a:srgbClr val="97EC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Порционные </a:t>
            </a:r>
          </a:p>
          <a:p>
            <a:pPr algn="ctr"/>
            <a:r>
              <a:rPr lang="ru-RU" sz="2000"/>
              <a:t>полуфабрикаты</a:t>
            </a:r>
          </a:p>
        </p:txBody>
      </p:sp>
      <p:sp>
        <p:nvSpPr>
          <p:cNvPr id="16390" name="Rectangle 9"/>
          <p:cNvSpPr>
            <a:spLocks noChangeArrowheads="1"/>
          </p:cNvSpPr>
          <p:nvPr/>
        </p:nvSpPr>
        <p:spPr bwMode="auto">
          <a:xfrm>
            <a:off x="2989263" y="2133600"/>
            <a:ext cx="2016125" cy="576263"/>
          </a:xfrm>
          <a:prstGeom prst="rect">
            <a:avLst/>
          </a:prstGeom>
          <a:solidFill>
            <a:srgbClr val="97EC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Мелкокусковые</a:t>
            </a:r>
          </a:p>
          <a:p>
            <a:pPr algn="ctr"/>
            <a:r>
              <a:rPr lang="ru-RU" sz="2000"/>
              <a:t>полуфабрикаты</a:t>
            </a:r>
          </a:p>
        </p:txBody>
      </p:sp>
      <p:sp>
        <p:nvSpPr>
          <p:cNvPr id="16391" name="AutoShape 10"/>
          <p:cNvSpPr>
            <a:spLocks/>
          </p:cNvSpPr>
          <p:nvPr/>
        </p:nvSpPr>
        <p:spPr bwMode="auto">
          <a:xfrm>
            <a:off x="2413000" y="765175"/>
            <a:ext cx="431800" cy="2016125"/>
          </a:xfrm>
          <a:prstGeom prst="leftBrace">
            <a:avLst>
              <a:gd name="adj1" fmla="val 38909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2" name="Rectangle 11"/>
          <p:cNvSpPr>
            <a:spLocks noChangeArrowheads="1"/>
          </p:cNvSpPr>
          <p:nvPr/>
        </p:nvSpPr>
        <p:spPr bwMode="auto">
          <a:xfrm>
            <a:off x="5940425" y="693738"/>
            <a:ext cx="2376488" cy="288925"/>
          </a:xfrm>
          <a:prstGeom prst="rect">
            <a:avLst/>
          </a:prstGeom>
          <a:solidFill>
            <a:srgbClr val="B4FCB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900"/>
              <a:t>Ростбиф</a:t>
            </a:r>
          </a:p>
        </p:txBody>
      </p:sp>
      <p:sp>
        <p:nvSpPr>
          <p:cNvPr id="16393" name="Rectangle 12"/>
          <p:cNvSpPr>
            <a:spLocks noChangeArrowheads="1"/>
          </p:cNvSpPr>
          <p:nvPr/>
        </p:nvSpPr>
        <p:spPr bwMode="auto">
          <a:xfrm>
            <a:off x="5940425" y="1125538"/>
            <a:ext cx="2376488" cy="288925"/>
          </a:xfrm>
          <a:prstGeom prst="rect">
            <a:avLst/>
          </a:prstGeom>
          <a:solidFill>
            <a:srgbClr val="65F97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900"/>
              <a:t>Лангет (1 – 2 см)</a:t>
            </a:r>
          </a:p>
        </p:txBody>
      </p:sp>
      <p:sp>
        <p:nvSpPr>
          <p:cNvPr id="16394" name="Rectangle 13"/>
          <p:cNvSpPr>
            <a:spLocks noChangeArrowheads="1"/>
          </p:cNvSpPr>
          <p:nvPr/>
        </p:nvSpPr>
        <p:spPr bwMode="auto">
          <a:xfrm>
            <a:off x="5940425" y="1557338"/>
            <a:ext cx="2376488" cy="287337"/>
          </a:xfrm>
          <a:prstGeom prst="rect">
            <a:avLst/>
          </a:prstGeom>
          <a:solidFill>
            <a:srgbClr val="65F97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900"/>
              <a:t>Филе (3 - 4 см)</a:t>
            </a:r>
          </a:p>
        </p:txBody>
      </p:sp>
      <p:sp>
        <p:nvSpPr>
          <p:cNvPr id="16395" name="Rectangle 14"/>
          <p:cNvSpPr>
            <a:spLocks noChangeArrowheads="1"/>
          </p:cNvSpPr>
          <p:nvPr/>
        </p:nvSpPr>
        <p:spPr bwMode="auto">
          <a:xfrm>
            <a:off x="5940425" y="1989138"/>
            <a:ext cx="2376488" cy="288925"/>
          </a:xfrm>
          <a:prstGeom prst="rect">
            <a:avLst/>
          </a:prstGeom>
          <a:solidFill>
            <a:srgbClr val="65F97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900"/>
              <a:t>Бифштекс (2 - 3 см)</a:t>
            </a:r>
          </a:p>
        </p:txBody>
      </p:sp>
      <p:sp>
        <p:nvSpPr>
          <p:cNvPr id="16396" name="Rectangle 15"/>
          <p:cNvSpPr>
            <a:spLocks noChangeArrowheads="1"/>
          </p:cNvSpPr>
          <p:nvPr/>
        </p:nvSpPr>
        <p:spPr bwMode="auto">
          <a:xfrm>
            <a:off x="5940425" y="2420938"/>
            <a:ext cx="2376488" cy="288925"/>
          </a:xfrm>
          <a:prstGeom prst="rect">
            <a:avLst/>
          </a:prstGeom>
          <a:solidFill>
            <a:srgbClr val="0066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900"/>
              <a:t>Бефстроганов</a:t>
            </a:r>
          </a:p>
        </p:txBody>
      </p:sp>
      <p:sp>
        <p:nvSpPr>
          <p:cNvPr id="16397" name="Line 16"/>
          <p:cNvSpPr>
            <a:spLocks noChangeShapeType="1"/>
          </p:cNvSpPr>
          <p:nvPr/>
        </p:nvSpPr>
        <p:spPr bwMode="auto">
          <a:xfrm flipV="1">
            <a:off x="5005388" y="836613"/>
            <a:ext cx="935037" cy="144462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6398" name="Line 17"/>
          <p:cNvSpPr>
            <a:spLocks noChangeShapeType="1"/>
          </p:cNvSpPr>
          <p:nvPr/>
        </p:nvSpPr>
        <p:spPr bwMode="auto">
          <a:xfrm flipV="1">
            <a:off x="5005388" y="1268413"/>
            <a:ext cx="935037" cy="360362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6399" name="Line 18"/>
          <p:cNvSpPr>
            <a:spLocks noChangeShapeType="1"/>
          </p:cNvSpPr>
          <p:nvPr/>
        </p:nvSpPr>
        <p:spPr bwMode="auto">
          <a:xfrm>
            <a:off x="5005388" y="1628775"/>
            <a:ext cx="935037" cy="73025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6400" name="Line 19"/>
          <p:cNvSpPr>
            <a:spLocks noChangeShapeType="1"/>
          </p:cNvSpPr>
          <p:nvPr/>
        </p:nvSpPr>
        <p:spPr bwMode="auto">
          <a:xfrm>
            <a:off x="5005388" y="1628775"/>
            <a:ext cx="935037" cy="504825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6401" name="Line 20"/>
          <p:cNvSpPr>
            <a:spLocks noChangeShapeType="1"/>
          </p:cNvSpPr>
          <p:nvPr/>
        </p:nvSpPr>
        <p:spPr bwMode="auto">
          <a:xfrm>
            <a:off x="5005388" y="2420938"/>
            <a:ext cx="935037" cy="144462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6402" name="Oval 21"/>
          <p:cNvSpPr>
            <a:spLocks noChangeArrowheads="1"/>
          </p:cNvSpPr>
          <p:nvPr/>
        </p:nvSpPr>
        <p:spPr bwMode="auto">
          <a:xfrm>
            <a:off x="179388" y="4365625"/>
            <a:ext cx="2087562" cy="792163"/>
          </a:xfrm>
          <a:prstGeom prst="ellipse">
            <a:avLst/>
          </a:prstGeom>
          <a:solidFill>
            <a:srgbClr val="FFC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Толстый и </a:t>
            </a:r>
          </a:p>
          <a:p>
            <a:pPr algn="ctr"/>
            <a:r>
              <a:rPr lang="ru-RU" sz="2000"/>
              <a:t>Тонкий край</a:t>
            </a:r>
          </a:p>
        </p:txBody>
      </p:sp>
      <p:sp>
        <p:nvSpPr>
          <p:cNvPr id="16403" name="Rectangle 22"/>
          <p:cNvSpPr>
            <a:spLocks noChangeArrowheads="1"/>
          </p:cNvSpPr>
          <p:nvPr/>
        </p:nvSpPr>
        <p:spPr bwMode="auto">
          <a:xfrm>
            <a:off x="2987675" y="3068638"/>
            <a:ext cx="2016125" cy="360362"/>
          </a:xfrm>
          <a:prstGeom prst="rect">
            <a:avLst/>
          </a:prstGeom>
          <a:solidFill>
            <a:srgbClr val="97EC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Целиком</a:t>
            </a:r>
          </a:p>
        </p:txBody>
      </p:sp>
      <p:sp>
        <p:nvSpPr>
          <p:cNvPr id="16404" name="Rectangle 23"/>
          <p:cNvSpPr>
            <a:spLocks noChangeArrowheads="1"/>
          </p:cNvSpPr>
          <p:nvPr/>
        </p:nvSpPr>
        <p:spPr bwMode="auto">
          <a:xfrm>
            <a:off x="2987675" y="4149725"/>
            <a:ext cx="2016125" cy="576263"/>
          </a:xfrm>
          <a:prstGeom prst="rect">
            <a:avLst/>
          </a:prstGeom>
          <a:solidFill>
            <a:srgbClr val="97EC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Порционные </a:t>
            </a:r>
          </a:p>
          <a:p>
            <a:pPr algn="ctr"/>
            <a:r>
              <a:rPr lang="ru-RU" sz="2000"/>
              <a:t>полуфабрикаты</a:t>
            </a:r>
          </a:p>
        </p:txBody>
      </p:sp>
      <p:sp>
        <p:nvSpPr>
          <p:cNvPr id="16405" name="Rectangle 24"/>
          <p:cNvSpPr>
            <a:spLocks noChangeArrowheads="1"/>
          </p:cNvSpPr>
          <p:nvPr/>
        </p:nvSpPr>
        <p:spPr bwMode="auto">
          <a:xfrm>
            <a:off x="3059113" y="5805488"/>
            <a:ext cx="2016125" cy="576262"/>
          </a:xfrm>
          <a:prstGeom prst="rect">
            <a:avLst/>
          </a:prstGeom>
          <a:solidFill>
            <a:srgbClr val="97EC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Мелкокусковые</a:t>
            </a:r>
          </a:p>
          <a:p>
            <a:pPr algn="ctr"/>
            <a:r>
              <a:rPr lang="ru-RU" sz="2000"/>
              <a:t>полуфабрикаты</a:t>
            </a:r>
          </a:p>
        </p:txBody>
      </p:sp>
      <p:sp>
        <p:nvSpPr>
          <p:cNvPr id="16406" name="AutoShape 25"/>
          <p:cNvSpPr>
            <a:spLocks/>
          </p:cNvSpPr>
          <p:nvPr/>
        </p:nvSpPr>
        <p:spPr bwMode="auto">
          <a:xfrm>
            <a:off x="2411413" y="3068638"/>
            <a:ext cx="431800" cy="3455987"/>
          </a:xfrm>
          <a:prstGeom prst="leftBrace">
            <a:avLst>
              <a:gd name="adj1" fmla="val 66697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07" name="Rectangle 26"/>
          <p:cNvSpPr>
            <a:spLocks noChangeArrowheads="1"/>
          </p:cNvSpPr>
          <p:nvPr/>
        </p:nvSpPr>
        <p:spPr bwMode="auto">
          <a:xfrm>
            <a:off x="5938838" y="2997200"/>
            <a:ext cx="2376487" cy="288925"/>
          </a:xfrm>
          <a:prstGeom prst="rect">
            <a:avLst/>
          </a:prstGeom>
          <a:solidFill>
            <a:srgbClr val="B4FCB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900"/>
              <a:t>Ростбиф</a:t>
            </a:r>
          </a:p>
        </p:txBody>
      </p:sp>
      <p:sp>
        <p:nvSpPr>
          <p:cNvPr id="16408" name="Rectangle 27"/>
          <p:cNvSpPr>
            <a:spLocks noChangeArrowheads="1"/>
          </p:cNvSpPr>
          <p:nvPr/>
        </p:nvSpPr>
        <p:spPr bwMode="auto">
          <a:xfrm>
            <a:off x="5938838" y="3429000"/>
            <a:ext cx="2376487" cy="288925"/>
          </a:xfrm>
          <a:prstGeom prst="rect">
            <a:avLst/>
          </a:prstGeom>
          <a:solidFill>
            <a:srgbClr val="65F97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900"/>
              <a:t>Антрекот (1,5 – 2 см)</a:t>
            </a:r>
          </a:p>
        </p:txBody>
      </p:sp>
      <p:sp>
        <p:nvSpPr>
          <p:cNvPr id="16409" name="Rectangle 28"/>
          <p:cNvSpPr>
            <a:spLocks noChangeArrowheads="1"/>
          </p:cNvSpPr>
          <p:nvPr/>
        </p:nvSpPr>
        <p:spPr bwMode="auto">
          <a:xfrm>
            <a:off x="5938838" y="3860800"/>
            <a:ext cx="2376487" cy="287338"/>
          </a:xfrm>
          <a:prstGeom prst="rect">
            <a:avLst/>
          </a:prstGeom>
          <a:solidFill>
            <a:srgbClr val="65F97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900"/>
              <a:t>Ромштекс (1,5 - 2 см)</a:t>
            </a:r>
          </a:p>
        </p:txBody>
      </p:sp>
      <p:sp>
        <p:nvSpPr>
          <p:cNvPr id="16410" name="Rectangle 29"/>
          <p:cNvSpPr>
            <a:spLocks noChangeArrowheads="1"/>
          </p:cNvSpPr>
          <p:nvPr/>
        </p:nvSpPr>
        <p:spPr bwMode="auto">
          <a:xfrm>
            <a:off x="5938838" y="4292600"/>
            <a:ext cx="2376487" cy="288925"/>
          </a:xfrm>
          <a:prstGeom prst="rect">
            <a:avLst/>
          </a:prstGeom>
          <a:solidFill>
            <a:srgbClr val="65F97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900"/>
              <a:t>Бифштекс </a:t>
            </a:r>
            <a:r>
              <a:rPr lang="ru-RU" sz="2000"/>
              <a:t>(2 - 3 см)</a:t>
            </a:r>
            <a:endParaRPr lang="ru-RU" sz="1900"/>
          </a:p>
        </p:txBody>
      </p:sp>
      <p:sp>
        <p:nvSpPr>
          <p:cNvPr id="16411" name="Rectangle 30"/>
          <p:cNvSpPr>
            <a:spLocks noChangeArrowheads="1"/>
          </p:cNvSpPr>
          <p:nvPr/>
        </p:nvSpPr>
        <p:spPr bwMode="auto">
          <a:xfrm>
            <a:off x="5940425" y="5588000"/>
            <a:ext cx="2376488" cy="288925"/>
          </a:xfrm>
          <a:prstGeom prst="rect">
            <a:avLst/>
          </a:prstGeom>
          <a:solidFill>
            <a:srgbClr val="0066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900"/>
              <a:t>Бефстроганов</a:t>
            </a:r>
          </a:p>
        </p:txBody>
      </p:sp>
      <p:sp>
        <p:nvSpPr>
          <p:cNvPr id="16412" name="Line 31"/>
          <p:cNvSpPr>
            <a:spLocks noChangeShapeType="1"/>
          </p:cNvSpPr>
          <p:nvPr/>
        </p:nvSpPr>
        <p:spPr bwMode="auto">
          <a:xfrm flipV="1">
            <a:off x="5003800" y="3140075"/>
            <a:ext cx="935038" cy="144463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6413" name="Line 32"/>
          <p:cNvSpPr>
            <a:spLocks noChangeShapeType="1"/>
          </p:cNvSpPr>
          <p:nvPr/>
        </p:nvSpPr>
        <p:spPr bwMode="auto">
          <a:xfrm flipV="1">
            <a:off x="5003800" y="3571875"/>
            <a:ext cx="935038" cy="865188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6414" name="Line 33"/>
          <p:cNvSpPr>
            <a:spLocks noChangeShapeType="1"/>
          </p:cNvSpPr>
          <p:nvPr/>
        </p:nvSpPr>
        <p:spPr bwMode="auto">
          <a:xfrm flipV="1">
            <a:off x="5003800" y="4005263"/>
            <a:ext cx="935038" cy="4318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6415" name="Line 34"/>
          <p:cNvSpPr>
            <a:spLocks noChangeShapeType="1"/>
          </p:cNvSpPr>
          <p:nvPr/>
        </p:nvSpPr>
        <p:spPr bwMode="auto">
          <a:xfrm>
            <a:off x="5003800" y="4437063"/>
            <a:ext cx="935038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6416" name="Line 35"/>
          <p:cNvSpPr>
            <a:spLocks noChangeShapeType="1"/>
          </p:cNvSpPr>
          <p:nvPr/>
        </p:nvSpPr>
        <p:spPr bwMode="auto">
          <a:xfrm>
            <a:off x="5003800" y="4437063"/>
            <a:ext cx="936625" cy="792162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6417" name="Rectangle 36"/>
          <p:cNvSpPr>
            <a:spLocks noChangeArrowheads="1"/>
          </p:cNvSpPr>
          <p:nvPr/>
        </p:nvSpPr>
        <p:spPr bwMode="auto">
          <a:xfrm>
            <a:off x="5940425" y="4724400"/>
            <a:ext cx="3024188" cy="287338"/>
          </a:xfrm>
          <a:prstGeom prst="rect">
            <a:avLst/>
          </a:prstGeom>
          <a:solidFill>
            <a:srgbClr val="65F97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900"/>
              <a:t>Зразы натуральные (0,5 см)</a:t>
            </a:r>
          </a:p>
        </p:txBody>
      </p:sp>
      <p:sp>
        <p:nvSpPr>
          <p:cNvPr id="16418" name="Line 37"/>
          <p:cNvSpPr>
            <a:spLocks noChangeShapeType="1"/>
          </p:cNvSpPr>
          <p:nvPr/>
        </p:nvSpPr>
        <p:spPr bwMode="auto">
          <a:xfrm>
            <a:off x="5003800" y="4437063"/>
            <a:ext cx="936625" cy="4318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6419" name="Rectangle 38"/>
          <p:cNvSpPr>
            <a:spLocks noChangeArrowheads="1"/>
          </p:cNvSpPr>
          <p:nvPr/>
        </p:nvSpPr>
        <p:spPr bwMode="auto">
          <a:xfrm>
            <a:off x="5940425" y="5157788"/>
            <a:ext cx="3203575" cy="287337"/>
          </a:xfrm>
          <a:prstGeom prst="rect">
            <a:avLst/>
          </a:prstGeom>
          <a:solidFill>
            <a:srgbClr val="65F97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900"/>
              <a:t>Зразы панированные (0,5 см)</a:t>
            </a:r>
          </a:p>
        </p:txBody>
      </p:sp>
      <p:sp>
        <p:nvSpPr>
          <p:cNvPr id="16420" name="Rectangle 39"/>
          <p:cNvSpPr>
            <a:spLocks noChangeArrowheads="1"/>
          </p:cNvSpPr>
          <p:nvPr/>
        </p:nvSpPr>
        <p:spPr bwMode="auto">
          <a:xfrm>
            <a:off x="5940425" y="6021388"/>
            <a:ext cx="2376488" cy="288925"/>
          </a:xfrm>
          <a:prstGeom prst="rect">
            <a:avLst/>
          </a:prstGeom>
          <a:solidFill>
            <a:srgbClr val="0066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900"/>
              <a:t>Поджарка</a:t>
            </a:r>
          </a:p>
        </p:txBody>
      </p:sp>
      <p:sp>
        <p:nvSpPr>
          <p:cNvPr id="16421" name="Rectangle 40"/>
          <p:cNvSpPr>
            <a:spLocks noChangeArrowheads="1"/>
          </p:cNvSpPr>
          <p:nvPr/>
        </p:nvSpPr>
        <p:spPr bwMode="auto">
          <a:xfrm>
            <a:off x="5940425" y="6453188"/>
            <a:ext cx="2376488" cy="288925"/>
          </a:xfrm>
          <a:prstGeom prst="rect">
            <a:avLst/>
          </a:prstGeom>
          <a:solidFill>
            <a:srgbClr val="0066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900"/>
              <a:t>Шашлык</a:t>
            </a:r>
          </a:p>
        </p:txBody>
      </p:sp>
      <p:sp>
        <p:nvSpPr>
          <p:cNvPr id="16422" name="Line 41"/>
          <p:cNvSpPr>
            <a:spLocks noChangeShapeType="1"/>
          </p:cNvSpPr>
          <p:nvPr/>
        </p:nvSpPr>
        <p:spPr bwMode="auto">
          <a:xfrm>
            <a:off x="5076825" y="6092825"/>
            <a:ext cx="863600" cy="73025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6423" name="Line 42"/>
          <p:cNvSpPr>
            <a:spLocks noChangeShapeType="1"/>
          </p:cNvSpPr>
          <p:nvPr/>
        </p:nvSpPr>
        <p:spPr bwMode="auto">
          <a:xfrm>
            <a:off x="5076825" y="6092825"/>
            <a:ext cx="863600" cy="504825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6424" name="Line 43"/>
          <p:cNvSpPr>
            <a:spLocks noChangeShapeType="1"/>
          </p:cNvSpPr>
          <p:nvPr/>
        </p:nvSpPr>
        <p:spPr bwMode="auto">
          <a:xfrm flipV="1">
            <a:off x="5076825" y="5734050"/>
            <a:ext cx="863600" cy="358775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val 4"/>
          <p:cNvSpPr>
            <a:spLocks noChangeArrowheads="1"/>
          </p:cNvSpPr>
          <p:nvPr/>
        </p:nvSpPr>
        <p:spPr bwMode="auto">
          <a:xfrm>
            <a:off x="468313" y="765175"/>
            <a:ext cx="2303462" cy="1225550"/>
          </a:xfrm>
          <a:prstGeom prst="ellipse">
            <a:avLst/>
          </a:prstGeom>
          <a:solidFill>
            <a:srgbClr val="FFC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Верхняя и </a:t>
            </a:r>
          </a:p>
          <a:p>
            <a:pPr algn="ctr"/>
            <a:r>
              <a:rPr lang="ru-RU" sz="2000"/>
              <a:t>внутренняя часть </a:t>
            </a:r>
          </a:p>
          <a:p>
            <a:pPr algn="ctr"/>
            <a:r>
              <a:rPr lang="ru-RU" sz="2000"/>
              <a:t>задней ноги</a:t>
            </a: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3421063" y="331788"/>
            <a:ext cx="2016125" cy="360362"/>
          </a:xfrm>
          <a:prstGeom prst="rect">
            <a:avLst/>
          </a:prstGeom>
          <a:solidFill>
            <a:srgbClr val="97EC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Целиком</a:t>
            </a:r>
          </a:p>
        </p:txBody>
      </p:sp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3421063" y="908050"/>
            <a:ext cx="2016125" cy="576263"/>
          </a:xfrm>
          <a:prstGeom prst="rect">
            <a:avLst/>
          </a:prstGeom>
          <a:solidFill>
            <a:srgbClr val="97EC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Порционные </a:t>
            </a:r>
          </a:p>
          <a:p>
            <a:pPr algn="ctr"/>
            <a:r>
              <a:rPr lang="ru-RU" sz="2000"/>
              <a:t>полуфабрикаты</a:t>
            </a:r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3421063" y="1700213"/>
            <a:ext cx="2016125" cy="576262"/>
          </a:xfrm>
          <a:prstGeom prst="rect">
            <a:avLst/>
          </a:prstGeom>
          <a:solidFill>
            <a:srgbClr val="97EC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Мелкокусковые</a:t>
            </a:r>
          </a:p>
          <a:p>
            <a:pPr algn="ctr"/>
            <a:r>
              <a:rPr lang="ru-RU" sz="2000"/>
              <a:t>полуфабрикаты</a:t>
            </a:r>
          </a:p>
        </p:txBody>
      </p:sp>
      <p:sp>
        <p:nvSpPr>
          <p:cNvPr id="17414" name="AutoShape 8"/>
          <p:cNvSpPr>
            <a:spLocks/>
          </p:cNvSpPr>
          <p:nvPr/>
        </p:nvSpPr>
        <p:spPr bwMode="auto">
          <a:xfrm>
            <a:off x="2844800" y="331788"/>
            <a:ext cx="431800" cy="2016125"/>
          </a:xfrm>
          <a:prstGeom prst="leftBrace">
            <a:avLst>
              <a:gd name="adj1" fmla="val 38909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5" name="Rectangle 9"/>
          <p:cNvSpPr>
            <a:spLocks noChangeArrowheads="1"/>
          </p:cNvSpPr>
          <p:nvPr/>
        </p:nvSpPr>
        <p:spPr bwMode="auto">
          <a:xfrm>
            <a:off x="6372225" y="260350"/>
            <a:ext cx="2376488" cy="288925"/>
          </a:xfrm>
          <a:prstGeom prst="rect">
            <a:avLst/>
          </a:prstGeom>
          <a:solidFill>
            <a:srgbClr val="B4FCB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900"/>
              <a:t>Тушение</a:t>
            </a:r>
          </a:p>
        </p:txBody>
      </p:sp>
      <p:sp>
        <p:nvSpPr>
          <p:cNvPr id="17416" name="Rectangle 10"/>
          <p:cNvSpPr>
            <a:spLocks noChangeArrowheads="1"/>
          </p:cNvSpPr>
          <p:nvPr/>
        </p:nvSpPr>
        <p:spPr bwMode="auto">
          <a:xfrm>
            <a:off x="6372225" y="692150"/>
            <a:ext cx="2376488" cy="288925"/>
          </a:xfrm>
          <a:prstGeom prst="rect">
            <a:avLst/>
          </a:prstGeom>
          <a:solidFill>
            <a:srgbClr val="65F97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900"/>
              <a:t>Ромштекс</a:t>
            </a:r>
          </a:p>
        </p:txBody>
      </p:sp>
      <p:sp>
        <p:nvSpPr>
          <p:cNvPr id="17417" name="Rectangle 11"/>
          <p:cNvSpPr>
            <a:spLocks noChangeArrowheads="1"/>
          </p:cNvSpPr>
          <p:nvPr/>
        </p:nvSpPr>
        <p:spPr bwMode="auto">
          <a:xfrm>
            <a:off x="6372225" y="1123950"/>
            <a:ext cx="2376488" cy="287338"/>
          </a:xfrm>
          <a:prstGeom prst="rect">
            <a:avLst/>
          </a:prstGeom>
          <a:solidFill>
            <a:srgbClr val="65F97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900"/>
              <a:t>Отбивная</a:t>
            </a:r>
          </a:p>
        </p:txBody>
      </p:sp>
      <p:sp>
        <p:nvSpPr>
          <p:cNvPr id="17418" name="Rectangle 12"/>
          <p:cNvSpPr>
            <a:spLocks noChangeArrowheads="1"/>
          </p:cNvSpPr>
          <p:nvPr/>
        </p:nvSpPr>
        <p:spPr bwMode="auto">
          <a:xfrm>
            <a:off x="6372225" y="1555750"/>
            <a:ext cx="2376488" cy="288925"/>
          </a:xfrm>
          <a:prstGeom prst="rect">
            <a:avLst/>
          </a:prstGeom>
          <a:solidFill>
            <a:srgbClr val="006600">
              <a:alpha val="2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900"/>
              <a:t>Поджарка</a:t>
            </a:r>
          </a:p>
        </p:txBody>
      </p:sp>
      <p:sp>
        <p:nvSpPr>
          <p:cNvPr id="17419" name="Rectangle 13"/>
          <p:cNvSpPr>
            <a:spLocks noChangeArrowheads="1"/>
          </p:cNvSpPr>
          <p:nvPr/>
        </p:nvSpPr>
        <p:spPr bwMode="auto">
          <a:xfrm>
            <a:off x="6372225" y="1987550"/>
            <a:ext cx="2376488" cy="288925"/>
          </a:xfrm>
          <a:prstGeom prst="rect">
            <a:avLst/>
          </a:prstGeom>
          <a:solidFill>
            <a:srgbClr val="0066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900"/>
              <a:t>Бефстроганов</a:t>
            </a:r>
          </a:p>
        </p:txBody>
      </p:sp>
      <p:sp>
        <p:nvSpPr>
          <p:cNvPr id="17420" name="Line 14"/>
          <p:cNvSpPr>
            <a:spLocks noChangeShapeType="1"/>
          </p:cNvSpPr>
          <p:nvPr/>
        </p:nvSpPr>
        <p:spPr bwMode="auto">
          <a:xfrm flipV="1">
            <a:off x="5437188" y="403225"/>
            <a:ext cx="935037" cy="144463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7421" name="Line 15"/>
          <p:cNvSpPr>
            <a:spLocks noChangeShapeType="1"/>
          </p:cNvSpPr>
          <p:nvPr/>
        </p:nvSpPr>
        <p:spPr bwMode="auto">
          <a:xfrm flipV="1">
            <a:off x="5437188" y="835025"/>
            <a:ext cx="935037" cy="360363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7422" name="Line 16"/>
          <p:cNvSpPr>
            <a:spLocks noChangeShapeType="1"/>
          </p:cNvSpPr>
          <p:nvPr/>
        </p:nvSpPr>
        <p:spPr bwMode="auto">
          <a:xfrm>
            <a:off x="5437188" y="1195388"/>
            <a:ext cx="935037" cy="73025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7423" name="Line 17"/>
          <p:cNvSpPr>
            <a:spLocks noChangeShapeType="1"/>
          </p:cNvSpPr>
          <p:nvPr/>
        </p:nvSpPr>
        <p:spPr bwMode="auto">
          <a:xfrm flipV="1">
            <a:off x="5437188" y="1700213"/>
            <a:ext cx="935037" cy="288925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7424" name="Line 18"/>
          <p:cNvSpPr>
            <a:spLocks noChangeShapeType="1"/>
          </p:cNvSpPr>
          <p:nvPr/>
        </p:nvSpPr>
        <p:spPr bwMode="auto">
          <a:xfrm>
            <a:off x="5437188" y="1987550"/>
            <a:ext cx="935037" cy="144463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7425" name="Oval 34"/>
          <p:cNvSpPr>
            <a:spLocks noChangeArrowheads="1"/>
          </p:cNvSpPr>
          <p:nvPr/>
        </p:nvSpPr>
        <p:spPr bwMode="auto">
          <a:xfrm>
            <a:off x="468313" y="2997200"/>
            <a:ext cx="2303462" cy="1225550"/>
          </a:xfrm>
          <a:prstGeom prst="ellipse">
            <a:avLst/>
          </a:prstGeom>
          <a:solidFill>
            <a:srgbClr val="FFC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Боковая и </a:t>
            </a:r>
          </a:p>
          <a:p>
            <a:pPr algn="ctr"/>
            <a:r>
              <a:rPr lang="ru-RU" sz="2000"/>
              <a:t>наружная часть </a:t>
            </a:r>
          </a:p>
          <a:p>
            <a:pPr algn="ctr"/>
            <a:r>
              <a:rPr lang="ru-RU" sz="2000"/>
              <a:t>задней ноги</a:t>
            </a:r>
          </a:p>
        </p:txBody>
      </p:sp>
      <p:sp>
        <p:nvSpPr>
          <p:cNvPr id="17426" name="Rectangle 35"/>
          <p:cNvSpPr>
            <a:spLocks noChangeArrowheads="1"/>
          </p:cNvSpPr>
          <p:nvPr/>
        </p:nvSpPr>
        <p:spPr bwMode="auto">
          <a:xfrm>
            <a:off x="3421063" y="2563813"/>
            <a:ext cx="2016125" cy="360362"/>
          </a:xfrm>
          <a:prstGeom prst="rect">
            <a:avLst/>
          </a:prstGeom>
          <a:solidFill>
            <a:srgbClr val="97EC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Целиком</a:t>
            </a:r>
          </a:p>
        </p:txBody>
      </p:sp>
      <p:sp>
        <p:nvSpPr>
          <p:cNvPr id="17427" name="Rectangle 36"/>
          <p:cNvSpPr>
            <a:spLocks noChangeArrowheads="1"/>
          </p:cNvSpPr>
          <p:nvPr/>
        </p:nvSpPr>
        <p:spPr bwMode="auto">
          <a:xfrm>
            <a:off x="3421063" y="3140075"/>
            <a:ext cx="2016125" cy="576263"/>
          </a:xfrm>
          <a:prstGeom prst="rect">
            <a:avLst/>
          </a:prstGeom>
          <a:solidFill>
            <a:srgbClr val="97EC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Порционные </a:t>
            </a:r>
          </a:p>
          <a:p>
            <a:pPr algn="ctr"/>
            <a:r>
              <a:rPr lang="ru-RU" sz="2000"/>
              <a:t>полуфабрикаты</a:t>
            </a:r>
          </a:p>
        </p:txBody>
      </p:sp>
      <p:sp>
        <p:nvSpPr>
          <p:cNvPr id="17428" name="Rectangle 37"/>
          <p:cNvSpPr>
            <a:spLocks noChangeArrowheads="1"/>
          </p:cNvSpPr>
          <p:nvPr/>
        </p:nvSpPr>
        <p:spPr bwMode="auto">
          <a:xfrm>
            <a:off x="3421063" y="3932238"/>
            <a:ext cx="2016125" cy="576262"/>
          </a:xfrm>
          <a:prstGeom prst="rect">
            <a:avLst/>
          </a:prstGeom>
          <a:solidFill>
            <a:srgbClr val="97EC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Мелкокусковые</a:t>
            </a:r>
          </a:p>
          <a:p>
            <a:pPr algn="ctr"/>
            <a:r>
              <a:rPr lang="ru-RU" sz="2000"/>
              <a:t>полуфабрикаты</a:t>
            </a:r>
          </a:p>
        </p:txBody>
      </p:sp>
      <p:sp>
        <p:nvSpPr>
          <p:cNvPr id="17429" name="AutoShape 38"/>
          <p:cNvSpPr>
            <a:spLocks/>
          </p:cNvSpPr>
          <p:nvPr/>
        </p:nvSpPr>
        <p:spPr bwMode="auto">
          <a:xfrm>
            <a:off x="2844800" y="2563813"/>
            <a:ext cx="431800" cy="2016125"/>
          </a:xfrm>
          <a:prstGeom prst="leftBrace">
            <a:avLst>
              <a:gd name="adj1" fmla="val 38909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30" name="Rectangle 39"/>
          <p:cNvSpPr>
            <a:spLocks noChangeArrowheads="1"/>
          </p:cNvSpPr>
          <p:nvPr/>
        </p:nvSpPr>
        <p:spPr bwMode="auto">
          <a:xfrm>
            <a:off x="6372225" y="2492375"/>
            <a:ext cx="2376488" cy="288925"/>
          </a:xfrm>
          <a:prstGeom prst="rect">
            <a:avLst/>
          </a:prstGeom>
          <a:solidFill>
            <a:srgbClr val="B4FCB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900"/>
              <a:t>Варка</a:t>
            </a:r>
          </a:p>
        </p:txBody>
      </p:sp>
      <p:sp>
        <p:nvSpPr>
          <p:cNvPr id="17431" name="Rectangle 40"/>
          <p:cNvSpPr>
            <a:spLocks noChangeArrowheads="1"/>
          </p:cNvSpPr>
          <p:nvPr/>
        </p:nvSpPr>
        <p:spPr bwMode="auto">
          <a:xfrm>
            <a:off x="6372225" y="2924175"/>
            <a:ext cx="2376488" cy="288925"/>
          </a:xfrm>
          <a:prstGeom prst="rect">
            <a:avLst/>
          </a:prstGeom>
          <a:solidFill>
            <a:srgbClr val="65F97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900"/>
              <a:t>Говядина духовая</a:t>
            </a:r>
          </a:p>
        </p:txBody>
      </p:sp>
      <p:sp>
        <p:nvSpPr>
          <p:cNvPr id="17432" name="Rectangle 41"/>
          <p:cNvSpPr>
            <a:spLocks noChangeArrowheads="1"/>
          </p:cNvSpPr>
          <p:nvPr/>
        </p:nvSpPr>
        <p:spPr bwMode="auto">
          <a:xfrm>
            <a:off x="6372225" y="3355975"/>
            <a:ext cx="2376488" cy="577850"/>
          </a:xfrm>
          <a:prstGeom prst="rect">
            <a:avLst/>
          </a:prstGeom>
          <a:solidFill>
            <a:srgbClr val="65F97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900"/>
              <a:t>Говядина в кисло-</a:t>
            </a:r>
          </a:p>
          <a:p>
            <a:r>
              <a:rPr lang="ru-RU" sz="1900"/>
              <a:t>сладком соусе</a:t>
            </a:r>
          </a:p>
        </p:txBody>
      </p:sp>
      <p:sp>
        <p:nvSpPr>
          <p:cNvPr id="17433" name="Rectangle 42"/>
          <p:cNvSpPr>
            <a:spLocks noChangeArrowheads="1"/>
          </p:cNvSpPr>
          <p:nvPr/>
        </p:nvSpPr>
        <p:spPr bwMode="auto">
          <a:xfrm>
            <a:off x="6372225" y="4076700"/>
            <a:ext cx="2376488" cy="288925"/>
          </a:xfrm>
          <a:prstGeom prst="rect">
            <a:avLst/>
          </a:prstGeom>
          <a:solidFill>
            <a:srgbClr val="006600">
              <a:alpha val="2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900"/>
              <a:t>Азу</a:t>
            </a:r>
          </a:p>
        </p:txBody>
      </p:sp>
      <p:sp>
        <p:nvSpPr>
          <p:cNvPr id="17434" name="Line 44"/>
          <p:cNvSpPr>
            <a:spLocks noChangeShapeType="1"/>
          </p:cNvSpPr>
          <p:nvPr/>
        </p:nvSpPr>
        <p:spPr bwMode="auto">
          <a:xfrm flipV="1">
            <a:off x="5437188" y="2635250"/>
            <a:ext cx="935037" cy="144463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7435" name="Line 45"/>
          <p:cNvSpPr>
            <a:spLocks noChangeShapeType="1"/>
          </p:cNvSpPr>
          <p:nvPr/>
        </p:nvSpPr>
        <p:spPr bwMode="auto">
          <a:xfrm flipV="1">
            <a:off x="5437188" y="3067050"/>
            <a:ext cx="935037" cy="360363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7436" name="Line 46"/>
          <p:cNvSpPr>
            <a:spLocks noChangeShapeType="1"/>
          </p:cNvSpPr>
          <p:nvPr/>
        </p:nvSpPr>
        <p:spPr bwMode="auto">
          <a:xfrm>
            <a:off x="5437188" y="3427413"/>
            <a:ext cx="935037" cy="73025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7437" name="Line 47"/>
          <p:cNvSpPr>
            <a:spLocks noChangeShapeType="1"/>
          </p:cNvSpPr>
          <p:nvPr/>
        </p:nvSpPr>
        <p:spPr bwMode="auto">
          <a:xfrm flipV="1">
            <a:off x="5437188" y="4221163"/>
            <a:ext cx="93503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7438" name="Oval 49"/>
          <p:cNvSpPr>
            <a:spLocks noChangeArrowheads="1"/>
          </p:cNvSpPr>
          <p:nvPr/>
        </p:nvSpPr>
        <p:spPr bwMode="auto">
          <a:xfrm>
            <a:off x="395288" y="4797425"/>
            <a:ext cx="2376487" cy="1077913"/>
          </a:xfrm>
          <a:prstGeom prst="ellipse">
            <a:avLst/>
          </a:prstGeom>
          <a:solidFill>
            <a:srgbClr val="FFC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Лопатка,</a:t>
            </a:r>
          </a:p>
          <a:p>
            <a:pPr algn="ctr"/>
            <a:r>
              <a:rPr lang="ru-RU" sz="2000"/>
              <a:t>Грудинка,</a:t>
            </a:r>
          </a:p>
          <a:p>
            <a:pPr algn="ctr"/>
            <a:r>
              <a:rPr lang="ru-RU" sz="2000"/>
              <a:t>Покромка</a:t>
            </a:r>
          </a:p>
        </p:txBody>
      </p:sp>
      <p:sp>
        <p:nvSpPr>
          <p:cNvPr id="17439" name="Rectangle 50"/>
          <p:cNvSpPr>
            <a:spLocks noChangeArrowheads="1"/>
          </p:cNvSpPr>
          <p:nvPr/>
        </p:nvSpPr>
        <p:spPr bwMode="auto">
          <a:xfrm>
            <a:off x="3421063" y="4725988"/>
            <a:ext cx="2016125" cy="360362"/>
          </a:xfrm>
          <a:prstGeom prst="rect">
            <a:avLst/>
          </a:prstGeom>
          <a:solidFill>
            <a:srgbClr val="97EC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Целиком</a:t>
            </a:r>
          </a:p>
        </p:txBody>
      </p:sp>
      <p:sp>
        <p:nvSpPr>
          <p:cNvPr id="17440" name="AutoShape 53"/>
          <p:cNvSpPr>
            <a:spLocks/>
          </p:cNvSpPr>
          <p:nvPr/>
        </p:nvSpPr>
        <p:spPr bwMode="auto">
          <a:xfrm>
            <a:off x="2844800" y="4725988"/>
            <a:ext cx="431800" cy="1079500"/>
          </a:xfrm>
          <a:prstGeom prst="leftBrace">
            <a:avLst>
              <a:gd name="adj1" fmla="val 2083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41" name="Rectangle 54"/>
          <p:cNvSpPr>
            <a:spLocks noChangeArrowheads="1"/>
          </p:cNvSpPr>
          <p:nvPr/>
        </p:nvSpPr>
        <p:spPr bwMode="auto">
          <a:xfrm>
            <a:off x="6372225" y="4654550"/>
            <a:ext cx="2376488" cy="288925"/>
          </a:xfrm>
          <a:prstGeom prst="rect">
            <a:avLst/>
          </a:prstGeom>
          <a:solidFill>
            <a:srgbClr val="B4FCB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900"/>
              <a:t>Варка</a:t>
            </a:r>
          </a:p>
        </p:txBody>
      </p:sp>
      <p:sp>
        <p:nvSpPr>
          <p:cNvPr id="17442" name="Line 58"/>
          <p:cNvSpPr>
            <a:spLocks noChangeShapeType="1"/>
          </p:cNvSpPr>
          <p:nvPr/>
        </p:nvSpPr>
        <p:spPr bwMode="auto">
          <a:xfrm flipV="1">
            <a:off x="5437188" y="4797425"/>
            <a:ext cx="935037" cy="144463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7443" name="Line 61"/>
          <p:cNvSpPr>
            <a:spLocks noChangeShapeType="1"/>
          </p:cNvSpPr>
          <p:nvPr/>
        </p:nvSpPr>
        <p:spPr bwMode="auto">
          <a:xfrm>
            <a:off x="5435600" y="5516563"/>
            <a:ext cx="936625" cy="144462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7444" name="Rectangle 62"/>
          <p:cNvSpPr>
            <a:spLocks noChangeArrowheads="1"/>
          </p:cNvSpPr>
          <p:nvPr/>
        </p:nvSpPr>
        <p:spPr bwMode="auto">
          <a:xfrm>
            <a:off x="3419475" y="5229225"/>
            <a:ext cx="2016125" cy="576263"/>
          </a:xfrm>
          <a:prstGeom prst="rect">
            <a:avLst/>
          </a:prstGeom>
          <a:solidFill>
            <a:srgbClr val="97EC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Мелкокусковые</a:t>
            </a:r>
          </a:p>
          <a:p>
            <a:pPr algn="ctr"/>
            <a:r>
              <a:rPr lang="ru-RU" sz="2000"/>
              <a:t>полуфабрикаты</a:t>
            </a:r>
          </a:p>
        </p:txBody>
      </p:sp>
      <p:sp>
        <p:nvSpPr>
          <p:cNvPr id="17445" name="Rectangle 63"/>
          <p:cNvSpPr>
            <a:spLocks noChangeArrowheads="1"/>
          </p:cNvSpPr>
          <p:nvPr/>
        </p:nvSpPr>
        <p:spPr bwMode="auto">
          <a:xfrm>
            <a:off x="6372225" y="5084763"/>
            <a:ext cx="2376488" cy="288925"/>
          </a:xfrm>
          <a:prstGeom prst="rect">
            <a:avLst/>
          </a:prstGeom>
          <a:solidFill>
            <a:srgbClr val="006600">
              <a:alpha val="2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900"/>
              <a:t>Гуляш</a:t>
            </a:r>
          </a:p>
        </p:txBody>
      </p:sp>
      <p:sp>
        <p:nvSpPr>
          <p:cNvPr id="17446" name="Line 64"/>
          <p:cNvSpPr>
            <a:spLocks noChangeShapeType="1"/>
          </p:cNvSpPr>
          <p:nvPr/>
        </p:nvSpPr>
        <p:spPr bwMode="auto">
          <a:xfrm flipV="1">
            <a:off x="5435600" y="5229225"/>
            <a:ext cx="936625" cy="287338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7447" name="Rectangle 65"/>
          <p:cNvSpPr>
            <a:spLocks noChangeArrowheads="1"/>
          </p:cNvSpPr>
          <p:nvPr/>
        </p:nvSpPr>
        <p:spPr bwMode="auto">
          <a:xfrm>
            <a:off x="6372225" y="5516563"/>
            <a:ext cx="2376488" cy="288925"/>
          </a:xfrm>
          <a:prstGeom prst="rect">
            <a:avLst/>
          </a:prstGeom>
          <a:solidFill>
            <a:srgbClr val="006600">
              <a:alpha val="2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900"/>
              <a:t>Рагу</a:t>
            </a:r>
          </a:p>
        </p:txBody>
      </p:sp>
      <p:sp>
        <p:nvSpPr>
          <p:cNvPr id="17448" name="Oval 66"/>
          <p:cNvSpPr>
            <a:spLocks noChangeArrowheads="1"/>
          </p:cNvSpPr>
          <p:nvPr/>
        </p:nvSpPr>
        <p:spPr bwMode="auto">
          <a:xfrm>
            <a:off x="468313" y="6021388"/>
            <a:ext cx="2376487" cy="601662"/>
          </a:xfrm>
          <a:prstGeom prst="ellipse">
            <a:avLst/>
          </a:prstGeom>
          <a:solidFill>
            <a:srgbClr val="FFC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Шея,</a:t>
            </a:r>
          </a:p>
          <a:p>
            <a:pPr algn="ctr"/>
            <a:r>
              <a:rPr lang="ru-RU" sz="2000"/>
              <a:t>Обрезь</a:t>
            </a:r>
          </a:p>
        </p:txBody>
      </p:sp>
      <p:sp>
        <p:nvSpPr>
          <p:cNvPr id="17449" name="Rectangle 72"/>
          <p:cNvSpPr>
            <a:spLocks noChangeArrowheads="1"/>
          </p:cNvSpPr>
          <p:nvPr/>
        </p:nvSpPr>
        <p:spPr bwMode="auto">
          <a:xfrm>
            <a:off x="3419475" y="6021388"/>
            <a:ext cx="2016125" cy="576262"/>
          </a:xfrm>
          <a:prstGeom prst="rect">
            <a:avLst/>
          </a:prstGeom>
          <a:solidFill>
            <a:srgbClr val="97EC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Котлетная масса</a:t>
            </a:r>
          </a:p>
        </p:txBody>
      </p:sp>
      <p:sp>
        <p:nvSpPr>
          <p:cNvPr id="17450" name="Line 76"/>
          <p:cNvSpPr>
            <a:spLocks noChangeShapeType="1"/>
          </p:cNvSpPr>
          <p:nvPr/>
        </p:nvSpPr>
        <p:spPr bwMode="auto">
          <a:xfrm flipV="1">
            <a:off x="2843213" y="6308725"/>
            <a:ext cx="5778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107950" y="115888"/>
            <a:ext cx="88566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u="sng">
                <a:solidFill>
                  <a:srgbClr val="0000FF"/>
                </a:solidFill>
              </a:rPr>
              <a:t>Полуфабрикаты из свинины</a:t>
            </a:r>
          </a:p>
        </p:txBody>
      </p:sp>
      <p:sp>
        <p:nvSpPr>
          <p:cNvPr id="18435" name="Oval 5"/>
          <p:cNvSpPr>
            <a:spLocks noChangeArrowheads="1"/>
          </p:cNvSpPr>
          <p:nvPr/>
        </p:nvSpPr>
        <p:spPr bwMode="auto">
          <a:xfrm>
            <a:off x="468313" y="1701800"/>
            <a:ext cx="1871662" cy="574675"/>
          </a:xfrm>
          <a:prstGeom prst="ellipse">
            <a:avLst/>
          </a:prstGeom>
          <a:solidFill>
            <a:srgbClr val="FFC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Корейка</a:t>
            </a:r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2989263" y="765175"/>
            <a:ext cx="2016125" cy="360363"/>
          </a:xfrm>
          <a:prstGeom prst="rect">
            <a:avLst/>
          </a:prstGeom>
          <a:solidFill>
            <a:srgbClr val="97EC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Целиком</a:t>
            </a:r>
          </a:p>
        </p:txBody>
      </p:sp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2987675" y="1484313"/>
            <a:ext cx="2016125" cy="576262"/>
          </a:xfrm>
          <a:prstGeom prst="rect">
            <a:avLst/>
          </a:prstGeom>
          <a:solidFill>
            <a:srgbClr val="97EC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Порционные </a:t>
            </a:r>
          </a:p>
          <a:p>
            <a:pPr algn="ctr"/>
            <a:r>
              <a:rPr lang="ru-RU" sz="2000"/>
              <a:t>полуфабрикаты</a:t>
            </a:r>
          </a:p>
        </p:txBody>
      </p:sp>
      <p:sp>
        <p:nvSpPr>
          <p:cNvPr id="18438" name="Rectangle 8"/>
          <p:cNvSpPr>
            <a:spLocks noChangeArrowheads="1"/>
          </p:cNvSpPr>
          <p:nvPr/>
        </p:nvSpPr>
        <p:spPr bwMode="auto">
          <a:xfrm>
            <a:off x="2987675" y="2492375"/>
            <a:ext cx="2016125" cy="576263"/>
          </a:xfrm>
          <a:prstGeom prst="rect">
            <a:avLst/>
          </a:prstGeom>
          <a:solidFill>
            <a:srgbClr val="97EC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Мелкокусковые</a:t>
            </a:r>
          </a:p>
          <a:p>
            <a:pPr algn="ctr"/>
            <a:r>
              <a:rPr lang="ru-RU" sz="2000"/>
              <a:t>полуфабрикаты</a:t>
            </a:r>
          </a:p>
        </p:txBody>
      </p:sp>
      <p:sp>
        <p:nvSpPr>
          <p:cNvPr id="18439" name="AutoShape 9"/>
          <p:cNvSpPr>
            <a:spLocks/>
          </p:cNvSpPr>
          <p:nvPr/>
        </p:nvSpPr>
        <p:spPr bwMode="auto">
          <a:xfrm>
            <a:off x="2413000" y="765175"/>
            <a:ext cx="431800" cy="2376488"/>
          </a:xfrm>
          <a:prstGeom prst="leftBrace">
            <a:avLst>
              <a:gd name="adj1" fmla="val 45864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0" name="Rectangle 10"/>
          <p:cNvSpPr>
            <a:spLocks noChangeArrowheads="1"/>
          </p:cNvSpPr>
          <p:nvPr/>
        </p:nvSpPr>
        <p:spPr bwMode="auto">
          <a:xfrm>
            <a:off x="5940425" y="693738"/>
            <a:ext cx="2376488" cy="288925"/>
          </a:xfrm>
          <a:prstGeom prst="rect">
            <a:avLst/>
          </a:prstGeom>
          <a:solidFill>
            <a:srgbClr val="B4FCB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900"/>
              <a:t>Жарка</a:t>
            </a:r>
          </a:p>
        </p:txBody>
      </p:sp>
      <p:sp>
        <p:nvSpPr>
          <p:cNvPr id="18441" name="Rectangle 11"/>
          <p:cNvSpPr>
            <a:spLocks noChangeArrowheads="1"/>
          </p:cNvSpPr>
          <p:nvPr/>
        </p:nvSpPr>
        <p:spPr bwMode="auto">
          <a:xfrm>
            <a:off x="5940425" y="1125538"/>
            <a:ext cx="2376488" cy="288925"/>
          </a:xfrm>
          <a:prstGeom prst="rect">
            <a:avLst/>
          </a:prstGeom>
          <a:solidFill>
            <a:srgbClr val="65F97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900"/>
              <a:t>Котлета натуральная</a:t>
            </a:r>
          </a:p>
        </p:txBody>
      </p:sp>
      <p:sp>
        <p:nvSpPr>
          <p:cNvPr id="18442" name="Rectangle 12"/>
          <p:cNvSpPr>
            <a:spLocks noChangeArrowheads="1"/>
          </p:cNvSpPr>
          <p:nvPr/>
        </p:nvSpPr>
        <p:spPr bwMode="auto">
          <a:xfrm>
            <a:off x="5940425" y="1557338"/>
            <a:ext cx="2376488" cy="287337"/>
          </a:xfrm>
          <a:prstGeom prst="rect">
            <a:avLst/>
          </a:prstGeom>
          <a:solidFill>
            <a:srgbClr val="65F97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900"/>
              <a:t>Эскалоп</a:t>
            </a:r>
          </a:p>
        </p:txBody>
      </p:sp>
      <p:sp>
        <p:nvSpPr>
          <p:cNvPr id="18443" name="Rectangle 13"/>
          <p:cNvSpPr>
            <a:spLocks noChangeArrowheads="1"/>
          </p:cNvSpPr>
          <p:nvPr/>
        </p:nvSpPr>
        <p:spPr bwMode="auto">
          <a:xfrm>
            <a:off x="5940425" y="1989138"/>
            <a:ext cx="2376488" cy="288925"/>
          </a:xfrm>
          <a:prstGeom prst="rect">
            <a:avLst/>
          </a:prstGeom>
          <a:solidFill>
            <a:srgbClr val="65F97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900"/>
              <a:t>Отбивные</a:t>
            </a:r>
          </a:p>
        </p:txBody>
      </p:sp>
      <p:sp>
        <p:nvSpPr>
          <p:cNvPr id="18444" name="Rectangle 14"/>
          <p:cNvSpPr>
            <a:spLocks noChangeArrowheads="1"/>
          </p:cNvSpPr>
          <p:nvPr/>
        </p:nvSpPr>
        <p:spPr bwMode="auto">
          <a:xfrm>
            <a:off x="5940425" y="2420938"/>
            <a:ext cx="2376488" cy="288925"/>
          </a:xfrm>
          <a:prstGeom prst="rect">
            <a:avLst/>
          </a:prstGeom>
          <a:solidFill>
            <a:srgbClr val="0066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900"/>
              <a:t>Поджарка</a:t>
            </a:r>
          </a:p>
        </p:txBody>
      </p:sp>
      <p:sp>
        <p:nvSpPr>
          <p:cNvPr id="18445" name="Line 15"/>
          <p:cNvSpPr>
            <a:spLocks noChangeShapeType="1"/>
          </p:cNvSpPr>
          <p:nvPr/>
        </p:nvSpPr>
        <p:spPr bwMode="auto">
          <a:xfrm flipV="1">
            <a:off x="5005388" y="836613"/>
            <a:ext cx="935037" cy="144462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8446" name="Line 16"/>
          <p:cNvSpPr>
            <a:spLocks noChangeShapeType="1"/>
          </p:cNvSpPr>
          <p:nvPr/>
        </p:nvSpPr>
        <p:spPr bwMode="auto">
          <a:xfrm flipV="1">
            <a:off x="5003800" y="1268413"/>
            <a:ext cx="936625" cy="504825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8447" name="Line 17"/>
          <p:cNvSpPr>
            <a:spLocks noChangeShapeType="1"/>
          </p:cNvSpPr>
          <p:nvPr/>
        </p:nvSpPr>
        <p:spPr bwMode="auto">
          <a:xfrm flipV="1">
            <a:off x="5003800" y="1701800"/>
            <a:ext cx="936625" cy="71438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8448" name="Line 18"/>
          <p:cNvSpPr>
            <a:spLocks noChangeShapeType="1"/>
          </p:cNvSpPr>
          <p:nvPr/>
        </p:nvSpPr>
        <p:spPr bwMode="auto">
          <a:xfrm>
            <a:off x="5003800" y="1773238"/>
            <a:ext cx="936625" cy="360362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8449" name="Line 19"/>
          <p:cNvSpPr>
            <a:spLocks noChangeShapeType="1"/>
          </p:cNvSpPr>
          <p:nvPr/>
        </p:nvSpPr>
        <p:spPr bwMode="auto">
          <a:xfrm flipV="1">
            <a:off x="5003800" y="2565400"/>
            <a:ext cx="936625" cy="2159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8450" name="Rectangle 43"/>
          <p:cNvSpPr>
            <a:spLocks noChangeArrowheads="1"/>
          </p:cNvSpPr>
          <p:nvPr/>
        </p:nvSpPr>
        <p:spPr bwMode="auto">
          <a:xfrm>
            <a:off x="5940425" y="2852738"/>
            <a:ext cx="2376488" cy="288925"/>
          </a:xfrm>
          <a:prstGeom prst="rect">
            <a:avLst/>
          </a:prstGeom>
          <a:solidFill>
            <a:srgbClr val="0066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900"/>
              <a:t>Шашлык</a:t>
            </a:r>
          </a:p>
        </p:txBody>
      </p:sp>
      <p:sp>
        <p:nvSpPr>
          <p:cNvPr id="18451" name="Line 44"/>
          <p:cNvSpPr>
            <a:spLocks noChangeShapeType="1"/>
          </p:cNvSpPr>
          <p:nvPr/>
        </p:nvSpPr>
        <p:spPr bwMode="auto">
          <a:xfrm>
            <a:off x="5003800" y="2781300"/>
            <a:ext cx="936625" cy="2159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8452" name="Oval 45"/>
          <p:cNvSpPr>
            <a:spLocks noChangeArrowheads="1"/>
          </p:cNvSpPr>
          <p:nvPr/>
        </p:nvSpPr>
        <p:spPr bwMode="auto">
          <a:xfrm>
            <a:off x="468313" y="4006850"/>
            <a:ext cx="1871662" cy="574675"/>
          </a:xfrm>
          <a:prstGeom prst="ellipse">
            <a:avLst/>
          </a:prstGeom>
          <a:solidFill>
            <a:srgbClr val="FFC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Окорок</a:t>
            </a:r>
          </a:p>
        </p:txBody>
      </p:sp>
      <p:sp>
        <p:nvSpPr>
          <p:cNvPr id="18453" name="Rectangle 46"/>
          <p:cNvSpPr>
            <a:spLocks noChangeArrowheads="1"/>
          </p:cNvSpPr>
          <p:nvPr/>
        </p:nvSpPr>
        <p:spPr bwMode="auto">
          <a:xfrm>
            <a:off x="2989263" y="3357563"/>
            <a:ext cx="2016125" cy="360362"/>
          </a:xfrm>
          <a:prstGeom prst="rect">
            <a:avLst/>
          </a:prstGeom>
          <a:solidFill>
            <a:srgbClr val="97EC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Целиком</a:t>
            </a:r>
          </a:p>
        </p:txBody>
      </p:sp>
      <p:sp>
        <p:nvSpPr>
          <p:cNvPr id="18454" name="Rectangle 47"/>
          <p:cNvSpPr>
            <a:spLocks noChangeArrowheads="1"/>
          </p:cNvSpPr>
          <p:nvPr/>
        </p:nvSpPr>
        <p:spPr bwMode="auto">
          <a:xfrm>
            <a:off x="2987675" y="3862388"/>
            <a:ext cx="2016125" cy="576262"/>
          </a:xfrm>
          <a:prstGeom prst="rect">
            <a:avLst/>
          </a:prstGeom>
          <a:solidFill>
            <a:srgbClr val="97EC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Порционные </a:t>
            </a:r>
          </a:p>
          <a:p>
            <a:pPr algn="ctr"/>
            <a:r>
              <a:rPr lang="ru-RU" sz="2000"/>
              <a:t>полуфабрикаты</a:t>
            </a:r>
          </a:p>
        </p:txBody>
      </p:sp>
      <p:sp>
        <p:nvSpPr>
          <p:cNvPr id="18455" name="Rectangle 48"/>
          <p:cNvSpPr>
            <a:spLocks noChangeArrowheads="1"/>
          </p:cNvSpPr>
          <p:nvPr/>
        </p:nvSpPr>
        <p:spPr bwMode="auto">
          <a:xfrm>
            <a:off x="2987675" y="4581525"/>
            <a:ext cx="2016125" cy="576263"/>
          </a:xfrm>
          <a:prstGeom prst="rect">
            <a:avLst/>
          </a:prstGeom>
          <a:solidFill>
            <a:srgbClr val="97EC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Мелкокусковые</a:t>
            </a:r>
          </a:p>
          <a:p>
            <a:pPr algn="ctr"/>
            <a:r>
              <a:rPr lang="ru-RU" sz="2000"/>
              <a:t>полуфабрикаты</a:t>
            </a:r>
          </a:p>
        </p:txBody>
      </p:sp>
      <p:sp>
        <p:nvSpPr>
          <p:cNvPr id="18456" name="AutoShape 49"/>
          <p:cNvSpPr>
            <a:spLocks/>
          </p:cNvSpPr>
          <p:nvPr/>
        </p:nvSpPr>
        <p:spPr bwMode="auto">
          <a:xfrm>
            <a:off x="2413000" y="3357563"/>
            <a:ext cx="431800" cy="1873250"/>
          </a:xfrm>
          <a:prstGeom prst="leftBrace">
            <a:avLst>
              <a:gd name="adj1" fmla="val 36152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57" name="Rectangle 50"/>
          <p:cNvSpPr>
            <a:spLocks noChangeArrowheads="1"/>
          </p:cNvSpPr>
          <p:nvPr/>
        </p:nvSpPr>
        <p:spPr bwMode="auto">
          <a:xfrm>
            <a:off x="5940425" y="3357563"/>
            <a:ext cx="2376488" cy="288925"/>
          </a:xfrm>
          <a:prstGeom prst="rect">
            <a:avLst/>
          </a:prstGeom>
          <a:solidFill>
            <a:srgbClr val="B4FCB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900"/>
              <a:t>Жарка</a:t>
            </a:r>
          </a:p>
        </p:txBody>
      </p:sp>
      <p:sp>
        <p:nvSpPr>
          <p:cNvPr id="18458" name="Rectangle 51"/>
          <p:cNvSpPr>
            <a:spLocks noChangeArrowheads="1"/>
          </p:cNvSpPr>
          <p:nvPr/>
        </p:nvSpPr>
        <p:spPr bwMode="auto">
          <a:xfrm>
            <a:off x="5940425" y="4005263"/>
            <a:ext cx="2376488" cy="288925"/>
          </a:xfrm>
          <a:prstGeom prst="rect">
            <a:avLst/>
          </a:prstGeom>
          <a:solidFill>
            <a:srgbClr val="65F97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900"/>
              <a:t>Шницель</a:t>
            </a:r>
          </a:p>
        </p:txBody>
      </p:sp>
      <p:sp>
        <p:nvSpPr>
          <p:cNvPr id="18459" name="Rectangle 54"/>
          <p:cNvSpPr>
            <a:spLocks noChangeArrowheads="1"/>
          </p:cNvSpPr>
          <p:nvPr/>
        </p:nvSpPr>
        <p:spPr bwMode="auto">
          <a:xfrm>
            <a:off x="5940425" y="4510088"/>
            <a:ext cx="2376488" cy="288925"/>
          </a:xfrm>
          <a:prstGeom prst="rect">
            <a:avLst/>
          </a:prstGeom>
          <a:solidFill>
            <a:srgbClr val="0066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900"/>
              <a:t>Поджарка</a:t>
            </a:r>
          </a:p>
        </p:txBody>
      </p:sp>
      <p:sp>
        <p:nvSpPr>
          <p:cNvPr id="18460" name="Line 55"/>
          <p:cNvSpPr>
            <a:spLocks noChangeShapeType="1"/>
          </p:cNvSpPr>
          <p:nvPr/>
        </p:nvSpPr>
        <p:spPr bwMode="auto">
          <a:xfrm flipV="1">
            <a:off x="5005388" y="3502025"/>
            <a:ext cx="935037" cy="71438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8461" name="Line 56"/>
          <p:cNvSpPr>
            <a:spLocks noChangeShapeType="1"/>
          </p:cNvSpPr>
          <p:nvPr/>
        </p:nvSpPr>
        <p:spPr bwMode="auto">
          <a:xfrm flipV="1">
            <a:off x="5003800" y="4149725"/>
            <a:ext cx="8636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8462" name="Line 59"/>
          <p:cNvSpPr>
            <a:spLocks noChangeShapeType="1"/>
          </p:cNvSpPr>
          <p:nvPr/>
        </p:nvSpPr>
        <p:spPr bwMode="auto">
          <a:xfrm flipV="1">
            <a:off x="5003800" y="4654550"/>
            <a:ext cx="936625" cy="2159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8463" name="Rectangle 60"/>
          <p:cNvSpPr>
            <a:spLocks noChangeArrowheads="1"/>
          </p:cNvSpPr>
          <p:nvPr/>
        </p:nvSpPr>
        <p:spPr bwMode="auto">
          <a:xfrm>
            <a:off x="5940425" y="4941888"/>
            <a:ext cx="2376488" cy="288925"/>
          </a:xfrm>
          <a:prstGeom prst="rect">
            <a:avLst/>
          </a:prstGeom>
          <a:solidFill>
            <a:srgbClr val="0066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900"/>
              <a:t>Шашлык</a:t>
            </a:r>
          </a:p>
        </p:txBody>
      </p:sp>
      <p:sp>
        <p:nvSpPr>
          <p:cNvPr id="18464" name="Line 61"/>
          <p:cNvSpPr>
            <a:spLocks noChangeShapeType="1"/>
          </p:cNvSpPr>
          <p:nvPr/>
        </p:nvSpPr>
        <p:spPr bwMode="auto">
          <a:xfrm>
            <a:off x="5003800" y="4870450"/>
            <a:ext cx="936625" cy="2159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8465" name="Oval 62"/>
          <p:cNvSpPr>
            <a:spLocks noChangeArrowheads="1"/>
          </p:cNvSpPr>
          <p:nvPr/>
        </p:nvSpPr>
        <p:spPr bwMode="auto">
          <a:xfrm>
            <a:off x="468313" y="5661025"/>
            <a:ext cx="1871662" cy="720725"/>
          </a:xfrm>
          <a:prstGeom prst="ellipse">
            <a:avLst/>
          </a:prstGeom>
          <a:solidFill>
            <a:srgbClr val="FFC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Лопатка,</a:t>
            </a:r>
          </a:p>
          <a:p>
            <a:pPr algn="ctr"/>
            <a:r>
              <a:rPr lang="ru-RU" sz="2000"/>
              <a:t>Шея</a:t>
            </a:r>
          </a:p>
        </p:txBody>
      </p:sp>
      <p:sp>
        <p:nvSpPr>
          <p:cNvPr id="18466" name="Rectangle 64"/>
          <p:cNvSpPr>
            <a:spLocks noChangeArrowheads="1"/>
          </p:cNvSpPr>
          <p:nvPr/>
        </p:nvSpPr>
        <p:spPr bwMode="auto">
          <a:xfrm>
            <a:off x="2987675" y="5373688"/>
            <a:ext cx="2016125" cy="576262"/>
          </a:xfrm>
          <a:prstGeom prst="rect">
            <a:avLst/>
          </a:prstGeom>
          <a:solidFill>
            <a:srgbClr val="97EC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Порционные </a:t>
            </a:r>
          </a:p>
          <a:p>
            <a:pPr algn="ctr"/>
            <a:r>
              <a:rPr lang="ru-RU" sz="2000"/>
              <a:t>полуфабрикаты</a:t>
            </a:r>
          </a:p>
        </p:txBody>
      </p:sp>
      <p:sp>
        <p:nvSpPr>
          <p:cNvPr id="18467" name="Rectangle 65"/>
          <p:cNvSpPr>
            <a:spLocks noChangeArrowheads="1"/>
          </p:cNvSpPr>
          <p:nvPr/>
        </p:nvSpPr>
        <p:spPr bwMode="auto">
          <a:xfrm>
            <a:off x="2987675" y="6092825"/>
            <a:ext cx="2016125" cy="576263"/>
          </a:xfrm>
          <a:prstGeom prst="rect">
            <a:avLst/>
          </a:prstGeom>
          <a:solidFill>
            <a:srgbClr val="97EC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Мелкокусковые</a:t>
            </a:r>
          </a:p>
          <a:p>
            <a:pPr algn="ctr"/>
            <a:r>
              <a:rPr lang="ru-RU" sz="2000"/>
              <a:t>полуфабрикаты</a:t>
            </a:r>
          </a:p>
        </p:txBody>
      </p:sp>
      <p:sp>
        <p:nvSpPr>
          <p:cNvPr id="18468" name="AutoShape 66"/>
          <p:cNvSpPr>
            <a:spLocks/>
          </p:cNvSpPr>
          <p:nvPr/>
        </p:nvSpPr>
        <p:spPr bwMode="auto">
          <a:xfrm>
            <a:off x="2413000" y="5373688"/>
            <a:ext cx="431800" cy="1295400"/>
          </a:xfrm>
          <a:prstGeom prst="leftBrace">
            <a:avLst>
              <a:gd name="adj1" fmla="val 25000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69" name="Rectangle 68"/>
          <p:cNvSpPr>
            <a:spLocks noChangeArrowheads="1"/>
          </p:cNvSpPr>
          <p:nvPr/>
        </p:nvSpPr>
        <p:spPr bwMode="auto">
          <a:xfrm>
            <a:off x="5940425" y="5516563"/>
            <a:ext cx="2376488" cy="288925"/>
          </a:xfrm>
          <a:prstGeom prst="rect">
            <a:avLst/>
          </a:prstGeom>
          <a:solidFill>
            <a:srgbClr val="65F97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900"/>
              <a:t>Свинина духовая</a:t>
            </a:r>
          </a:p>
        </p:txBody>
      </p:sp>
      <p:sp>
        <p:nvSpPr>
          <p:cNvPr id="18470" name="Rectangle 69"/>
          <p:cNvSpPr>
            <a:spLocks noChangeArrowheads="1"/>
          </p:cNvSpPr>
          <p:nvPr/>
        </p:nvSpPr>
        <p:spPr bwMode="auto">
          <a:xfrm>
            <a:off x="5940425" y="6021388"/>
            <a:ext cx="2376488" cy="288925"/>
          </a:xfrm>
          <a:prstGeom prst="rect">
            <a:avLst/>
          </a:prstGeom>
          <a:solidFill>
            <a:srgbClr val="0066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900"/>
              <a:t>Гуляш</a:t>
            </a:r>
          </a:p>
        </p:txBody>
      </p:sp>
      <p:sp>
        <p:nvSpPr>
          <p:cNvPr id="18471" name="Line 71"/>
          <p:cNvSpPr>
            <a:spLocks noChangeShapeType="1"/>
          </p:cNvSpPr>
          <p:nvPr/>
        </p:nvSpPr>
        <p:spPr bwMode="auto">
          <a:xfrm flipV="1">
            <a:off x="5003800" y="5661025"/>
            <a:ext cx="8636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8472" name="Line 72"/>
          <p:cNvSpPr>
            <a:spLocks noChangeShapeType="1"/>
          </p:cNvSpPr>
          <p:nvPr/>
        </p:nvSpPr>
        <p:spPr bwMode="auto">
          <a:xfrm flipV="1">
            <a:off x="5003800" y="6165850"/>
            <a:ext cx="936625" cy="2159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8473" name="Rectangle 73"/>
          <p:cNvSpPr>
            <a:spLocks noChangeArrowheads="1"/>
          </p:cNvSpPr>
          <p:nvPr/>
        </p:nvSpPr>
        <p:spPr bwMode="auto">
          <a:xfrm>
            <a:off x="5940425" y="6453188"/>
            <a:ext cx="2376488" cy="288925"/>
          </a:xfrm>
          <a:prstGeom prst="rect">
            <a:avLst/>
          </a:prstGeom>
          <a:solidFill>
            <a:srgbClr val="0066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900"/>
              <a:t>Рагу</a:t>
            </a:r>
          </a:p>
        </p:txBody>
      </p:sp>
      <p:sp>
        <p:nvSpPr>
          <p:cNvPr id="18474" name="Line 74"/>
          <p:cNvSpPr>
            <a:spLocks noChangeShapeType="1"/>
          </p:cNvSpPr>
          <p:nvPr/>
        </p:nvSpPr>
        <p:spPr bwMode="auto">
          <a:xfrm>
            <a:off x="5003800" y="6381750"/>
            <a:ext cx="936625" cy="2159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val 4"/>
          <p:cNvSpPr>
            <a:spLocks noChangeArrowheads="1"/>
          </p:cNvSpPr>
          <p:nvPr/>
        </p:nvSpPr>
        <p:spPr bwMode="auto">
          <a:xfrm>
            <a:off x="468313" y="1125538"/>
            <a:ext cx="1871662" cy="574675"/>
          </a:xfrm>
          <a:prstGeom prst="ellipse">
            <a:avLst/>
          </a:prstGeom>
          <a:solidFill>
            <a:srgbClr val="FFC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Корейка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2989263" y="765175"/>
            <a:ext cx="2016125" cy="360363"/>
          </a:xfrm>
          <a:prstGeom prst="rect">
            <a:avLst/>
          </a:prstGeom>
          <a:solidFill>
            <a:srgbClr val="97EC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Целиком</a:t>
            </a:r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2987675" y="1268413"/>
            <a:ext cx="2016125" cy="576262"/>
          </a:xfrm>
          <a:prstGeom prst="rect">
            <a:avLst/>
          </a:prstGeom>
          <a:solidFill>
            <a:srgbClr val="97EC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Порционные </a:t>
            </a:r>
          </a:p>
          <a:p>
            <a:pPr algn="ctr"/>
            <a:r>
              <a:rPr lang="ru-RU" sz="2000"/>
              <a:t>полуфабрикаты</a:t>
            </a:r>
          </a:p>
        </p:txBody>
      </p:sp>
      <p:sp>
        <p:nvSpPr>
          <p:cNvPr id="19461" name="AutoShape 8"/>
          <p:cNvSpPr>
            <a:spLocks/>
          </p:cNvSpPr>
          <p:nvPr/>
        </p:nvSpPr>
        <p:spPr bwMode="auto">
          <a:xfrm>
            <a:off x="2413000" y="765175"/>
            <a:ext cx="431800" cy="1295400"/>
          </a:xfrm>
          <a:prstGeom prst="leftBrace">
            <a:avLst>
              <a:gd name="adj1" fmla="val 25000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2" name="Rectangle 9"/>
          <p:cNvSpPr>
            <a:spLocks noChangeArrowheads="1"/>
          </p:cNvSpPr>
          <p:nvPr/>
        </p:nvSpPr>
        <p:spPr bwMode="auto">
          <a:xfrm>
            <a:off x="5940425" y="765175"/>
            <a:ext cx="2376488" cy="288925"/>
          </a:xfrm>
          <a:prstGeom prst="rect">
            <a:avLst/>
          </a:prstGeom>
          <a:solidFill>
            <a:srgbClr val="B4FCB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900"/>
              <a:t>Бараний бок</a:t>
            </a:r>
          </a:p>
        </p:txBody>
      </p:sp>
      <p:sp>
        <p:nvSpPr>
          <p:cNvPr id="19463" name="Rectangle 10"/>
          <p:cNvSpPr>
            <a:spLocks noChangeArrowheads="1"/>
          </p:cNvSpPr>
          <p:nvPr/>
        </p:nvSpPr>
        <p:spPr bwMode="auto">
          <a:xfrm>
            <a:off x="5940425" y="1411288"/>
            <a:ext cx="2376488" cy="288925"/>
          </a:xfrm>
          <a:prstGeom prst="rect">
            <a:avLst/>
          </a:prstGeom>
          <a:solidFill>
            <a:srgbClr val="65F97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900"/>
              <a:t>Котлета натуральная</a:t>
            </a:r>
          </a:p>
        </p:txBody>
      </p:sp>
      <p:sp>
        <p:nvSpPr>
          <p:cNvPr id="19464" name="Line 14"/>
          <p:cNvSpPr>
            <a:spLocks noChangeShapeType="1"/>
          </p:cNvSpPr>
          <p:nvPr/>
        </p:nvSpPr>
        <p:spPr bwMode="auto">
          <a:xfrm flipV="1">
            <a:off x="5003800" y="908050"/>
            <a:ext cx="935038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9465" name="Line 15"/>
          <p:cNvSpPr>
            <a:spLocks noChangeShapeType="1"/>
          </p:cNvSpPr>
          <p:nvPr/>
        </p:nvSpPr>
        <p:spPr bwMode="auto">
          <a:xfrm flipV="1">
            <a:off x="5003800" y="1557338"/>
            <a:ext cx="936625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9466" name="Oval 21"/>
          <p:cNvSpPr>
            <a:spLocks noChangeArrowheads="1"/>
          </p:cNvSpPr>
          <p:nvPr/>
        </p:nvSpPr>
        <p:spPr bwMode="auto">
          <a:xfrm>
            <a:off x="468313" y="4006850"/>
            <a:ext cx="1871662" cy="574675"/>
          </a:xfrm>
          <a:prstGeom prst="ellipse">
            <a:avLst/>
          </a:prstGeom>
          <a:solidFill>
            <a:srgbClr val="FFC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Окорок</a:t>
            </a:r>
          </a:p>
        </p:txBody>
      </p:sp>
      <p:sp>
        <p:nvSpPr>
          <p:cNvPr id="19467" name="Rectangle 22"/>
          <p:cNvSpPr>
            <a:spLocks noChangeArrowheads="1"/>
          </p:cNvSpPr>
          <p:nvPr/>
        </p:nvSpPr>
        <p:spPr bwMode="auto">
          <a:xfrm>
            <a:off x="2989263" y="3357563"/>
            <a:ext cx="2016125" cy="360362"/>
          </a:xfrm>
          <a:prstGeom prst="rect">
            <a:avLst/>
          </a:prstGeom>
          <a:solidFill>
            <a:srgbClr val="97EC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Целиком</a:t>
            </a:r>
          </a:p>
        </p:txBody>
      </p:sp>
      <p:sp>
        <p:nvSpPr>
          <p:cNvPr id="19468" name="Rectangle 23"/>
          <p:cNvSpPr>
            <a:spLocks noChangeArrowheads="1"/>
          </p:cNvSpPr>
          <p:nvPr/>
        </p:nvSpPr>
        <p:spPr bwMode="auto">
          <a:xfrm>
            <a:off x="2987675" y="3862388"/>
            <a:ext cx="2016125" cy="576262"/>
          </a:xfrm>
          <a:prstGeom prst="rect">
            <a:avLst/>
          </a:prstGeom>
          <a:solidFill>
            <a:srgbClr val="97EC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Порционные </a:t>
            </a:r>
          </a:p>
          <a:p>
            <a:pPr algn="ctr"/>
            <a:r>
              <a:rPr lang="ru-RU" sz="2000"/>
              <a:t>полуфабрикаты</a:t>
            </a:r>
          </a:p>
        </p:txBody>
      </p:sp>
      <p:sp>
        <p:nvSpPr>
          <p:cNvPr id="19469" name="Rectangle 24"/>
          <p:cNvSpPr>
            <a:spLocks noChangeArrowheads="1"/>
          </p:cNvSpPr>
          <p:nvPr/>
        </p:nvSpPr>
        <p:spPr bwMode="auto">
          <a:xfrm>
            <a:off x="2987675" y="4581525"/>
            <a:ext cx="2016125" cy="576263"/>
          </a:xfrm>
          <a:prstGeom prst="rect">
            <a:avLst/>
          </a:prstGeom>
          <a:solidFill>
            <a:srgbClr val="97EC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Мелкокусковые</a:t>
            </a:r>
          </a:p>
          <a:p>
            <a:pPr algn="ctr"/>
            <a:r>
              <a:rPr lang="ru-RU" sz="2000"/>
              <a:t>полуфабрикаты</a:t>
            </a:r>
          </a:p>
        </p:txBody>
      </p:sp>
      <p:sp>
        <p:nvSpPr>
          <p:cNvPr id="19470" name="AutoShape 25"/>
          <p:cNvSpPr>
            <a:spLocks/>
          </p:cNvSpPr>
          <p:nvPr/>
        </p:nvSpPr>
        <p:spPr bwMode="auto">
          <a:xfrm>
            <a:off x="2413000" y="3357563"/>
            <a:ext cx="431800" cy="1873250"/>
          </a:xfrm>
          <a:prstGeom prst="leftBrace">
            <a:avLst>
              <a:gd name="adj1" fmla="val 36152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71" name="Rectangle 26"/>
          <p:cNvSpPr>
            <a:spLocks noChangeArrowheads="1"/>
          </p:cNvSpPr>
          <p:nvPr/>
        </p:nvSpPr>
        <p:spPr bwMode="auto">
          <a:xfrm>
            <a:off x="5940425" y="3427413"/>
            <a:ext cx="2376488" cy="288925"/>
          </a:xfrm>
          <a:prstGeom prst="rect">
            <a:avLst/>
          </a:prstGeom>
          <a:solidFill>
            <a:srgbClr val="B4FCB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900"/>
              <a:t>Баранина жаренная</a:t>
            </a:r>
          </a:p>
        </p:txBody>
      </p:sp>
      <p:sp>
        <p:nvSpPr>
          <p:cNvPr id="19472" name="Rectangle 27"/>
          <p:cNvSpPr>
            <a:spLocks noChangeArrowheads="1"/>
          </p:cNvSpPr>
          <p:nvPr/>
        </p:nvSpPr>
        <p:spPr bwMode="auto">
          <a:xfrm>
            <a:off x="5940425" y="4005263"/>
            <a:ext cx="2376488" cy="288925"/>
          </a:xfrm>
          <a:prstGeom prst="rect">
            <a:avLst/>
          </a:prstGeom>
          <a:solidFill>
            <a:srgbClr val="65F97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900"/>
              <a:t>Шницель</a:t>
            </a:r>
          </a:p>
        </p:txBody>
      </p:sp>
      <p:sp>
        <p:nvSpPr>
          <p:cNvPr id="19473" name="Line 29"/>
          <p:cNvSpPr>
            <a:spLocks noChangeShapeType="1"/>
          </p:cNvSpPr>
          <p:nvPr/>
        </p:nvSpPr>
        <p:spPr bwMode="auto">
          <a:xfrm flipV="1">
            <a:off x="5005388" y="3573463"/>
            <a:ext cx="93503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9474" name="Line 30"/>
          <p:cNvSpPr>
            <a:spLocks noChangeShapeType="1"/>
          </p:cNvSpPr>
          <p:nvPr/>
        </p:nvSpPr>
        <p:spPr bwMode="auto">
          <a:xfrm flipV="1">
            <a:off x="5003800" y="4149725"/>
            <a:ext cx="936625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9475" name="Rectangle 32"/>
          <p:cNvSpPr>
            <a:spLocks noChangeArrowheads="1"/>
          </p:cNvSpPr>
          <p:nvPr/>
        </p:nvSpPr>
        <p:spPr bwMode="auto">
          <a:xfrm>
            <a:off x="5940425" y="4724400"/>
            <a:ext cx="2376488" cy="288925"/>
          </a:xfrm>
          <a:prstGeom prst="rect">
            <a:avLst/>
          </a:prstGeom>
          <a:solidFill>
            <a:srgbClr val="0066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900"/>
              <a:t>Шашлык</a:t>
            </a:r>
          </a:p>
        </p:txBody>
      </p:sp>
      <p:sp>
        <p:nvSpPr>
          <p:cNvPr id="19476" name="Line 33"/>
          <p:cNvSpPr>
            <a:spLocks noChangeShapeType="1"/>
          </p:cNvSpPr>
          <p:nvPr/>
        </p:nvSpPr>
        <p:spPr bwMode="auto">
          <a:xfrm flipV="1">
            <a:off x="5003800" y="4868863"/>
            <a:ext cx="936625" cy="1587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9477" name="Oval 34"/>
          <p:cNvSpPr>
            <a:spLocks noChangeArrowheads="1"/>
          </p:cNvSpPr>
          <p:nvPr/>
        </p:nvSpPr>
        <p:spPr bwMode="auto">
          <a:xfrm>
            <a:off x="468313" y="5445125"/>
            <a:ext cx="1871662" cy="720725"/>
          </a:xfrm>
          <a:prstGeom prst="ellipse">
            <a:avLst/>
          </a:prstGeom>
          <a:solidFill>
            <a:srgbClr val="FFC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Грудинка</a:t>
            </a:r>
          </a:p>
        </p:txBody>
      </p:sp>
      <p:sp>
        <p:nvSpPr>
          <p:cNvPr id="19478" name="Text Box 44"/>
          <p:cNvSpPr txBox="1">
            <a:spLocks noChangeArrowheads="1"/>
          </p:cNvSpPr>
          <p:nvPr/>
        </p:nvSpPr>
        <p:spPr bwMode="auto">
          <a:xfrm>
            <a:off x="107950" y="115888"/>
            <a:ext cx="88566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u="sng">
                <a:solidFill>
                  <a:srgbClr val="0000FF"/>
                </a:solidFill>
              </a:rPr>
              <a:t>Полуфабрикаты из баранины</a:t>
            </a:r>
          </a:p>
        </p:txBody>
      </p:sp>
      <p:sp>
        <p:nvSpPr>
          <p:cNvPr id="19479" name="Rectangle 45"/>
          <p:cNvSpPr>
            <a:spLocks noChangeArrowheads="1"/>
          </p:cNvSpPr>
          <p:nvPr/>
        </p:nvSpPr>
        <p:spPr bwMode="auto">
          <a:xfrm>
            <a:off x="2916238" y="5589588"/>
            <a:ext cx="2016125" cy="360362"/>
          </a:xfrm>
          <a:prstGeom prst="rect">
            <a:avLst/>
          </a:prstGeom>
          <a:solidFill>
            <a:srgbClr val="97EC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Целиком</a:t>
            </a:r>
          </a:p>
        </p:txBody>
      </p:sp>
      <p:sp>
        <p:nvSpPr>
          <p:cNvPr id="19480" name="Rectangle 46"/>
          <p:cNvSpPr>
            <a:spLocks noChangeArrowheads="1"/>
          </p:cNvSpPr>
          <p:nvPr/>
        </p:nvSpPr>
        <p:spPr bwMode="auto">
          <a:xfrm>
            <a:off x="5867400" y="5588000"/>
            <a:ext cx="2952750" cy="288925"/>
          </a:xfrm>
          <a:prstGeom prst="rect">
            <a:avLst/>
          </a:prstGeom>
          <a:solidFill>
            <a:srgbClr val="B4FCB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900"/>
              <a:t>Грудинка фаршированная</a:t>
            </a:r>
          </a:p>
        </p:txBody>
      </p:sp>
      <p:sp>
        <p:nvSpPr>
          <p:cNvPr id="19481" name="Line 47"/>
          <p:cNvSpPr>
            <a:spLocks noChangeShapeType="1"/>
          </p:cNvSpPr>
          <p:nvPr/>
        </p:nvSpPr>
        <p:spPr bwMode="auto">
          <a:xfrm flipV="1">
            <a:off x="4932363" y="5734050"/>
            <a:ext cx="93503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9482" name="Oval 48"/>
          <p:cNvSpPr>
            <a:spLocks noChangeArrowheads="1"/>
          </p:cNvSpPr>
          <p:nvPr/>
        </p:nvSpPr>
        <p:spPr bwMode="auto">
          <a:xfrm>
            <a:off x="250825" y="2205038"/>
            <a:ext cx="2089150" cy="863600"/>
          </a:xfrm>
          <a:prstGeom prst="ellipse">
            <a:avLst/>
          </a:prstGeom>
          <a:solidFill>
            <a:srgbClr val="FFC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Тазобедренная </a:t>
            </a:r>
          </a:p>
          <a:p>
            <a:pPr algn="ctr"/>
            <a:r>
              <a:rPr lang="ru-RU" sz="2000"/>
              <a:t>часть</a:t>
            </a:r>
          </a:p>
        </p:txBody>
      </p:sp>
      <p:sp>
        <p:nvSpPr>
          <p:cNvPr id="19483" name="Rectangle 49"/>
          <p:cNvSpPr>
            <a:spLocks noChangeArrowheads="1"/>
          </p:cNvSpPr>
          <p:nvPr/>
        </p:nvSpPr>
        <p:spPr bwMode="auto">
          <a:xfrm>
            <a:off x="2916238" y="2492375"/>
            <a:ext cx="2016125" cy="360363"/>
          </a:xfrm>
          <a:prstGeom prst="rect">
            <a:avLst/>
          </a:prstGeom>
          <a:solidFill>
            <a:srgbClr val="97EC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Целиком</a:t>
            </a:r>
          </a:p>
        </p:txBody>
      </p:sp>
      <p:sp>
        <p:nvSpPr>
          <p:cNvPr id="19484" name="Rectangle 50"/>
          <p:cNvSpPr>
            <a:spLocks noChangeArrowheads="1"/>
          </p:cNvSpPr>
          <p:nvPr/>
        </p:nvSpPr>
        <p:spPr bwMode="auto">
          <a:xfrm>
            <a:off x="5940425" y="2492375"/>
            <a:ext cx="2376488" cy="288925"/>
          </a:xfrm>
          <a:prstGeom prst="rect">
            <a:avLst/>
          </a:prstGeom>
          <a:solidFill>
            <a:srgbClr val="B4FCB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900"/>
              <a:t>Бараний бок</a:t>
            </a:r>
          </a:p>
        </p:txBody>
      </p:sp>
      <p:sp>
        <p:nvSpPr>
          <p:cNvPr id="19485" name="Line 51"/>
          <p:cNvSpPr>
            <a:spLocks noChangeShapeType="1"/>
          </p:cNvSpPr>
          <p:nvPr/>
        </p:nvSpPr>
        <p:spPr bwMode="auto">
          <a:xfrm>
            <a:off x="2339975" y="2636838"/>
            <a:ext cx="576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86" name="Line 52"/>
          <p:cNvSpPr>
            <a:spLocks noChangeShapeType="1"/>
          </p:cNvSpPr>
          <p:nvPr/>
        </p:nvSpPr>
        <p:spPr bwMode="auto">
          <a:xfrm flipV="1">
            <a:off x="4932363" y="2636838"/>
            <a:ext cx="1008062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9487" name="Line 53"/>
          <p:cNvSpPr>
            <a:spLocks noChangeShapeType="1"/>
          </p:cNvSpPr>
          <p:nvPr/>
        </p:nvSpPr>
        <p:spPr bwMode="auto">
          <a:xfrm>
            <a:off x="2339975" y="5805488"/>
            <a:ext cx="576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323850" y="1557338"/>
            <a:ext cx="8496300" cy="24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i="1"/>
              <a:t>	Технология приготовления: </a:t>
            </a:r>
          </a:p>
          <a:p>
            <a:pPr algn="just"/>
            <a:r>
              <a:rPr lang="ru-RU"/>
              <a:t>Зачищенные куски мяса с салом сырцом пропускают через мясорубку, добавляют воду, соль, перец, перемешивают, выбивают, формуют из массы изделия: </a:t>
            </a:r>
          </a:p>
          <a:p>
            <a:pPr algn="just">
              <a:buFontTx/>
              <a:buChar char="-"/>
            </a:pPr>
            <a:r>
              <a:rPr lang="ru-RU">
                <a:solidFill>
                  <a:srgbClr val="0000FF"/>
                </a:solidFill>
              </a:rPr>
              <a:t> бифштекс (натуральный рубленный),, </a:t>
            </a:r>
          </a:p>
          <a:p>
            <a:pPr algn="just">
              <a:buFontTx/>
              <a:buChar char="-"/>
            </a:pPr>
            <a:r>
              <a:rPr lang="ru-RU">
                <a:solidFill>
                  <a:srgbClr val="0000FF"/>
                </a:solidFill>
              </a:rPr>
              <a:t> филе (натуральный рубленный), </a:t>
            </a:r>
          </a:p>
          <a:p>
            <a:pPr algn="just">
              <a:buFontTx/>
              <a:buChar char="-"/>
            </a:pPr>
            <a:r>
              <a:rPr lang="ru-RU">
                <a:solidFill>
                  <a:srgbClr val="0000FF"/>
                </a:solidFill>
              </a:rPr>
              <a:t> шницель панированный в льезоне (панированные полуфабрикаты).</a:t>
            </a: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107950" y="115888"/>
            <a:ext cx="88566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u="sng">
                <a:solidFill>
                  <a:srgbClr val="0000FF"/>
                </a:solidFill>
              </a:rPr>
              <a:t>Полуфабрикаты из рубленной массы</a:t>
            </a:r>
          </a:p>
        </p:txBody>
      </p:sp>
      <p:sp>
        <p:nvSpPr>
          <p:cNvPr id="20484" name="Line 6"/>
          <p:cNvSpPr>
            <a:spLocks noChangeShapeType="1"/>
          </p:cNvSpPr>
          <p:nvPr/>
        </p:nvSpPr>
        <p:spPr bwMode="auto">
          <a:xfrm flipH="1">
            <a:off x="2555875" y="476250"/>
            <a:ext cx="1871663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85" name="Line 7"/>
          <p:cNvSpPr>
            <a:spLocks noChangeShapeType="1"/>
          </p:cNvSpPr>
          <p:nvPr/>
        </p:nvSpPr>
        <p:spPr bwMode="auto">
          <a:xfrm>
            <a:off x="4427538" y="476250"/>
            <a:ext cx="187325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1619250" y="765175"/>
            <a:ext cx="25923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Натуральные</a:t>
            </a:r>
          </a:p>
        </p:txBody>
      </p:sp>
      <p:sp>
        <p:nvSpPr>
          <p:cNvPr id="20487" name="Text Box 9"/>
          <p:cNvSpPr txBox="1">
            <a:spLocks noChangeArrowheads="1"/>
          </p:cNvSpPr>
          <p:nvPr/>
        </p:nvSpPr>
        <p:spPr bwMode="auto">
          <a:xfrm>
            <a:off x="5651500" y="765175"/>
            <a:ext cx="25923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С наполнителем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r>
              <a:rPr lang="ru-RU" sz="1800" smtClean="0"/>
              <a:t>Цели урока:</a:t>
            </a:r>
            <a:br>
              <a:rPr lang="ru-RU" sz="1800" smtClean="0"/>
            </a:br>
            <a:endParaRPr lang="ru-RU" sz="180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285750" y="1285875"/>
            <a:ext cx="8401050" cy="4840288"/>
          </a:xfrm>
        </p:spPr>
        <p:txBody>
          <a:bodyPr/>
          <a:lstStyle/>
          <a:p>
            <a:r>
              <a:rPr lang="ru-RU" sz="1600" b="1" smtClean="0"/>
              <a:t>Обучающая: </a:t>
            </a:r>
            <a:r>
              <a:rPr lang="ru-RU" sz="1600" smtClean="0"/>
              <a:t> ознакомить учащихся с технологией первичной обработки мяса, отработать единые требования и приемы по приготовлению блюд  из мяса; выработать у учащихся логическое представление об ассортименте блюд из  мяса, о правилах хранения, о качественных признаках, об условиях и сроках реализации; научить учащихся правилам подачи и оформлению блюд из мяса. </a:t>
            </a:r>
          </a:p>
          <a:p>
            <a:r>
              <a:rPr lang="ru-RU" sz="1600" smtClean="0"/>
              <a:t> </a:t>
            </a:r>
          </a:p>
          <a:p>
            <a:r>
              <a:rPr lang="ru-RU" sz="1600" b="1" smtClean="0"/>
              <a:t>Развивающая</a:t>
            </a:r>
            <a:r>
              <a:rPr lang="ru-RU" sz="1600" smtClean="0"/>
              <a:t>: развить у учащихся мышление по рациональному расходованию сырья, фантазию, творчество и эстетичность в оформлении блюд; развить умения сравнивать и анализировать, интерес к предмету, решению проблем, навыки при работе с продуктами, кухонным оборудованием, электроприборами.</a:t>
            </a:r>
          </a:p>
          <a:p>
            <a:r>
              <a:rPr lang="ru-RU" sz="1600" smtClean="0"/>
              <a:t> </a:t>
            </a:r>
          </a:p>
          <a:p>
            <a:r>
              <a:rPr lang="ru-RU" sz="1600" b="1" smtClean="0"/>
              <a:t>Воспитательная: </a:t>
            </a:r>
            <a:r>
              <a:rPr lang="ru-RU" sz="1600" smtClean="0"/>
              <a:t>воспитывать самостоятельность, бережливость, выработать у учащихся навыки работать в коллективе, соблюдать чистоту на рабочем месте, научить опрятности и аккуратности.</a:t>
            </a:r>
          </a:p>
          <a:p>
            <a:r>
              <a:rPr lang="ru-RU" sz="1600" smtClean="0"/>
              <a:t> </a:t>
            </a:r>
          </a:p>
          <a:p>
            <a:endParaRPr lang="ru-RU" sz="120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323850" y="981075"/>
            <a:ext cx="8496300" cy="54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i="1"/>
              <a:t>	Технология приготовления: </a:t>
            </a:r>
          </a:p>
          <a:p>
            <a:pPr algn="just"/>
            <a:r>
              <a:rPr lang="ru-RU"/>
              <a:t>Мясо измельчают с замоченным в молоке или воде хлебом (не ниже </a:t>
            </a:r>
            <a:r>
              <a:rPr lang="en-US"/>
              <a:t>I</a:t>
            </a:r>
            <a:r>
              <a:rPr lang="ru-RU"/>
              <a:t> сорта), водой, солью, перцем, пропускают через мясорубку, формуют изделия: </a:t>
            </a:r>
          </a:p>
          <a:p>
            <a:pPr algn="just">
              <a:buFontTx/>
              <a:buChar char="-"/>
            </a:pPr>
            <a:r>
              <a:rPr lang="ru-RU"/>
              <a:t> </a:t>
            </a:r>
            <a:r>
              <a:rPr lang="ru-RU">
                <a:solidFill>
                  <a:srgbClr val="0000FF"/>
                </a:solidFill>
              </a:rPr>
              <a:t>Котлеты</a:t>
            </a:r>
            <a:r>
              <a:rPr lang="ru-RU"/>
              <a:t> (толщина 1,5-2 см), б</a:t>
            </a:r>
          </a:p>
          <a:p>
            <a:pPr algn="just">
              <a:buFontTx/>
              <a:buChar char="-"/>
            </a:pPr>
            <a:r>
              <a:rPr lang="ru-RU"/>
              <a:t> </a:t>
            </a:r>
            <a:r>
              <a:rPr lang="ru-RU">
                <a:solidFill>
                  <a:srgbClr val="0000FF"/>
                </a:solidFill>
              </a:rPr>
              <a:t>Биточки</a:t>
            </a:r>
            <a:r>
              <a:rPr lang="ru-RU"/>
              <a:t> (толщина 2 см и диаметр 5-6,5 см), </a:t>
            </a:r>
          </a:p>
          <a:p>
            <a:pPr algn="just">
              <a:buFontTx/>
              <a:buChar char="-"/>
            </a:pPr>
            <a:r>
              <a:rPr lang="ru-RU"/>
              <a:t> </a:t>
            </a:r>
            <a:r>
              <a:rPr lang="ru-RU">
                <a:solidFill>
                  <a:srgbClr val="0000FF"/>
                </a:solidFill>
              </a:rPr>
              <a:t>Тефтели</a:t>
            </a:r>
            <a:r>
              <a:rPr lang="ru-RU"/>
              <a:t> (шарики, по 2 шт. на порцию, панируют в муке, добавляют пассерованный лук), </a:t>
            </a:r>
          </a:p>
          <a:p>
            <a:pPr algn="just">
              <a:buFontTx/>
              <a:buChar char="-"/>
            </a:pPr>
            <a:r>
              <a:rPr lang="ru-RU"/>
              <a:t> </a:t>
            </a:r>
            <a:r>
              <a:rPr lang="ru-RU">
                <a:solidFill>
                  <a:srgbClr val="0000FF"/>
                </a:solidFill>
              </a:rPr>
              <a:t>Рулет</a:t>
            </a:r>
            <a:r>
              <a:rPr lang="ru-RU"/>
              <a:t>, </a:t>
            </a:r>
          </a:p>
          <a:p>
            <a:pPr algn="just">
              <a:buFontTx/>
              <a:buChar char="-"/>
            </a:pPr>
            <a:r>
              <a:rPr lang="ru-RU"/>
              <a:t> </a:t>
            </a:r>
            <a:r>
              <a:rPr lang="ru-RU">
                <a:solidFill>
                  <a:srgbClr val="0000FF"/>
                </a:solidFill>
              </a:rPr>
              <a:t>Зразы</a:t>
            </a:r>
            <a:r>
              <a:rPr lang="ru-RU"/>
              <a:t> (внутри фарш), </a:t>
            </a:r>
          </a:p>
          <a:p>
            <a:pPr algn="just">
              <a:buFontTx/>
              <a:buChar char="-"/>
            </a:pPr>
            <a:r>
              <a:rPr lang="ru-RU"/>
              <a:t> </a:t>
            </a:r>
            <a:r>
              <a:rPr lang="ru-RU">
                <a:solidFill>
                  <a:srgbClr val="0000FF"/>
                </a:solidFill>
              </a:rPr>
              <a:t>Шницель</a:t>
            </a:r>
            <a:r>
              <a:rPr lang="ru-RU"/>
              <a:t> (овальной формы, диаметр 8-10 см.).</a:t>
            </a:r>
          </a:p>
          <a:p>
            <a:pPr algn="just"/>
            <a:r>
              <a:rPr lang="ru-RU"/>
              <a:t>	</a:t>
            </a:r>
          </a:p>
          <a:p>
            <a:pPr algn="just"/>
            <a:r>
              <a:rPr lang="ru-RU"/>
              <a:t>	Наилучшее качество изделий, когда хлеб составляет 25% массы изделия. Хлеб должен быть черствым, т.к. свежий хлеб неравномерно распределяется в котлетной массе и образует комки. Жидкости берется 30-35% от веса мяса. </a:t>
            </a: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287338" y="333375"/>
            <a:ext cx="885666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u="sng">
                <a:solidFill>
                  <a:srgbClr val="0000FF"/>
                </a:solidFill>
              </a:rPr>
              <a:t>Полуфабрикаты из котлетной массы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2"/>
          <p:cNvSpPr>
            <a:spLocks noChangeArrowheads="1" noChangeShapeType="1" noTextEdit="1"/>
          </p:cNvSpPr>
          <p:nvPr/>
        </p:nvSpPr>
        <p:spPr bwMode="auto">
          <a:xfrm>
            <a:off x="611188" y="404813"/>
            <a:ext cx="8062912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Обработка субпродуктов</a:t>
            </a:r>
          </a:p>
          <a:p>
            <a:pPr algn="ctr"/>
            <a:r>
              <a:rPr lang="ru-RU" sz="2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и приготовление полуфабрикатов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275013" y="1774825"/>
            <a:ext cx="2879725" cy="358775"/>
          </a:xfrm>
          <a:prstGeom prst="rect">
            <a:avLst/>
          </a:prstGeom>
          <a:solidFill>
            <a:srgbClr val="A3ECF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Субпродукты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476375" y="2493963"/>
            <a:ext cx="2303463" cy="358775"/>
          </a:xfrm>
          <a:prstGeom prst="rect">
            <a:avLst/>
          </a:prstGeom>
          <a:solidFill>
            <a:srgbClr val="FFCDC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I</a:t>
            </a:r>
            <a:r>
              <a:rPr lang="ru-RU"/>
              <a:t> категория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5580063" y="2493963"/>
            <a:ext cx="1944687" cy="360362"/>
          </a:xfrm>
          <a:prstGeom prst="rect">
            <a:avLst/>
          </a:prstGeom>
          <a:solidFill>
            <a:srgbClr val="FFCDC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II</a:t>
            </a:r>
            <a:r>
              <a:rPr lang="ru-RU"/>
              <a:t> категория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1403350" y="3070225"/>
            <a:ext cx="2663825" cy="2997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-"/>
            </a:pPr>
            <a:r>
              <a:rPr lang="ru-RU"/>
              <a:t> печень,</a:t>
            </a:r>
          </a:p>
          <a:p>
            <a:pPr>
              <a:buFontTx/>
              <a:buChar char="-"/>
            </a:pPr>
            <a:r>
              <a:rPr lang="ru-RU"/>
              <a:t> почки,</a:t>
            </a:r>
          </a:p>
          <a:p>
            <a:pPr>
              <a:buFontTx/>
              <a:buChar char="-"/>
            </a:pPr>
            <a:r>
              <a:rPr lang="ru-RU"/>
              <a:t> язык,</a:t>
            </a:r>
          </a:p>
          <a:p>
            <a:pPr>
              <a:buFontTx/>
              <a:buChar char="-"/>
            </a:pPr>
            <a:r>
              <a:rPr lang="ru-RU"/>
              <a:t> сердце</a:t>
            </a:r>
          </a:p>
          <a:p>
            <a:pPr>
              <a:buFontTx/>
              <a:buChar char="-"/>
            </a:pPr>
            <a:r>
              <a:rPr lang="ru-RU"/>
              <a:t> мозги,</a:t>
            </a:r>
          </a:p>
          <a:p>
            <a:pPr>
              <a:buFontTx/>
              <a:buChar char="-"/>
            </a:pPr>
            <a:r>
              <a:rPr lang="ru-RU"/>
              <a:t> рубец говяжий,</a:t>
            </a:r>
          </a:p>
          <a:p>
            <a:pPr>
              <a:buFontTx/>
              <a:buChar char="-"/>
            </a:pPr>
            <a:r>
              <a:rPr lang="ru-RU"/>
              <a:t> хвосты говяжьи,</a:t>
            </a:r>
          </a:p>
          <a:p>
            <a:pPr>
              <a:buFontTx/>
              <a:buChar char="-"/>
            </a:pPr>
            <a:r>
              <a:rPr lang="ru-RU"/>
              <a:t> ливер,</a:t>
            </a:r>
          </a:p>
          <a:p>
            <a:pPr>
              <a:buFontTx/>
              <a:buChar char="-"/>
            </a:pPr>
            <a:r>
              <a:rPr lang="ru-RU"/>
              <a:t> вымя говяжье.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5508625" y="3070225"/>
            <a:ext cx="2519363" cy="23034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-"/>
            </a:pPr>
            <a:r>
              <a:rPr lang="ru-RU"/>
              <a:t> диафрагма,</a:t>
            </a:r>
          </a:p>
          <a:p>
            <a:pPr>
              <a:buFontTx/>
              <a:buChar char="-"/>
            </a:pPr>
            <a:r>
              <a:rPr lang="ru-RU"/>
              <a:t> желудок свиной,</a:t>
            </a:r>
          </a:p>
          <a:p>
            <a:pPr>
              <a:buFontTx/>
              <a:buChar char="-"/>
            </a:pPr>
            <a:r>
              <a:rPr lang="ru-RU"/>
              <a:t> ноги свиные,</a:t>
            </a:r>
          </a:p>
          <a:p>
            <a:pPr>
              <a:buFontTx/>
              <a:buChar char="-"/>
            </a:pPr>
            <a:r>
              <a:rPr lang="ru-RU"/>
              <a:t> головы свиные,</a:t>
            </a:r>
          </a:p>
          <a:p>
            <a:pPr>
              <a:buFontTx/>
              <a:buChar char="-"/>
            </a:pPr>
            <a:r>
              <a:rPr lang="ru-RU"/>
              <a:t> губы свиные,</a:t>
            </a:r>
          </a:p>
          <a:p>
            <a:pPr>
              <a:buFontTx/>
              <a:buChar char="-"/>
            </a:pPr>
            <a:r>
              <a:rPr lang="ru-RU"/>
              <a:t> хвосты свиные.</a:t>
            </a:r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H="1">
            <a:off x="2484438" y="2133600"/>
            <a:ext cx="2087562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4572000" y="2133600"/>
            <a:ext cx="1944688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2627313" y="2854325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6516688" y="2854325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50825" y="260350"/>
            <a:ext cx="86423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50825" y="260350"/>
            <a:ext cx="8642350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/>
              <a:t>	Субпродукты поступают на предприятия общественного питания </a:t>
            </a:r>
            <a:r>
              <a:rPr lang="ru-RU">
                <a:solidFill>
                  <a:srgbClr val="0000FF"/>
                </a:solidFill>
              </a:rPr>
              <a:t>охлажденными или морожеными</a:t>
            </a:r>
            <a:r>
              <a:rPr lang="ru-RU"/>
              <a:t>.</a:t>
            </a:r>
          </a:p>
          <a:p>
            <a:pPr algn="just"/>
            <a:r>
              <a:rPr lang="ru-RU"/>
              <a:t>	</a:t>
            </a:r>
            <a:r>
              <a:rPr lang="ru-RU">
                <a:solidFill>
                  <a:srgbClr val="0000FF"/>
                </a:solidFill>
              </a:rPr>
              <a:t>Размораживают</a:t>
            </a:r>
            <a:r>
              <a:rPr lang="ru-RU"/>
              <a:t> субпродукты </a:t>
            </a:r>
            <a:r>
              <a:rPr lang="ru-RU" i="1"/>
              <a:t>на воздухе при температуре 15-18</a:t>
            </a:r>
            <a:r>
              <a:rPr lang="ru-RU" i="1">
                <a:sym typeface="Symbol" pitchFamily="18" charset="2"/>
              </a:rPr>
              <a:t></a:t>
            </a:r>
            <a:r>
              <a:rPr lang="ru-RU" i="1"/>
              <a:t>С на стеллажах, рабочих столах</a:t>
            </a:r>
            <a:r>
              <a:rPr lang="ru-RU"/>
              <a:t>. Мозги, почки, рубцы можно размораживать в воде. </a:t>
            </a:r>
          </a:p>
          <a:p>
            <a:pPr algn="just"/>
            <a:r>
              <a:rPr lang="ru-RU"/>
              <a:t>	</a:t>
            </a:r>
            <a:r>
              <a:rPr lang="ru-RU">
                <a:solidFill>
                  <a:srgbClr val="0000FF"/>
                </a:solidFill>
              </a:rPr>
              <a:t>После размораживания субпродукты обрабатывают по различным схемам</a:t>
            </a:r>
            <a:r>
              <a:rPr lang="ru-RU"/>
              <a:t>: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124075" y="3282950"/>
            <a:ext cx="5543550" cy="792163"/>
          </a:xfrm>
          <a:prstGeom prst="rect">
            <a:avLst/>
          </a:prstGeom>
          <a:solidFill>
            <a:srgbClr val="FFDDD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Срезают или удаляют желчные протоки </a:t>
            </a:r>
          </a:p>
          <a:p>
            <a:pPr algn="ctr"/>
            <a:r>
              <a:rPr lang="ru-RU"/>
              <a:t>и кровеносные сосуды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3059113" y="4291013"/>
            <a:ext cx="3600450" cy="504825"/>
          </a:xfrm>
          <a:prstGeom prst="rect">
            <a:avLst/>
          </a:prstGeom>
          <a:solidFill>
            <a:srgbClr val="FFDDD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Промывают в холодной воде</a:t>
            </a:r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4716463" y="4075113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3563938" y="2706688"/>
            <a:ext cx="2303462" cy="358775"/>
          </a:xfrm>
          <a:prstGeom prst="rect">
            <a:avLst/>
          </a:prstGeom>
          <a:solidFill>
            <a:srgbClr val="AFFDF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Печень</a:t>
            </a:r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4714875" y="3067050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3348038" y="5011738"/>
            <a:ext cx="2663825" cy="433387"/>
          </a:xfrm>
          <a:prstGeom prst="rect">
            <a:avLst/>
          </a:prstGeom>
          <a:solidFill>
            <a:srgbClr val="FFDDD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Снимают пленку</a:t>
            </a:r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4716463" y="4795838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468313" y="5661025"/>
            <a:ext cx="8351837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i="1" u="sng">
                <a:solidFill>
                  <a:srgbClr val="0000FF"/>
                </a:solidFill>
              </a:rPr>
              <a:t>Требования к качеству печени:</a:t>
            </a:r>
            <a:r>
              <a:rPr lang="ru-RU"/>
              <a:t> она должна быть без наружных кровеносных сосудов, лимфоузлов, желчного пузыря, цвет </a:t>
            </a:r>
            <a:r>
              <a:rPr lang="ru-RU">
                <a:sym typeface="Symbol" pitchFamily="18" charset="2"/>
              </a:rPr>
              <a:t></a:t>
            </a:r>
            <a:r>
              <a:rPr lang="ru-RU"/>
              <a:t> от светло коричневого до темно коричневого.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468313" y="765175"/>
            <a:ext cx="8280400" cy="792163"/>
          </a:xfrm>
          <a:prstGeom prst="rect">
            <a:avLst/>
          </a:prstGeom>
          <a:solidFill>
            <a:srgbClr val="FFDDD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Почки говяжьи освобождают от жира вместе с пленкой, </a:t>
            </a:r>
          </a:p>
          <a:p>
            <a:pPr algn="ctr"/>
            <a:r>
              <a:rPr lang="ru-RU"/>
              <a:t>в свиных и бараньих оставляют слой жира 5 мм. 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971550" y="1773238"/>
            <a:ext cx="7272338" cy="1008062"/>
          </a:xfrm>
          <a:prstGeom prst="rect">
            <a:avLst/>
          </a:prstGeom>
          <a:solidFill>
            <a:srgbClr val="FFDDD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Говяжьи почки разрезают до половины и замачивают </a:t>
            </a:r>
          </a:p>
          <a:p>
            <a:pPr algn="ctr"/>
            <a:r>
              <a:rPr lang="ru-RU"/>
              <a:t>в воде на 3-4 часа, часто меняя воду </a:t>
            </a:r>
          </a:p>
          <a:p>
            <a:pPr algn="ctr"/>
            <a:r>
              <a:rPr lang="ru-RU"/>
              <a:t>для удаления специфического запаха. </a:t>
            </a: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4645025" y="1557338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492500" y="188913"/>
            <a:ext cx="2303463" cy="358775"/>
          </a:xfrm>
          <a:prstGeom prst="rect">
            <a:avLst/>
          </a:prstGeom>
          <a:solidFill>
            <a:srgbClr val="AFFDF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Почки</a:t>
            </a:r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4643438" y="549275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95288" y="2852738"/>
            <a:ext cx="83518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i="1" u="sng">
                <a:solidFill>
                  <a:srgbClr val="0000FF"/>
                </a:solidFill>
              </a:rPr>
              <a:t>Требования к качеству почек: </a:t>
            </a:r>
            <a:r>
              <a:rPr lang="ru-RU"/>
              <a:t>почки должны быть без жировой капсулы, мочеточников.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468313" y="3894138"/>
            <a:ext cx="8351837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	</a:t>
            </a:r>
            <a:r>
              <a:rPr lang="ru-RU" b="1" i="1" u="sng">
                <a:solidFill>
                  <a:srgbClr val="0000FF"/>
                </a:solidFill>
              </a:rPr>
              <a:t>Мозги</a:t>
            </a:r>
            <a:r>
              <a:rPr lang="ru-RU"/>
              <a:t> замачивают в холодной воде на 1-2 часа, чтобы легче было снять пленку, можно вымачивать в подкисленной воде для того, чтобы консистенция мозгов была более плотная.</a:t>
            </a:r>
            <a:endParaRPr lang="ru-RU" u="sng"/>
          </a:p>
          <a:p>
            <a:r>
              <a:rPr lang="ru-RU" i="1" u="sng">
                <a:solidFill>
                  <a:srgbClr val="0000FF"/>
                </a:solidFill>
              </a:rPr>
              <a:t>Требования к качеству:</a:t>
            </a:r>
            <a:r>
              <a:rPr lang="ru-RU"/>
              <a:t> мозги должны быть целыми, без сгустков крови, порезов, разрывов.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95288" y="4868863"/>
            <a:ext cx="8569325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/>
              <a:t>	</a:t>
            </a:r>
            <a:r>
              <a:rPr lang="ru-RU" b="1" i="1" u="sng">
                <a:solidFill>
                  <a:srgbClr val="0000FF"/>
                </a:solidFill>
              </a:rPr>
              <a:t>Язык</a:t>
            </a:r>
            <a:r>
              <a:rPr lang="ru-RU"/>
              <a:t> тщательно промывают холодной водой. </a:t>
            </a:r>
          </a:p>
          <a:p>
            <a:pPr algn="just"/>
            <a:r>
              <a:rPr lang="ru-RU" i="1" u="sng">
                <a:solidFill>
                  <a:srgbClr val="0000FF"/>
                </a:solidFill>
              </a:rPr>
              <a:t>Требования к качеству:</a:t>
            </a:r>
            <a:r>
              <a:rPr lang="ru-RU"/>
              <a:t> его поверхность должна быть без слизи, крови, разрывов, порезов.</a:t>
            </a:r>
          </a:p>
          <a:p>
            <a:pPr algn="just"/>
            <a:r>
              <a:rPr lang="ru-RU"/>
              <a:t>	</a:t>
            </a:r>
            <a:r>
              <a:rPr lang="ru-RU">
                <a:solidFill>
                  <a:srgbClr val="0000FF"/>
                </a:solidFill>
              </a:rPr>
              <a:t>Сроки хранения охлажденных субпродуктов 24 часа, мороженых 48 часов.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195513" y="836613"/>
            <a:ext cx="5543550" cy="360362"/>
          </a:xfrm>
          <a:prstGeom prst="rect">
            <a:avLst/>
          </a:prstGeom>
          <a:solidFill>
            <a:srgbClr val="FFDDD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вымачивают в холодной воде 1-2 часа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130550" y="1412875"/>
            <a:ext cx="3600450" cy="360363"/>
          </a:xfrm>
          <a:prstGeom prst="rect">
            <a:avLst/>
          </a:prstGeom>
          <a:solidFill>
            <a:srgbClr val="FFDDD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промывают</a:t>
            </a:r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4787900" y="1196975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3635375" y="260350"/>
            <a:ext cx="2303463" cy="358775"/>
          </a:xfrm>
          <a:prstGeom prst="rect">
            <a:avLst/>
          </a:prstGeom>
          <a:solidFill>
            <a:srgbClr val="AFFDF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Сердце</a:t>
            </a: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4786313" y="620713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2124075" y="1989138"/>
            <a:ext cx="5688013" cy="433387"/>
          </a:xfrm>
          <a:prstGeom prst="rect">
            <a:avLst/>
          </a:prstGeom>
          <a:solidFill>
            <a:srgbClr val="FFDDD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освобождают от кровеносных сосудов</a:t>
            </a:r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4787900" y="1773238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755650" y="3284538"/>
            <a:ext cx="7848600" cy="360362"/>
          </a:xfrm>
          <a:prstGeom prst="rect">
            <a:avLst/>
          </a:prstGeom>
          <a:solidFill>
            <a:srgbClr val="FFDDD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вымачивают в холодной воде 6-9 часов, периодически меняя ее</a:t>
            </a: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3130550" y="3860800"/>
            <a:ext cx="3600450" cy="360363"/>
          </a:xfrm>
          <a:prstGeom prst="rect">
            <a:avLst/>
          </a:prstGeom>
          <a:solidFill>
            <a:srgbClr val="FFDDD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ошпаривают</a:t>
            </a:r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4787900" y="3644900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3635375" y="2708275"/>
            <a:ext cx="2303463" cy="358775"/>
          </a:xfrm>
          <a:prstGeom prst="rect">
            <a:avLst/>
          </a:prstGeom>
          <a:solidFill>
            <a:srgbClr val="AFFDF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Рубцы</a:t>
            </a:r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>
            <a:off x="4786313" y="3068638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2124075" y="4437063"/>
            <a:ext cx="5688013" cy="433387"/>
          </a:xfrm>
          <a:prstGeom prst="rect">
            <a:avLst/>
          </a:prstGeom>
          <a:solidFill>
            <a:srgbClr val="FFDDD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промывают холодной водой</a:t>
            </a:r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>
            <a:off x="4787900" y="4221163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Этапы обработки мяса: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05038"/>
            <a:ext cx="3178175" cy="27368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mtClean="0"/>
              <a:t>Оттаивание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mtClean="0"/>
              <a:t>Обмывание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mtClean="0"/>
              <a:t>Обсушивание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mtClean="0"/>
              <a:t>Разделка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mtClean="0"/>
              <a:t>Обвалка</a:t>
            </a:r>
          </a:p>
        </p:txBody>
      </p:sp>
      <p:pic>
        <p:nvPicPr>
          <p:cNvPr id="26628" name="Picture 8" descr="g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1484313"/>
            <a:ext cx="518477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Термическое состояние мяса:</a:t>
            </a:r>
          </a:p>
        </p:txBody>
      </p:sp>
      <p:sp>
        <p:nvSpPr>
          <p:cNvPr id="2765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605463" y="1557338"/>
            <a:ext cx="3538537" cy="45307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ru-RU" altLang="ru-RU" smtClean="0">
              <a:latin typeface="Arial" charset="0"/>
            </a:endParaRPr>
          </a:p>
          <a:p>
            <a:pPr eaLnBrk="1" hangingPunct="1"/>
            <a:r>
              <a:rPr lang="ru-RU" altLang="ru-RU" smtClean="0"/>
              <a:t>Остывшее,</a:t>
            </a:r>
          </a:p>
          <a:p>
            <a:pPr eaLnBrk="1" hangingPunct="1"/>
            <a:r>
              <a:rPr lang="ru-RU" altLang="ru-RU" smtClean="0"/>
              <a:t>Охлажденное,</a:t>
            </a:r>
          </a:p>
          <a:p>
            <a:pPr eaLnBrk="1" hangingPunct="1"/>
            <a:r>
              <a:rPr lang="ru-RU" altLang="ru-RU" smtClean="0"/>
              <a:t>Замороженное.</a:t>
            </a:r>
          </a:p>
          <a:p>
            <a:pPr eaLnBrk="1" hangingPunct="1"/>
            <a:endParaRPr lang="ru-RU" altLang="ru-RU" smtClean="0">
              <a:latin typeface="Arial" charset="0"/>
            </a:endParaRPr>
          </a:p>
          <a:p>
            <a:pPr eaLnBrk="1" hangingPunct="1"/>
            <a:endParaRPr lang="ru-RU" altLang="ru-RU" smtClean="0"/>
          </a:p>
          <a:p>
            <a:pPr eaLnBrk="1" hangingPunct="1">
              <a:buFont typeface="Wingdings" pitchFamily="2" charset="2"/>
              <a:buNone/>
            </a:pPr>
            <a:endParaRPr lang="ru-RU" altLang="ru-RU" smtClean="0"/>
          </a:p>
        </p:txBody>
      </p:sp>
      <p:pic>
        <p:nvPicPr>
          <p:cNvPr id="27652" name="Picture 6" descr="сканирование шаш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268413"/>
            <a:ext cx="4824413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Тепловая обработка мяса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Варка,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Жаренье,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Запекание,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Тушение,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/>
              <a:t>Припускание</a:t>
            </a:r>
            <a:r>
              <a:rPr lang="ru-RU" dirty="0" smtClean="0"/>
              <a:t>,      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/>
              <a:t>Пассерование</a:t>
            </a:r>
            <a:r>
              <a:rPr lang="ru-RU" dirty="0" smtClean="0"/>
              <a:t>,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/>
              <a:t>Бланширование</a:t>
            </a:r>
            <a:r>
              <a:rPr lang="ru-RU" dirty="0" smtClean="0"/>
              <a:t>,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/>
              <a:t>Брезирование</a:t>
            </a:r>
            <a:r>
              <a:rPr lang="ru-RU" dirty="0" smtClean="0"/>
              <a:t>,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Копчение.</a:t>
            </a:r>
          </a:p>
        </p:txBody>
      </p:sp>
      <p:pic>
        <p:nvPicPr>
          <p:cNvPr id="28676" name="Picture 7" descr="сканирование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4300" y="1412875"/>
            <a:ext cx="489585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Словарь терминов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Брезирование – жарка в жаровочном шкафу предварительно припущенных в бульоне продуктов.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Пассерование – вид обработки продукта в небольшом количестве жира.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Припускание – варка мяса в небольшом количестве воды.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Обвалка – отделение мякоти от костей.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Бифштекс - изделие округло-приплюснутой формы непанированное.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Ромштекс – панированное изделие овальной формы.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Фритюр – жарка в большом количестве жира.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Изделия из рубленной массы</a:t>
            </a:r>
          </a:p>
        </p:txBody>
      </p:sp>
      <p:sp>
        <p:nvSpPr>
          <p:cNvPr id="3072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smtClean="0"/>
              <a:t>Рубленная натуральная масса: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smtClean="0"/>
              <a:t>1.Натуральная (мясо, шпик, специи 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smtClean="0"/>
              <a:t>2.Котлетная ( хлеб, молоко, мясо, шпик, специи 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smtClean="0">
                <a:latin typeface="Arial" charset="0"/>
              </a:rPr>
              <a:t>Изделия:</a:t>
            </a:r>
            <a:r>
              <a:rPr lang="ru-RU" altLang="ru-RU" sz="2400" smtClean="0"/>
              <a:t> бифштексы, котлеты, шницели, ромштексы, люля-кебаб, тефтели, зразы, рулеты, биточки.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400" smtClean="0"/>
          </a:p>
        </p:txBody>
      </p:sp>
      <p:pic>
        <p:nvPicPr>
          <p:cNvPr id="30724" name="Picture 6" descr="сканирование0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484313"/>
            <a:ext cx="39592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FF0000"/>
                </a:solidFill>
              </a:rPr>
              <a:t>Виды мяса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000125" y="1214438"/>
            <a:ext cx="7215188" cy="52149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</a:rPr>
              <a:t>Мясо – один из древнейших продуктов питания человека.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</a:rPr>
              <a:t>Наиболее традиционными видами мяса являются: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</a:rPr>
              <a:t>Говядина,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</a:rPr>
              <a:t>Свинина,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</a:rPr>
              <a:t>Телятина,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</a:rPr>
              <a:t>Баранина,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</a:rPr>
              <a:t>Мясо д. птицы,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</a:rPr>
              <a:t>Мясо дичи.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Знакомство с профессией</a:t>
            </a:r>
          </a:p>
        </p:txBody>
      </p:sp>
      <p:pic>
        <p:nvPicPr>
          <p:cNvPr id="31747" name="Picture 6" descr="i[1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1196975"/>
            <a:ext cx="6121400" cy="48958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Мясные бульоны:</a:t>
            </a:r>
          </a:p>
        </p:txBody>
      </p:sp>
      <p:sp>
        <p:nvSpPr>
          <p:cNvPr id="3277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1484313"/>
            <a:ext cx="3970337" cy="46815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altLang="ru-RU" smtClean="0">
              <a:latin typeface="Arial" charset="0"/>
            </a:endParaRPr>
          </a:p>
          <a:p>
            <a:pPr eaLnBrk="1" hangingPunct="1"/>
            <a:r>
              <a:rPr lang="ru-RU" altLang="ru-RU" smtClean="0"/>
              <a:t>Костный бульон,</a:t>
            </a:r>
          </a:p>
          <a:p>
            <a:pPr eaLnBrk="1" hangingPunct="1"/>
            <a:r>
              <a:rPr lang="ru-RU" altLang="ru-RU" smtClean="0"/>
              <a:t>Мясной бульон,</a:t>
            </a:r>
          </a:p>
          <a:p>
            <a:pPr eaLnBrk="1" hangingPunct="1"/>
            <a:r>
              <a:rPr lang="ru-RU" altLang="ru-RU" smtClean="0"/>
              <a:t>Мясокостный бульон,</a:t>
            </a:r>
          </a:p>
          <a:p>
            <a:pPr eaLnBrk="1" hangingPunct="1"/>
            <a:r>
              <a:rPr lang="ru-RU" altLang="ru-RU" smtClean="0"/>
              <a:t>Бульон из домашней птицы,</a:t>
            </a:r>
          </a:p>
          <a:p>
            <a:pPr eaLnBrk="1" hangingPunct="1"/>
            <a:r>
              <a:rPr lang="ru-RU" altLang="ru-RU" smtClean="0"/>
              <a:t>Бульон из дичи 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smtClean="0"/>
          </a:p>
        </p:txBody>
      </p:sp>
      <p:pic>
        <p:nvPicPr>
          <p:cNvPr id="32772" name="Picture 6" descr="1098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412875"/>
            <a:ext cx="44640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Первые блюда из мяса:</a:t>
            </a:r>
          </a:p>
        </p:txBody>
      </p:sp>
      <p:sp>
        <p:nvSpPr>
          <p:cNvPr id="33795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mtClean="0"/>
              <a:t>Щи,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/>
              <a:t>Борщи,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/>
              <a:t>Солянки,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/>
              <a:t>Рассольники,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/>
              <a:t>Супы с крупами, макаронными изделиями, грибами, овощами, бобовыми.</a:t>
            </a:r>
          </a:p>
        </p:txBody>
      </p:sp>
      <p:pic>
        <p:nvPicPr>
          <p:cNvPr id="33796" name="Picture 6" descr="284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1484313"/>
            <a:ext cx="4824412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smtClean="0"/>
              <a:t>Полезные советы</a:t>
            </a:r>
          </a:p>
        </p:txBody>
      </p:sp>
      <p:sp>
        <p:nvSpPr>
          <p:cNvPr id="14339" name="Rectangle 1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Отбивные будут нежнее, если перед жареньем их на 1 час положить в воду с добавлением уксуса.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Вторые блюда из мяса: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628775"/>
            <a:ext cx="82296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1800" smtClean="0">
                <a:latin typeface="Arial" charset="0"/>
              </a:rPr>
              <a:t>Блюда из отварного и жареного мяса</a:t>
            </a:r>
            <a:r>
              <a:rPr lang="ru-RU" altLang="ru-RU" sz="1400" smtClean="0">
                <a:latin typeface="Arial" charset="0"/>
              </a:rPr>
              <a:t>: 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000" smtClean="0"/>
              <a:t>Натуральные крупнокусковые полуфабрикаты,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000" smtClean="0"/>
              <a:t>Натуральные порционные полуфабрикаты,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000" smtClean="0"/>
              <a:t>Мелкокусковые натуральные полуфабрикаты,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000" smtClean="0"/>
              <a:t>Шашлык,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000" smtClean="0"/>
              <a:t>Птица (гусь, утка, цыплята)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smtClean="0">
                <a:latin typeface="Arial" charset="0"/>
              </a:rPr>
              <a:t>Блюда из тушеного мяса: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000" smtClean="0"/>
              <a:t>Мясо, тушеное крупным куском,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000" smtClean="0"/>
              <a:t>Мясо духовое,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000" smtClean="0"/>
              <a:t>Гуляш,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000" smtClean="0"/>
              <a:t>Рагу,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000" smtClean="0"/>
              <a:t>Плов,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000" smtClean="0"/>
              <a:t>Азу.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smtClean="0">
                <a:latin typeface="Arial" charset="0"/>
              </a:rPr>
              <a:t>Блюда из запеченного мяса: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000" smtClean="0"/>
              <a:t>Запеканка картофельная с мясом,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000" smtClean="0"/>
              <a:t>Овощи, фаршированные мясом,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000" smtClean="0"/>
              <a:t>Макаронные изделия с мясом.</a:t>
            </a:r>
          </a:p>
          <a:p>
            <a:pPr eaLnBrk="1" hangingPunct="1">
              <a:lnSpc>
                <a:spcPct val="80000"/>
              </a:lnSpc>
            </a:pPr>
            <a:endParaRPr lang="ru-RU" altLang="ru-RU" sz="1000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1800" smtClean="0">
                <a:latin typeface="Arial" charset="0"/>
              </a:rPr>
              <a:t>Блюда из рубленного мяса: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000" smtClean="0"/>
              <a:t>Ромштекс,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000" smtClean="0"/>
              <a:t>Бифштекс,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000" smtClean="0"/>
              <a:t>Зразы.</a:t>
            </a:r>
          </a:p>
        </p:txBody>
      </p:sp>
      <p:pic>
        <p:nvPicPr>
          <p:cNvPr id="35844" name="Picture 7" descr="98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1700213"/>
            <a:ext cx="4392612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Прямоугольник 3"/>
          <p:cNvSpPr>
            <a:spLocks noChangeArrowheads="1"/>
          </p:cNvSpPr>
          <p:nvPr/>
        </p:nvSpPr>
        <p:spPr bwMode="auto">
          <a:xfrm>
            <a:off x="755650" y="1757363"/>
            <a:ext cx="7272338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4000">
                <a:latin typeface="Arial" charset="0"/>
              </a:rPr>
              <a:t>Блюда из отварного и жареного мяса</a:t>
            </a:r>
            <a:r>
              <a:rPr lang="ru-RU" altLang="ru-RU" sz="3200">
                <a:latin typeface="Arial" charset="0"/>
              </a:rPr>
              <a:t>:  </a:t>
            </a:r>
          </a:p>
          <a:p>
            <a:pPr>
              <a:lnSpc>
                <a:spcPct val="80000"/>
              </a:lnSpc>
            </a:pPr>
            <a:r>
              <a:rPr lang="ru-RU" altLang="ru-RU"/>
              <a:t>Натуральные крупнокусковые полуфабрикаты,</a:t>
            </a:r>
          </a:p>
          <a:p>
            <a:pPr>
              <a:lnSpc>
                <a:spcPct val="80000"/>
              </a:lnSpc>
            </a:pPr>
            <a:r>
              <a:rPr lang="ru-RU" altLang="ru-RU"/>
              <a:t>Натуральные порционные полуфабрикаты,</a:t>
            </a:r>
          </a:p>
          <a:p>
            <a:pPr>
              <a:lnSpc>
                <a:spcPct val="80000"/>
              </a:lnSpc>
            </a:pPr>
            <a:r>
              <a:rPr lang="ru-RU" altLang="ru-RU"/>
              <a:t>Мелкокусковые натуральные полуфабрикаты,</a:t>
            </a:r>
          </a:p>
          <a:p>
            <a:pPr>
              <a:lnSpc>
                <a:spcPct val="80000"/>
              </a:lnSpc>
            </a:pPr>
            <a:r>
              <a:rPr lang="ru-RU" altLang="ru-RU"/>
              <a:t>Шашлык,</a:t>
            </a:r>
          </a:p>
          <a:p>
            <a:pPr>
              <a:lnSpc>
                <a:spcPct val="80000"/>
              </a:lnSpc>
            </a:pPr>
            <a:r>
              <a:rPr lang="ru-RU" altLang="ru-RU"/>
              <a:t>Птица (гусь, утка, цыплята)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Прямоугольник 4"/>
          <p:cNvSpPr>
            <a:spLocks noChangeArrowheads="1"/>
          </p:cNvSpPr>
          <p:nvPr/>
        </p:nvSpPr>
        <p:spPr bwMode="auto">
          <a:xfrm>
            <a:off x="611188" y="2225675"/>
            <a:ext cx="76327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4000">
                <a:latin typeface="Arial" charset="0"/>
              </a:rPr>
              <a:t>Блюда из тушеного мяса:</a:t>
            </a:r>
          </a:p>
          <a:p>
            <a:pPr>
              <a:lnSpc>
                <a:spcPct val="80000"/>
              </a:lnSpc>
            </a:pPr>
            <a:r>
              <a:rPr lang="ru-RU" altLang="ru-RU"/>
              <a:t>Мясо, тушеное крупным куском,</a:t>
            </a:r>
          </a:p>
          <a:p>
            <a:pPr>
              <a:lnSpc>
                <a:spcPct val="80000"/>
              </a:lnSpc>
            </a:pPr>
            <a:r>
              <a:rPr lang="ru-RU" altLang="ru-RU"/>
              <a:t>Мясо духовое,</a:t>
            </a:r>
          </a:p>
          <a:p>
            <a:pPr>
              <a:lnSpc>
                <a:spcPct val="80000"/>
              </a:lnSpc>
            </a:pPr>
            <a:r>
              <a:rPr lang="ru-RU" altLang="ru-RU"/>
              <a:t>Гуляш,</a:t>
            </a:r>
          </a:p>
          <a:p>
            <a:pPr>
              <a:lnSpc>
                <a:spcPct val="80000"/>
              </a:lnSpc>
            </a:pPr>
            <a:r>
              <a:rPr lang="ru-RU" altLang="ru-RU"/>
              <a:t>Рагу,</a:t>
            </a:r>
          </a:p>
          <a:p>
            <a:pPr>
              <a:lnSpc>
                <a:spcPct val="80000"/>
              </a:lnSpc>
            </a:pPr>
            <a:r>
              <a:rPr lang="ru-RU" altLang="ru-RU"/>
              <a:t>Плов,</a:t>
            </a:r>
          </a:p>
          <a:p>
            <a:pPr>
              <a:lnSpc>
                <a:spcPct val="80000"/>
              </a:lnSpc>
            </a:pPr>
            <a:r>
              <a:rPr lang="ru-RU" altLang="ru-RU"/>
              <a:t>Азу.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Прямоугольник 3"/>
          <p:cNvSpPr>
            <a:spLocks noChangeArrowheads="1"/>
          </p:cNvSpPr>
          <p:nvPr/>
        </p:nvSpPr>
        <p:spPr bwMode="auto">
          <a:xfrm>
            <a:off x="971550" y="2557463"/>
            <a:ext cx="7056438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4000">
                <a:latin typeface="Arial" charset="0"/>
              </a:rPr>
              <a:t>Блюда из запеченного мяса:</a:t>
            </a:r>
          </a:p>
          <a:p>
            <a:pPr>
              <a:lnSpc>
                <a:spcPct val="80000"/>
              </a:lnSpc>
            </a:pPr>
            <a:r>
              <a:rPr lang="ru-RU" altLang="ru-RU"/>
              <a:t>Запеканка картофельная с мясом,</a:t>
            </a:r>
          </a:p>
          <a:p>
            <a:pPr>
              <a:lnSpc>
                <a:spcPct val="80000"/>
              </a:lnSpc>
            </a:pPr>
            <a:r>
              <a:rPr lang="ru-RU" altLang="ru-RU"/>
              <a:t>Овощи, фаршированные мясом,</a:t>
            </a:r>
          </a:p>
          <a:p>
            <a:pPr>
              <a:lnSpc>
                <a:spcPct val="80000"/>
              </a:lnSpc>
            </a:pPr>
            <a:r>
              <a:rPr lang="ru-RU" altLang="ru-RU"/>
              <a:t>Макаронные изделия с мясом.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Прямоугольник 3"/>
          <p:cNvSpPr>
            <a:spLocks noChangeArrowheads="1"/>
          </p:cNvSpPr>
          <p:nvPr/>
        </p:nvSpPr>
        <p:spPr bwMode="auto">
          <a:xfrm>
            <a:off x="2286000" y="2557463"/>
            <a:ext cx="45720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4000">
                <a:latin typeface="Arial" charset="0"/>
              </a:rPr>
              <a:t>Блюда из рубленного мяса:</a:t>
            </a:r>
          </a:p>
          <a:p>
            <a:pPr>
              <a:lnSpc>
                <a:spcPct val="80000"/>
              </a:lnSpc>
            </a:pPr>
            <a:r>
              <a:rPr lang="ru-RU" altLang="ru-RU"/>
              <a:t>Ромштекс,</a:t>
            </a:r>
          </a:p>
          <a:p>
            <a:pPr>
              <a:lnSpc>
                <a:spcPct val="80000"/>
              </a:lnSpc>
            </a:pPr>
            <a:r>
              <a:rPr lang="ru-RU" altLang="ru-RU"/>
              <a:t>Бифштекс,</a:t>
            </a:r>
          </a:p>
          <a:p>
            <a:pPr>
              <a:lnSpc>
                <a:spcPct val="80000"/>
              </a:lnSpc>
            </a:pPr>
            <a:r>
              <a:rPr lang="ru-RU" altLang="ru-RU"/>
              <a:t>Зразы.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8" descr="t_photo_0127_161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268413"/>
            <a:ext cx="5184775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 Box 21"/>
          <p:cNvSpPr txBox="1">
            <a:spLocks noChangeArrowheads="1"/>
          </p:cNvSpPr>
          <p:nvPr/>
        </p:nvSpPr>
        <p:spPr bwMode="auto">
          <a:xfrm>
            <a:off x="519113" y="203200"/>
            <a:ext cx="7077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/>
              <a:t>Приятного аппетита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5"/>
          <p:cNvSpPr>
            <a:spLocks noChangeArrowheads="1" noChangeShapeType="1" noTextEdit="1"/>
          </p:cNvSpPr>
          <p:nvPr/>
        </p:nvSpPr>
        <p:spPr bwMode="auto">
          <a:xfrm>
            <a:off x="755650" y="260350"/>
            <a:ext cx="7993063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Технологическая характеристика мясного сырья,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поступающего на ПОП. 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Требования к качеству</a:t>
            </a:r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468313" y="1268413"/>
            <a:ext cx="83518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/>
              <a:t>	Мясо</a:t>
            </a:r>
            <a:r>
              <a:rPr lang="ru-RU"/>
              <a:t> – ценный питательный продукт, источник полноценного белка.</a:t>
            </a:r>
          </a:p>
        </p:txBody>
      </p:sp>
      <p:sp>
        <p:nvSpPr>
          <p:cNvPr id="5124" name="Oval 8"/>
          <p:cNvSpPr>
            <a:spLocks noChangeArrowheads="1"/>
          </p:cNvSpPr>
          <p:nvPr/>
        </p:nvSpPr>
        <p:spPr bwMode="auto">
          <a:xfrm>
            <a:off x="3059113" y="2636838"/>
            <a:ext cx="1296987" cy="576262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Ткани</a:t>
            </a:r>
          </a:p>
        </p:txBody>
      </p:sp>
      <p:sp>
        <p:nvSpPr>
          <p:cNvPr id="5125" name="Rectangle 9"/>
          <p:cNvSpPr>
            <a:spLocks noChangeArrowheads="1"/>
          </p:cNvSpPr>
          <p:nvPr/>
        </p:nvSpPr>
        <p:spPr bwMode="auto">
          <a:xfrm>
            <a:off x="4932363" y="2060575"/>
            <a:ext cx="1655762" cy="360363"/>
          </a:xfrm>
          <a:prstGeom prst="rect">
            <a:avLst/>
          </a:prstGeom>
          <a:solidFill>
            <a:srgbClr val="FCE4A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Мышечная</a:t>
            </a:r>
          </a:p>
        </p:txBody>
      </p:sp>
      <p:sp>
        <p:nvSpPr>
          <p:cNvPr id="5126" name="Rectangle 10"/>
          <p:cNvSpPr>
            <a:spLocks noChangeArrowheads="1"/>
          </p:cNvSpPr>
          <p:nvPr/>
        </p:nvSpPr>
        <p:spPr bwMode="auto">
          <a:xfrm>
            <a:off x="4932363" y="2563813"/>
            <a:ext cx="2159000" cy="288925"/>
          </a:xfrm>
          <a:prstGeom prst="rect">
            <a:avLst/>
          </a:prstGeom>
          <a:solidFill>
            <a:srgbClr val="FCE4A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Соединительная</a:t>
            </a:r>
          </a:p>
        </p:txBody>
      </p:sp>
      <p:sp>
        <p:nvSpPr>
          <p:cNvPr id="5127" name="Rectangle 11"/>
          <p:cNvSpPr>
            <a:spLocks noChangeArrowheads="1"/>
          </p:cNvSpPr>
          <p:nvPr/>
        </p:nvSpPr>
        <p:spPr bwMode="auto">
          <a:xfrm>
            <a:off x="4932363" y="2995613"/>
            <a:ext cx="1295400" cy="288925"/>
          </a:xfrm>
          <a:prstGeom prst="rect">
            <a:avLst/>
          </a:prstGeom>
          <a:solidFill>
            <a:srgbClr val="FCE4A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Жировая</a:t>
            </a:r>
          </a:p>
        </p:txBody>
      </p:sp>
      <p:sp>
        <p:nvSpPr>
          <p:cNvPr id="5128" name="Rectangle 12"/>
          <p:cNvSpPr>
            <a:spLocks noChangeArrowheads="1"/>
          </p:cNvSpPr>
          <p:nvPr/>
        </p:nvSpPr>
        <p:spPr bwMode="auto">
          <a:xfrm>
            <a:off x="4932363" y="3429000"/>
            <a:ext cx="1295400" cy="287338"/>
          </a:xfrm>
          <a:prstGeom prst="rect">
            <a:avLst/>
          </a:prstGeom>
          <a:solidFill>
            <a:srgbClr val="FCE4A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Костная</a:t>
            </a:r>
          </a:p>
        </p:txBody>
      </p:sp>
      <p:sp>
        <p:nvSpPr>
          <p:cNvPr id="5129" name="AutoShape 13"/>
          <p:cNvSpPr>
            <a:spLocks/>
          </p:cNvSpPr>
          <p:nvPr/>
        </p:nvSpPr>
        <p:spPr bwMode="auto">
          <a:xfrm>
            <a:off x="4427538" y="1987550"/>
            <a:ext cx="431800" cy="1873250"/>
          </a:xfrm>
          <a:prstGeom prst="leftBrace">
            <a:avLst>
              <a:gd name="adj1" fmla="val 3615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0" name="Text Box 14"/>
          <p:cNvSpPr txBox="1">
            <a:spLocks noChangeArrowheads="1"/>
          </p:cNvSpPr>
          <p:nvPr/>
        </p:nvSpPr>
        <p:spPr bwMode="auto">
          <a:xfrm>
            <a:off x="684213" y="3860800"/>
            <a:ext cx="8135937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/>
              <a:t>На соотношение тканей в мясе влияет: </a:t>
            </a:r>
          </a:p>
          <a:p>
            <a:pPr algn="just"/>
            <a:r>
              <a:rPr lang="ru-RU"/>
              <a:t>	- вид животного, </a:t>
            </a:r>
          </a:p>
          <a:p>
            <a:pPr algn="just"/>
            <a:r>
              <a:rPr lang="ru-RU"/>
              <a:t>	- порода, </a:t>
            </a:r>
          </a:p>
          <a:p>
            <a:pPr algn="just"/>
            <a:r>
              <a:rPr lang="ru-RU"/>
              <a:t>	- пол, </a:t>
            </a:r>
          </a:p>
          <a:p>
            <a:pPr algn="just"/>
            <a:r>
              <a:rPr lang="ru-RU"/>
              <a:t>	- возраст, </a:t>
            </a:r>
          </a:p>
          <a:p>
            <a:pPr algn="just"/>
            <a:r>
              <a:rPr lang="ru-RU"/>
              <a:t>	- упитанность. </a:t>
            </a:r>
          </a:p>
          <a:p>
            <a:pPr algn="just"/>
            <a:r>
              <a:rPr lang="ru-RU"/>
              <a:t>От этих показателей зависит химический состав мяса. Белки представлены в основном мышечной и соединительной тканью.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250825" y="333375"/>
            <a:ext cx="8713788" cy="511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	В состав мышечного волокна входят </a:t>
            </a:r>
            <a:r>
              <a:rPr lang="ru-RU">
                <a:solidFill>
                  <a:srgbClr val="CC3300"/>
                </a:solidFill>
              </a:rPr>
              <a:t>белки</a:t>
            </a:r>
            <a:r>
              <a:rPr lang="ru-RU"/>
              <a:t>:  </a:t>
            </a:r>
          </a:p>
          <a:p>
            <a:pPr>
              <a:buFontTx/>
              <a:buChar char="-"/>
            </a:pPr>
            <a:r>
              <a:rPr lang="ru-RU"/>
              <a:t> саркоплазматические и </a:t>
            </a:r>
          </a:p>
          <a:p>
            <a:pPr>
              <a:buFontTx/>
              <a:buChar char="-"/>
            </a:pPr>
            <a:r>
              <a:rPr lang="ru-RU"/>
              <a:t> миофибриллярные.</a:t>
            </a:r>
          </a:p>
          <a:p>
            <a:pPr algn="just"/>
            <a:r>
              <a:rPr lang="ru-RU"/>
              <a:t>	Белки соединительной ткани определяют структурно механические свойства мяса, и содержание их в различных частях туши различно. </a:t>
            </a:r>
          </a:p>
          <a:p>
            <a:pPr algn="just"/>
            <a:r>
              <a:rPr lang="ru-RU" i="1">
                <a:solidFill>
                  <a:srgbClr val="CC3300"/>
                </a:solidFill>
              </a:rPr>
              <a:t>	Увеличение количества белков соединительной ткани</a:t>
            </a:r>
            <a:r>
              <a:rPr lang="ru-RU"/>
              <a:t> </a:t>
            </a:r>
            <a:r>
              <a:rPr lang="ru-RU" i="1">
                <a:solidFill>
                  <a:srgbClr val="0000FF"/>
                </a:solidFill>
              </a:rPr>
              <a:t>снижает биологическую ценность мяса</a:t>
            </a:r>
            <a:r>
              <a:rPr lang="ru-RU"/>
              <a:t>, т. к. они содержат больше неполноценных белков, при этом </a:t>
            </a:r>
            <a:r>
              <a:rPr lang="ru-RU" i="1">
                <a:solidFill>
                  <a:srgbClr val="006600"/>
                </a:solidFill>
              </a:rPr>
              <a:t>увеличивается жесткость тканей, температура тепловой обработки</a:t>
            </a:r>
            <a:r>
              <a:rPr lang="ru-RU"/>
              <a:t>. </a:t>
            </a:r>
          </a:p>
          <a:p>
            <a:pPr algn="just"/>
            <a:r>
              <a:rPr lang="ru-RU"/>
              <a:t>		</a:t>
            </a:r>
          </a:p>
          <a:p>
            <a:pPr algn="just"/>
            <a:r>
              <a:rPr lang="ru-RU"/>
              <a:t>	Небольшое количество </a:t>
            </a:r>
            <a:r>
              <a:rPr lang="ru-RU">
                <a:solidFill>
                  <a:srgbClr val="CC3300"/>
                </a:solidFill>
              </a:rPr>
              <a:t>жира</a:t>
            </a:r>
            <a:r>
              <a:rPr lang="ru-RU"/>
              <a:t> в мясе повышает его пищевую ценность и качество. Качество жира зависит не только от его количества, но и от места сосредоточения. </a:t>
            </a:r>
            <a:r>
              <a:rPr lang="ru-RU" i="1"/>
              <a:t>Наиболее ценное мясо</a:t>
            </a:r>
            <a:r>
              <a:rPr lang="ru-RU"/>
              <a:t>  имеет в мышечном волокне жировые прослойки – </a:t>
            </a:r>
            <a:r>
              <a:rPr lang="ru-RU" i="1">
                <a:solidFill>
                  <a:srgbClr val="CC3300"/>
                </a:solidFill>
              </a:rPr>
              <a:t>мраморное мясо</a:t>
            </a:r>
            <a:r>
              <a:rPr lang="ru-RU"/>
              <a:t>.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5288" y="1125538"/>
            <a:ext cx="8497887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/>
              <a:t>	</a:t>
            </a:r>
            <a:r>
              <a:rPr lang="ru-RU" b="1">
                <a:solidFill>
                  <a:srgbClr val="CC3300"/>
                </a:solidFill>
              </a:rPr>
              <a:t>Костная ткань</a:t>
            </a:r>
            <a:r>
              <a:rPr lang="ru-RU"/>
              <a:t> представлена:</a:t>
            </a:r>
          </a:p>
          <a:p>
            <a:pPr algn="just"/>
            <a:r>
              <a:rPr lang="ru-RU"/>
              <a:t> 	- органическими (26-52% - костный коллаген – осеин);</a:t>
            </a:r>
          </a:p>
          <a:p>
            <a:pPr algn="just"/>
            <a:r>
              <a:rPr lang="ru-RU"/>
              <a:t>	- неорганическими веществами (48-74% вода, минеральные вещества).</a:t>
            </a:r>
          </a:p>
          <a:p>
            <a:pPr algn="just"/>
            <a:r>
              <a:rPr lang="ru-RU"/>
              <a:t>	</a:t>
            </a:r>
            <a:r>
              <a:rPr lang="ru-RU" b="1">
                <a:solidFill>
                  <a:srgbClr val="CC3300"/>
                </a:solidFill>
              </a:rPr>
              <a:t>Экстрактивные вещества мяса</a:t>
            </a:r>
            <a:r>
              <a:rPr lang="ru-RU"/>
              <a:t> составляют 1,5-2%.</a:t>
            </a:r>
          </a:p>
          <a:p>
            <a:pPr algn="just"/>
            <a:r>
              <a:rPr lang="ru-RU"/>
              <a:t>	</a:t>
            </a:r>
            <a:r>
              <a:rPr lang="ru-RU" b="1">
                <a:solidFill>
                  <a:srgbClr val="CC3300"/>
                </a:solidFill>
              </a:rPr>
              <a:t>Минеральные вещества</a:t>
            </a:r>
            <a:r>
              <a:rPr lang="ru-RU"/>
              <a:t> 0,8-1,2%. </a:t>
            </a:r>
          </a:p>
          <a:p>
            <a:pPr algn="just"/>
            <a:r>
              <a:rPr lang="ru-RU"/>
              <a:t>	</a:t>
            </a:r>
            <a:r>
              <a:rPr lang="ru-RU" b="1">
                <a:solidFill>
                  <a:srgbClr val="CC3300"/>
                </a:solidFill>
              </a:rPr>
              <a:t>Витамины</a:t>
            </a:r>
            <a:r>
              <a:rPr lang="ru-RU"/>
              <a:t> группы В и РР. </a:t>
            </a:r>
          </a:p>
          <a:p>
            <a:pPr algn="just"/>
            <a:endParaRPr lang="ru-RU"/>
          </a:p>
          <a:p>
            <a:pPr algn="just"/>
            <a:r>
              <a:rPr lang="ru-RU"/>
              <a:t>	В целом, </a:t>
            </a:r>
            <a:r>
              <a:rPr lang="ru-RU" i="1">
                <a:solidFill>
                  <a:srgbClr val="0000FF"/>
                </a:solidFill>
              </a:rPr>
              <a:t>биологическая ценность мяса</a:t>
            </a:r>
            <a:r>
              <a:rPr lang="ru-RU"/>
              <a:t> определяется:</a:t>
            </a:r>
          </a:p>
          <a:p>
            <a:pPr algn="just"/>
            <a:r>
              <a:rPr lang="ru-RU">
                <a:solidFill>
                  <a:srgbClr val="006600"/>
                </a:solidFill>
              </a:rPr>
              <a:t>	- полноценными белками; </a:t>
            </a:r>
          </a:p>
          <a:p>
            <a:pPr algn="just"/>
            <a:r>
              <a:rPr lang="ru-RU">
                <a:solidFill>
                  <a:srgbClr val="006600"/>
                </a:solidFill>
              </a:rPr>
              <a:t>	- высокой степенью усвояемости: </a:t>
            </a:r>
          </a:p>
          <a:p>
            <a:pPr algn="ctr"/>
            <a:r>
              <a:rPr lang="ru-RU"/>
              <a:t>говядина 75%, </a:t>
            </a:r>
          </a:p>
          <a:p>
            <a:pPr algn="ctr"/>
            <a:r>
              <a:rPr lang="ru-RU"/>
              <a:t>свинина 90%, </a:t>
            </a:r>
          </a:p>
          <a:p>
            <a:pPr algn="ctr"/>
            <a:r>
              <a:rPr lang="ru-RU"/>
              <a:t>баранина 70%.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2555875" y="188913"/>
            <a:ext cx="58324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rgbClr val="0000FF"/>
                </a:solidFill>
              </a:rPr>
              <a:t>Схема первичной обработки мяса</a:t>
            </a:r>
          </a:p>
        </p:txBody>
      </p:sp>
      <p:sp>
        <p:nvSpPr>
          <p:cNvPr id="8195" name="Rectangle 18"/>
          <p:cNvSpPr>
            <a:spLocks noChangeArrowheads="1"/>
          </p:cNvSpPr>
          <p:nvPr/>
        </p:nvSpPr>
        <p:spPr bwMode="auto">
          <a:xfrm>
            <a:off x="974725" y="-2041525"/>
            <a:ext cx="12604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196" name="Rectangle 599"/>
          <p:cNvSpPr>
            <a:spLocks noChangeArrowheads="1"/>
          </p:cNvSpPr>
          <p:nvPr/>
        </p:nvSpPr>
        <p:spPr bwMode="auto">
          <a:xfrm>
            <a:off x="2843213" y="692150"/>
            <a:ext cx="4321175" cy="287338"/>
          </a:xfrm>
          <a:prstGeom prst="rect">
            <a:avLst/>
          </a:prstGeom>
          <a:solidFill>
            <a:srgbClr val="FCE4A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Мясо говядины, свинины, баранины</a:t>
            </a:r>
          </a:p>
        </p:txBody>
      </p:sp>
      <p:sp>
        <p:nvSpPr>
          <p:cNvPr id="8197" name="Rectangle 601"/>
          <p:cNvSpPr>
            <a:spLocks noChangeArrowheads="1"/>
          </p:cNvSpPr>
          <p:nvPr/>
        </p:nvSpPr>
        <p:spPr bwMode="auto">
          <a:xfrm>
            <a:off x="971550" y="1196975"/>
            <a:ext cx="1873250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/>
              <a:t>Подмороженное</a:t>
            </a:r>
          </a:p>
        </p:txBody>
      </p:sp>
      <p:sp>
        <p:nvSpPr>
          <p:cNvPr id="8198" name="Rectangle 602"/>
          <p:cNvSpPr>
            <a:spLocks noChangeArrowheads="1"/>
          </p:cNvSpPr>
          <p:nvPr/>
        </p:nvSpPr>
        <p:spPr bwMode="auto">
          <a:xfrm>
            <a:off x="3924300" y="1196975"/>
            <a:ext cx="1871663" cy="28733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/>
              <a:t>Замороженное</a:t>
            </a:r>
          </a:p>
        </p:txBody>
      </p:sp>
      <p:sp>
        <p:nvSpPr>
          <p:cNvPr id="8199" name="Rectangle 603"/>
          <p:cNvSpPr>
            <a:spLocks noChangeArrowheads="1"/>
          </p:cNvSpPr>
          <p:nvPr/>
        </p:nvSpPr>
        <p:spPr bwMode="auto">
          <a:xfrm>
            <a:off x="6877050" y="1196975"/>
            <a:ext cx="1657350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/>
              <a:t>Охлажденное</a:t>
            </a:r>
          </a:p>
        </p:txBody>
      </p:sp>
      <p:sp>
        <p:nvSpPr>
          <p:cNvPr id="8200" name="Rectangle 604"/>
          <p:cNvSpPr>
            <a:spLocks noChangeArrowheads="1"/>
          </p:cNvSpPr>
          <p:nvPr/>
        </p:nvSpPr>
        <p:spPr bwMode="auto">
          <a:xfrm>
            <a:off x="3924300" y="1628775"/>
            <a:ext cx="1871663" cy="28733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/>
              <a:t>Размораживание</a:t>
            </a:r>
          </a:p>
        </p:txBody>
      </p:sp>
      <p:sp>
        <p:nvSpPr>
          <p:cNvPr id="8201" name="Rectangle 605"/>
          <p:cNvSpPr>
            <a:spLocks noChangeArrowheads="1"/>
          </p:cNvSpPr>
          <p:nvPr/>
        </p:nvSpPr>
        <p:spPr bwMode="auto">
          <a:xfrm>
            <a:off x="2555875" y="2133600"/>
            <a:ext cx="1800225" cy="28733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/>
              <a:t>Быстрое</a:t>
            </a:r>
          </a:p>
        </p:txBody>
      </p:sp>
      <p:sp>
        <p:nvSpPr>
          <p:cNvPr id="8202" name="Rectangle 606"/>
          <p:cNvSpPr>
            <a:spLocks noChangeArrowheads="1"/>
          </p:cNvSpPr>
          <p:nvPr/>
        </p:nvSpPr>
        <p:spPr bwMode="auto">
          <a:xfrm>
            <a:off x="5435600" y="2133600"/>
            <a:ext cx="1800225" cy="28733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/>
              <a:t>Медленное</a:t>
            </a:r>
          </a:p>
        </p:txBody>
      </p:sp>
      <p:sp>
        <p:nvSpPr>
          <p:cNvPr id="8203" name="Rectangle 607"/>
          <p:cNvSpPr>
            <a:spLocks noChangeArrowheads="1"/>
          </p:cNvSpPr>
          <p:nvPr/>
        </p:nvSpPr>
        <p:spPr bwMode="auto">
          <a:xfrm>
            <a:off x="1692275" y="2636838"/>
            <a:ext cx="6264275" cy="287337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/>
              <a:t>Срезание клейма и зачистка поверхности от загрязнений</a:t>
            </a:r>
          </a:p>
        </p:txBody>
      </p:sp>
      <p:sp>
        <p:nvSpPr>
          <p:cNvPr id="8204" name="Rectangle 608"/>
          <p:cNvSpPr>
            <a:spLocks noChangeArrowheads="1"/>
          </p:cNvSpPr>
          <p:nvPr/>
        </p:nvSpPr>
        <p:spPr bwMode="auto">
          <a:xfrm>
            <a:off x="3995738" y="3068638"/>
            <a:ext cx="1800225" cy="287337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/>
              <a:t>Туалет туш</a:t>
            </a:r>
          </a:p>
        </p:txBody>
      </p:sp>
      <p:sp>
        <p:nvSpPr>
          <p:cNvPr id="8205" name="Rectangle 609"/>
          <p:cNvSpPr>
            <a:spLocks noChangeArrowheads="1"/>
          </p:cNvSpPr>
          <p:nvPr/>
        </p:nvSpPr>
        <p:spPr bwMode="auto">
          <a:xfrm>
            <a:off x="3995738" y="3500438"/>
            <a:ext cx="1800225" cy="2889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/>
              <a:t>Обсушивание</a:t>
            </a:r>
          </a:p>
        </p:txBody>
      </p:sp>
      <p:sp>
        <p:nvSpPr>
          <p:cNvPr id="8206" name="Rectangle 610"/>
          <p:cNvSpPr>
            <a:spLocks noChangeArrowheads="1"/>
          </p:cNvSpPr>
          <p:nvPr/>
        </p:nvSpPr>
        <p:spPr bwMode="auto">
          <a:xfrm>
            <a:off x="3995738" y="3933825"/>
            <a:ext cx="1798637" cy="28733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/>
              <a:t>Разделка туш</a:t>
            </a:r>
          </a:p>
        </p:txBody>
      </p:sp>
      <p:sp>
        <p:nvSpPr>
          <p:cNvPr id="8207" name="Rectangle 611"/>
          <p:cNvSpPr>
            <a:spLocks noChangeArrowheads="1"/>
          </p:cNvSpPr>
          <p:nvPr/>
        </p:nvSpPr>
        <p:spPr bwMode="auto">
          <a:xfrm>
            <a:off x="3851275" y="4365625"/>
            <a:ext cx="2016125" cy="2889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/>
              <a:t>Деление на отруба</a:t>
            </a:r>
          </a:p>
        </p:txBody>
      </p:sp>
      <p:sp>
        <p:nvSpPr>
          <p:cNvPr id="8208" name="Rectangle 612"/>
          <p:cNvSpPr>
            <a:spLocks noChangeArrowheads="1"/>
          </p:cNvSpPr>
          <p:nvPr/>
        </p:nvSpPr>
        <p:spPr bwMode="auto">
          <a:xfrm>
            <a:off x="3779838" y="4797425"/>
            <a:ext cx="2159000" cy="2889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/>
              <a:t>Обвалка отрубов</a:t>
            </a:r>
          </a:p>
        </p:txBody>
      </p:sp>
      <p:sp>
        <p:nvSpPr>
          <p:cNvPr id="8209" name="Rectangle 613"/>
          <p:cNvSpPr>
            <a:spLocks noChangeArrowheads="1"/>
          </p:cNvSpPr>
          <p:nvPr/>
        </p:nvSpPr>
        <p:spPr bwMode="auto">
          <a:xfrm>
            <a:off x="2124075" y="5229225"/>
            <a:ext cx="5329238" cy="2889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/>
              <a:t>Выделение крупнокусковых полуфабрикатов</a:t>
            </a:r>
          </a:p>
        </p:txBody>
      </p:sp>
      <p:sp>
        <p:nvSpPr>
          <p:cNvPr id="8210" name="Rectangle 614"/>
          <p:cNvSpPr>
            <a:spLocks noChangeArrowheads="1"/>
          </p:cNvSpPr>
          <p:nvPr/>
        </p:nvSpPr>
        <p:spPr bwMode="auto">
          <a:xfrm>
            <a:off x="2987675" y="5661025"/>
            <a:ext cx="3563938" cy="28892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/>
              <a:t>Приготовление полуфабрикатов</a:t>
            </a:r>
          </a:p>
        </p:txBody>
      </p:sp>
      <p:sp>
        <p:nvSpPr>
          <p:cNvPr id="8211" name="Rectangle 615"/>
          <p:cNvSpPr>
            <a:spLocks noChangeArrowheads="1"/>
          </p:cNvSpPr>
          <p:nvPr/>
        </p:nvSpPr>
        <p:spPr bwMode="auto">
          <a:xfrm>
            <a:off x="1258888" y="6092825"/>
            <a:ext cx="1728787" cy="28892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/>
              <a:t>Порционные</a:t>
            </a:r>
          </a:p>
        </p:txBody>
      </p:sp>
      <p:sp>
        <p:nvSpPr>
          <p:cNvPr id="8212" name="Rectangle 616"/>
          <p:cNvSpPr>
            <a:spLocks noChangeArrowheads="1"/>
          </p:cNvSpPr>
          <p:nvPr/>
        </p:nvSpPr>
        <p:spPr bwMode="auto">
          <a:xfrm>
            <a:off x="107950" y="6524625"/>
            <a:ext cx="1800225" cy="28892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/>
              <a:t>Натуральные</a:t>
            </a:r>
          </a:p>
        </p:txBody>
      </p:sp>
      <p:sp>
        <p:nvSpPr>
          <p:cNvPr id="8213" name="Rectangle 617"/>
          <p:cNvSpPr>
            <a:spLocks noChangeArrowheads="1"/>
          </p:cNvSpPr>
          <p:nvPr/>
        </p:nvSpPr>
        <p:spPr bwMode="auto">
          <a:xfrm>
            <a:off x="2195513" y="6524625"/>
            <a:ext cx="1800225" cy="28892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/>
              <a:t>Панированные</a:t>
            </a:r>
          </a:p>
        </p:txBody>
      </p:sp>
      <p:sp>
        <p:nvSpPr>
          <p:cNvPr id="8214" name="Rectangle 618"/>
          <p:cNvSpPr>
            <a:spLocks noChangeArrowheads="1"/>
          </p:cNvSpPr>
          <p:nvPr/>
        </p:nvSpPr>
        <p:spPr bwMode="auto">
          <a:xfrm>
            <a:off x="3995738" y="6092825"/>
            <a:ext cx="1873250" cy="28892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/>
              <a:t>Мелкокусковые</a:t>
            </a:r>
          </a:p>
        </p:txBody>
      </p:sp>
      <p:sp>
        <p:nvSpPr>
          <p:cNvPr id="8215" name="Rectangle 619"/>
          <p:cNvSpPr>
            <a:spLocks noChangeArrowheads="1"/>
          </p:cNvSpPr>
          <p:nvPr/>
        </p:nvSpPr>
        <p:spPr bwMode="auto">
          <a:xfrm>
            <a:off x="6588125" y="6092825"/>
            <a:ext cx="1871663" cy="28892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/>
              <a:t>Рубленные</a:t>
            </a:r>
          </a:p>
        </p:txBody>
      </p:sp>
      <p:sp>
        <p:nvSpPr>
          <p:cNvPr id="8216" name="Rectangle 620"/>
          <p:cNvSpPr>
            <a:spLocks noChangeArrowheads="1"/>
          </p:cNvSpPr>
          <p:nvPr/>
        </p:nvSpPr>
        <p:spPr bwMode="auto">
          <a:xfrm>
            <a:off x="7740650" y="6524625"/>
            <a:ext cx="1331913" cy="28892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/>
              <a:t>Натуральные</a:t>
            </a:r>
          </a:p>
        </p:txBody>
      </p:sp>
      <p:sp>
        <p:nvSpPr>
          <p:cNvPr id="8217" name="Rectangle 621"/>
          <p:cNvSpPr>
            <a:spLocks noChangeArrowheads="1"/>
          </p:cNvSpPr>
          <p:nvPr/>
        </p:nvSpPr>
        <p:spPr bwMode="auto">
          <a:xfrm>
            <a:off x="5651500" y="6524625"/>
            <a:ext cx="1800225" cy="28892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/>
              <a:t>С наполнителем</a:t>
            </a:r>
          </a:p>
        </p:txBody>
      </p:sp>
      <p:sp>
        <p:nvSpPr>
          <p:cNvPr id="8218" name="Line 622"/>
          <p:cNvSpPr>
            <a:spLocks noChangeShapeType="1"/>
          </p:cNvSpPr>
          <p:nvPr/>
        </p:nvSpPr>
        <p:spPr bwMode="auto">
          <a:xfrm>
            <a:off x="4716463" y="9810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19" name="Line 623"/>
          <p:cNvSpPr>
            <a:spLocks noChangeShapeType="1"/>
          </p:cNvSpPr>
          <p:nvPr/>
        </p:nvSpPr>
        <p:spPr bwMode="auto">
          <a:xfrm>
            <a:off x="4859338" y="9810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20" name="Line 624"/>
          <p:cNvSpPr>
            <a:spLocks noChangeShapeType="1"/>
          </p:cNvSpPr>
          <p:nvPr/>
        </p:nvSpPr>
        <p:spPr bwMode="auto">
          <a:xfrm>
            <a:off x="4859338" y="14843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21" name="Line 625"/>
          <p:cNvSpPr>
            <a:spLocks noChangeShapeType="1"/>
          </p:cNvSpPr>
          <p:nvPr/>
        </p:nvSpPr>
        <p:spPr bwMode="auto">
          <a:xfrm>
            <a:off x="2124075" y="1484313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22" name="Line 626"/>
          <p:cNvSpPr>
            <a:spLocks noChangeShapeType="1"/>
          </p:cNvSpPr>
          <p:nvPr/>
        </p:nvSpPr>
        <p:spPr bwMode="auto">
          <a:xfrm>
            <a:off x="7524750" y="1484313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23" name="Line 627"/>
          <p:cNvSpPr>
            <a:spLocks noChangeShapeType="1"/>
          </p:cNvSpPr>
          <p:nvPr/>
        </p:nvSpPr>
        <p:spPr bwMode="auto">
          <a:xfrm>
            <a:off x="3419475" y="24209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24" name="Line 628"/>
          <p:cNvSpPr>
            <a:spLocks noChangeShapeType="1"/>
          </p:cNvSpPr>
          <p:nvPr/>
        </p:nvSpPr>
        <p:spPr bwMode="auto">
          <a:xfrm>
            <a:off x="6372225" y="24209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25" name="Line 629"/>
          <p:cNvSpPr>
            <a:spLocks noChangeShapeType="1"/>
          </p:cNvSpPr>
          <p:nvPr/>
        </p:nvSpPr>
        <p:spPr bwMode="auto">
          <a:xfrm>
            <a:off x="4859338" y="292417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26" name="Line 630"/>
          <p:cNvSpPr>
            <a:spLocks noChangeShapeType="1"/>
          </p:cNvSpPr>
          <p:nvPr/>
        </p:nvSpPr>
        <p:spPr bwMode="auto">
          <a:xfrm>
            <a:off x="4859338" y="335756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27" name="Line 631"/>
          <p:cNvSpPr>
            <a:spLocks noChangeShapeType="1"/>
          </p:cNvSpPr>
          <p:nvPr/>
        </p:nvSpPr>
        <p:spPr bwMode="auto">
          <a:xfrm>
            <a:off x="4859338" y="378936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28" name="Line 632"/>
          <p:cNvSpPr>
            <a:spLocks noChangeShapeType="1"/>
          </p:cNvSpPr>
          <p:nvPr/>
        </p:nvSpPr>
        <p:spPr bwMode="auto">
          <a:xfrm>
            <a:off x="4859338" y="422116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29" name="Line 633"/>
          <p:cNvSpPr>
            <a:spLocks noChangeShapeType="1"/>
          </p:cNvSpPr>
          <p:nvPr/>
        </p:nvSpPr>
        <p:spPr bwMode="auto">
          <a:xfrm>
            <a:off x="4859338" y="465296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30" name="Line 634"/>
          <p:cNvSpPr>
            <a:spLocks noChangeShapeType="1"/>
          </p:cNvSpPr>
          <p:nvPr/>
        </p:nvSpPr>
        <p:spPr bwMode="auto">
          <a:xfrm>
            <a:off x="4859338" y="508476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31" name="Line 635"/>
          <p:cNvSpPr>
            <a:spLocks noChangeShapeType="1"/>
          </p:cNvSpPr>
          <p:nvPr/>
        </p:nvSpPr>
        <p:spPr bwMode="auto">
          <a:xfrm>
            <a:off x="4859338" y="551656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32" name="Line 636"/>
          <p:cNvSpPr>
            <a:spLocks noChangeShapeType="1"/>
          </p:cNvSpPr>
          <p:nvPr/>
        </p:nvSpPr>
        <p:spPr bwMode="auto">
          <a:xfrm>
            <a:off x="4859338" y="594995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33" name="Line 637"/>
          <p:cNvSpPr>
            <a:spLocks noChangeShapeType="1"/>
          </p:cNvSpPr>
          <p:nvPr/>
        </p:nvSpPr>
        <p:spPr bwMode="auto">
          <a:xfrm flipH="1">
            <a:off x="1258888" y="6381750"/>
            <a:ext cx="7921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34" name="Line 638"/>
          <p:cNvSpPr>
            <a:spLocks noChangeShapeType="1"/>
          </p:cNvSpPr>
          <p:nvPr/>
        </p:nvSpPr>
        <p:spPr bwMode="auto">
          <a:xfrm>
            <a:off x="2051050" y="6381750"/>
            <a:ext cx="792163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35" name="Line 639"/>
          <p:cNvSpPr>
            <a:spLocks noChangeShapeType="1"/>
          </p:cNvSpPr>
          <p:nvPr/>
        </p:nvSpPr>
        <p:spPr bwMode="auto">
          <a:xfrm flipH="1">
            <a:off x="6804025" y="6381750"/>
            <a:ext cx="792163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36" name="Line 640"/>
          <p:cNvSpPr>
            <a:spLocks noChangeShapeType="1"/>
          </p:cNvSpPr>
          <p:nvPr/>
        </p:nvSpPr>
        <p:spPr bwMode="auto">
          <a:xfrm>
            <a:off x="7596188" y="6381750"/>
            <a:ext cx="72072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cxnSp>
        <p:nvCxnSpPr>
          <p:cNvPr id="8237" name="AutoShape 641"/>
          <p:cNvCxnSpPr>
            <a:cxnSpLocks noChangeShapeType="1"/>
            <a:stCxn id="8196" idx="1"/>
            <a:endCxn id="8197" idx="0"/>
          </p:cNvCxnSpPr>
          <p:nvPr/>
        </p:nvCxnSpPr>
        <p:spPr bwMode="auto">
          <a:xfrm rot="10800000" flipV="1">
            <a:off x="1908175" y="836613"/>
            <a:ext cx="935038" cy="36036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8238" name="AutoShape 642"/>
          <p:cNvCxnSpPr>
            <a:cxnSpLocks noChangeShapeType="1"/>
            <a:endCxn id="8211" idx="0"/>
          </p:cNvCxnSpPr>
          <p:nvPr/>
        </p:nvCxnSpPr>
        <p:spPr bwMode="auto">
          <a:xfrm rot="10800000" flipV="1">
            <a:off x="2124075" y="5805488"/>
            <a:ext cx="863600" cy="287337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8239" name="AutoShape 643"/>
          <p:cNvCxnSpPr>
            <a:cxnSpLocks noChangeShapeType="1"/>
            <a:stCxn id="8196" idx="3"/>
            <a:endCxn id="8199" idx="0"/>
          </p:cNvCxnSpPr>
          <p:nvPr/>
        </p:nvCxnSpPr>
        <p:spPr bwMode="auto">
          <a:xfrm>
            <a:off x="7164388" y="836613"/>
            <a:ext cx="541337" cy="36036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8240" name="AutoShape 644"/>
          <p:cNvCxnSpPr>
            <a:cxnSpLocks noChangeShapeType="1"/>
            <a:stCxn id="8210" idx="3"/>
            <a:endCxn id="8215" idx="0"/>
          </p:cNvCxnSpPr>
          <p:nvPr/>
        </p:nvCxnSpPr>
        <p:spPr bwMode="auto">
          <a:xfrm>
            <a:off x="6551613" y="5805488"/>
            <a:ext cx="973137" cy="287337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8241" name="Line 645"/>
          <p:cNvSpPr>
            <a:spLocks noChangeShapeType="1"/>
          </p:cNvSpPr>
          <p:nvPr/>
        </p:nvSpPr>
        <p:spPr bwMode="auto">
          <a:xfrm flipH="1">
            <a:off x="3419475" y="1916113"/>
            <a:ext cx="1439863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42" name="Line 646"/>
          <p:cNvSpPr>
            <a:spLocks noChangeShapeType="1"/>
          </p:cNvSpPr>
          <p:nvPr/>
        </p:nvSpPr>
        <p:spPr bwMode="auto">
          <a:xfrm>
            <a:off x="4859338" y="1916113"/>
            <a:ext cx="1512887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smtClean="0"/>
              <a:t>Состав мяса</a:t>
            </a:r>
            <a:br>
              <a:rPr lang="ru-RU" sz="4000" smtClean="0"/>
            </a:br>
            <a:r>
              <a:rPr lang="ru-RU" sz="4000" smtClean="0"/>
              <a:t>(энергетическая ценность)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Белки – 14 - 23%,</a:t>
            </a:r>
          </a:p>
          <a:p>
            <a:pPr eaLnBrk="1" hangingPunct="1"/>
            <a:r>
              <a:rPr lang="ru-RU" altLang="ru-RU" smtClean="0"/>
              <a:t>Жиры – 2 – 37%,</a:t>
            </a:r>
          </a:p>
          <a:p>
            <a:pPr eaLnBrk="1" hangingPunct="1"/>
            <a:r>
              <a:rPr lang="ru-RU" altLang="ru-RU" smtClean="0"/>
              <a:t>Минеральные соли,</a:t>
            </a:r>
          </a:p>
          <a:p>
            <a:pPr eaLnBrk="1" hangingPunct="1"/>
            <a:r>
              <a:rPr lang="ru-RU" altLang="ru-RU" smtClean="0"/>
              <a:t>Витамины,</a:t>
            </a:r>
          </a:p>
          <a:p>
            <a:pPr eaLnBrk="1" hangingPunct="1"/>
            <a:r>
              <a:rPr lang="ru-RU" altLang="ru-RU" smtClean="0"/>
              <a:t>Мясной сок</a:t>
            </a:r>
          </a:p>
        </p:txBody>
      </p:sp>
      <p:pic>
        <p:nvPicPr>
          <p:cNvPr id="9220" name="Picture 4" descr="сканирование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2997200"/>
            <a:ext cx="3286125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smtClean="0"/>
              <a:t>Признаки доброкачественности мяса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Запах,</a:t>
            </a:r>
          </a:p>
          <a:p>
            <a:pPr eaLnBrk="1" hangingPunct="1"/>
            <a:r>
              <a:rPr lang="ru-RU" altLang="ru-RU" smtClean="0"/>
              <a:t>Цвет  мяса,</a:t>
            </a:r>
          </a:p>
          <a:p>
            <a:pPr eaLnBrk="1" hangingPunct="1"/>
            <a:r>
              <a:rPr lang="ru-RU" altLang="ru-RU" smtClean="0"/>
              <a:t>Цвет  жировой ткани,</a:t>
            </a:r>
          </a:p>
          <a:p>
            <a:pPr eaLnBrk="1" hangingPunct="1"/>
            <a:r>
              <a:rPr lang="ru-RU" altLang="ru-RU" smtClean="0"/>
              <a:t>Консистенция,</a:t>
            </a:r>
          </a:p>
          <a:p>
            <a:pPr eaLnBrk="1" hangingPunct="1"/>
            <a:r>
              <a:rPr lang="ru-RU" altLang="ru-RU" smtClean="0"/>
              <a:t>Внешний вид.</a:t>
            </a:r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994</TotalTime>
  <Words>1263</Words>
  <Application>Microsoft Office PowerPoint</Application>
  <PresentationFormat>Экран (4:3)</PresentationFormat>
  <Paragraphs>445</Paragraphs>
  <Slides>39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6" baseType="lpstr">
      <vt:lpstr>Verdana</vt:lpstr>
      <vt:lpstr>Arial</vt:lpstr>
      <vt:lpstr>Calibri</vt:lpstr>
      <vt:lpstr>Arial Black</vt:lpstr>
      <vt:lpstr>Symbol</vt:lpstr>
      <vt:lpstr>Wingdings</vt:lpstr>
      <vt:lpstr>Тема Office</vt:lpstr>
      <vt:lpstr>Технология первичной обработки и приготовление блюд из мяса</vt:lpstr>
      <vt:lpstr>Цели урока: </vt:lpstr>
      <vt:lpstr>Виды мяса</vt:lpstr>
      <vt:lpstr>Слайд 4</vt:lpstr>
      <vt:lpstr>Слайд 5</vt:lpstr>
      <vt:lpstr>Слайд 6</vt:lpstr>
      <vt:lpstr>Слайд 7</vt:lpstr>
      <vt:lpstr>Состав мяса (энергетическая ценность)</vt:lpstr>
      <vt:lpstr>Признаки доброкачественности мяса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Этапы обработки мяса:</vt:lpstr>
      <vt:lpstr>Термическое состояние мяса:</vt:lpstr>
      <vt:lpstr>Тепловая обработка мяса</vt:lpstr>
      <vt:lpstr>Словарь терминов</vt:lpstr>
      <vt:lpstr>Изделия из рубленной массы</vt:lpstr>
      <vt:lpstr>Знакомство с профессией</vt:lpstr>
      <vt:lpstr>Мясные бульоны:</vt:lpstr>
      <vt:lpstr>Первые блюда из мяса:</vt:lpstr>
      <vt:lpstr>Полезные советы</vt:lpstr>
      <vt:lpstr>Вторые блюда из мяса:</vt:lpstr>
      <vt:lpstr>Слайд 35</vt:lpstr>
      <vt:lpstr>Слайд 36</vt:lpstr>
      <vt:lpstr>Слайд 37</vt:lpstr>
      <vt:lpstr>Слайд 38</vt:lpstr>
      <vt:lpstr>Слайд 39</vt:lpstr>
    </vt:vector>
  </TitlesOfParts>
  <Company>Mobicomk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Интерьер жилого дома.</dc:title>
  <dc:creator>MiXaiL</dc:creator>
  <cp:lastModifiedBy>User</cp:lastModifiedBy>
  <cp:revision>56</cp:revision>
  <dcterms:created xsi:type="dcterms:W3CDTF">2006-12-17T18:58:14Z</dcterms:created>
  <dcterms:modified xsi:type="dcterms:W3CDTF">2014-12-09T14:44:16Z</dcterms:modified>
</cp:coreProperties>
</file>