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66" r:id="rId5"/>
    <p:sldId id="267" r:id="rId6"/>
    <p:sldId id="258" r:id="rId7"/>
    <p:sldId id="25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opovka.edu.ru/modules.php?name=Pages&amp;page=182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povka.edu.ru/modules.php?name=Pages&amp;page=177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opovka.edu.ru/modules.php?name=Pages&amp;page=178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povka.edu.ru/modules.php?name=Pages&amp;page=179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opovka.edu.ru/modules.php?name=Pages&amp;page=18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povka.edu.ru/modules.php?name=Pages&amp;page=18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64291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Формирование позитивных детско-родительских отношений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2214554"/>
            <a:ext cx="7498080" cy="4800600"/>
          </a:xfrm>
        </p:spPr>
        <p:txBody>
          <a:bodyPr/>
          <a:lstStyle/>
          <a:p>
            <a:r>
              <a:rPr lang="ru-RU" dirty="0" err="1" smtClean="0">
                <a:latin typeface="Bookman Old Style" pitchFamily="18" charset="0"/>
              </a:rPr>
              <a:t>Родительство</a:t>
            </a:r>
            <a:r>
              <a:rPr lang="ru-RU" dirty="0" smtClean="0">
                <a:latin typeface="Bookman Old Style" pitchFamily="18" charset="0"/>
              </a:rPr>
              <a:t> – самая трудная из профессий на «планете людей». </a:t>
            </a:r>
          </a:p>
          <a:p>
            <a:r>
              <a:rPr lang="ru-RU" dirty="0" smtClean="0">
                <a:latin typeface="Bookman Old Style" pitchFamily="18" charset="0"/>
              </a:rPr>
              <a:t>Суть её – выращивание человечности..</a:t>
            </a:r>
          </a:p>
          <a:p>
            <a:pPr algn="r"/>
            <a:r>
              <a:rPr lang="ru-RU" dirty="0" err="1" smtClean="0">
                <a:latin typeface="Bookman Old Style" pitchFamily="18" charset="0"/>
              </a:rPr>
              <a:t>А.Г.Асмолов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6  Личностно-ориентированное воспитание: </a:t>
            </a:r>
            <a:r>
              <a:rPr lang="ru-RU" sz="3100" b="1" dirty="0" smtClean="0">
                <a:solidFill>
                  <a:schemeClr val="accent3"/>
                </a:solidFill>
              </a:rPr>
              <a:t>учить ребёнка быть самостоятельной, ответственной и творческой личностью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личностное воспитание вбирает в себя многие компоненты традиционного и развивающего воспитания, включая их в новое целое, куда входят по меньшей мере два момента, отсутствующие во всех рассмотренных выше типах: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опыт ответственного и осмысленного принятия ребенком самостоятельных решений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обсуждение с ребенком оснований его и ваших действий.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воспитание требует от родителей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больше времени, сил и размышлений, чем другие виды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Строим  стратегию  отношений. </a:t>
            </a:r>
          </a:p>
          <a:p>
            <a:endParaRPr lang="ru-RU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popovka.edu.ru/uploads/raznoe/sc/type16.jpg">
            <a:hlinkClick r:id="rId2" tooltip="Личностно-ориентированное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000240"/>
            <a:ext cx="3643338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5 китов стратегии личностного отношения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Безусловно  принимать ребенка, сопереживать ему и стремиться его понять.</a:t>
            </a:r>
          </a:p>
          <a:p>
            <a:r>
              <a:rPr lang="ru-RU" dirty="0" smtClean="0"/>
              <a:t>Открыто выражать свои чувства и быть готовыми к диалогу с ребенком.</a:t>
            </a:r>
          </a:p>
          <a:p>
            <a:r>
              <a:rPr lang="ru-RU" dirty="0" smtClean="0"/>
              <a:t>Учить ребенка сопереживать другим людям, понимать их, считаться с ними,</a:t>
            </a:r>
          </a:p>
          <a:p>
            <a:r>
              <a:rPr lang="ru-RU" dirty="0" smtClean="0"/>
              <a:t> договариваться и сотрудничать с ними.</a:t>
            </a:r>
          </a:p>
          <a:p>
            <a:r>
              <a:rPr lang="ru-RU" dirty="0" smtClean="0"/>
              <a:t> Приобщать ребенка к общепринятым ценностям и помогать  ему осваивать нормы и способы человеческого поведения.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Ребенок никогда не рождается трудным. Он может родиться либо здоровым, либо больным. Трудным ребенка делают семья и общество.</a:t>
            </a:r>
            <a:endParaRPr lang="ru-RU" sz="2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Быть родителем – это совершенно особенная творческая деятельность, в ходе которой создаётся не книга, не картина, не симфония, а новый человек. Это наиболее сложный вид человеческого творчества. Ведь ребёнок не является пассивным материалом, ждущим нашего воздействия, а активное существо, обладающее собственной волей, желаниями и потребностями. И задача родителей состоит в том, чтобы научить его быть человеком в полном смысле этого слова – научить его творить свою жизнь и себя, быть счастливым и дарить счастье другим.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Рассмотрим 6 типов воспитания, их сильные и слабые стороны.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 Потакающее воспитание</a:t>
            </a:r>
          </a:p>
          <a:p>
            <a:r>
              <a:rPr lang="ru-RU" dirty="0" smtClean="0"/>
              <a:t>2Традиционное воспитание</a:t>
            </a:r>
          </a:p>
          <a:p>
            <a:r>
              <a:rPr lang="ru-RU" dirty="0" smtClean="0"/>
              <a:t>3.Развивающее воспитание</a:t>
            </a:r>
          </a:p>
          <a:p>
            <a:r>
              <a:rPr lang="ru-RU" dirty="0" smtClean="0"/>
              <a:t>4 Программирующее воспитание</a:t>
            </a:r>
          </a:p>
          <a:p>
            <a:r>
              <a:rPr lang="ru-RU" dirty="0" smtClean="0"/>
              <a:t>5 Эпизодическое воспитание</a:t>
            </a:r>
          </a:p>
          <a:p>
            <a:r>
              <a:rPr lang="ru-RU" dirty="0" smtClean="0"/>
              <a:t>6  Личностно-ориентированное воспитание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Book Antiqua" pitchFamily="18" charset="0"/>
              </a:rPr>
              <a:t>1. Традиционное воспитание:</a:t>
            </a:r>
            <a:r>
              <a:rPr lang="ru-RU" sz="2000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solidFill>
                  <a:schemeClr val="accent3"/>
                </a:solidFill>
                <a:latin typeface="Book Antiqua" pitchFamily="18" charset="0"/>
              </a:rPr>
              <a:t>ребёнок всегда должен слушаться старших.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Традиции воспитания обязательно включают в себя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приучение ребёнка действовать в соответствии с различными нормами, правилами и запретами, обязанностями,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например, нормам вежливости, гигиены, уважения к старшим.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Второй обязательный момент – тёплые эмоциональные отношения с детьми.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Третий момент – приобщение детей к ценностям, которые разделяют его родители. 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принцип: дети должны всегда слушаться родителей, ибо те лучше знают, что хорошо, а что плохо.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Традиционное воспитание заканчивается в подростковом возрасте, подросток ориентируется на ценности сверстников и героев, которым поклоняется. Привыкнув слушаться, и перестав воспринимать родителей в качестве авторитетов, подросшие дети поддаются всевозможным влияниям, могут стать лёгкой добычей продавцов наркотиков, криминальных структур 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/>
          </a:p>
        </p:txBody>
      </p:sp>
      <p:pic>
        <p:nvPicPr>
          <p:cNvPr id="6" name="Содержимое 5" descr="http://www.popovka.edu.ru/uploads/raznoe/sc/type11.jpg">
            <a:hlinkClick r:id="rId2" tooltip="Традиционное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785926"/>
            <a:ext cx="342902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я тащился от тебя,</a:t>
            </a:r>
          </a:p>
          <a:p>
            <a:r>
              <a:rPr lang="ru-RU" dirty="0" smtClean="0"/>
              <a:t>И до сих пор я от тебя порой балдею.</a:t>
            </a:r>
          </a:p>
          <a:p>
            <a:r>
              <a:rPr lang="ru-RU" dirty="0" smtClean="0"/>
              <a:t>Но вот сейчас — забей ты на меня,</a:t>
            </a:r>
          </a:p>
          <a:p>
            <a:r>
              <a:rPr lang="ru-RU" dirty="0" smtClean="0"/>
              <a:t>Я больше доставать тебя не смею...</a:t>
            </a:r>
          </a:p>
          <a:p>
            <a:r>
              <a:rPr lang="ru-RU" dirty="0" smtClean="0"/>
              <a:t>Как на тебя я сильно западал...</a:t>
            </a:r>
          </a:p>
          <a:p>
            <a:r>
              <a:rPr lang="ru-RU" dirty="0" smtClean="0"/>
              <a:t>Стремился, ревновал и чувствовал себя </a:t>
            </a:r>
            <a:r>
              <a:rPr lang="ru-RU" dirty="0" err="1" smtClean="0"/>
              <a:t>лажово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Расслабься. Отвалю я от тебя. Облом меня достал.</a:t>
            </a:r>
          </a:p>
          <a:p>
            <a:r>
              <a:rPr lang="ru-RU" dirty="0" err="1" smtClean="0"/>
              <a:t>Тусуйся</a:t>
            </a:r>
            <a:r>
              <a:rPr lang="ru-RU" dirty="0" smtClean="0"/>
              <a:t> с ним, если тебе </a:t>
            </a:r>
            <a:r>
              <a:rPr lang="ru-RU" dirty="0" err="1" smtClean="0"/>
              <a:t>кайфово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вас любил. Любовь ещё, быть может,</a:t>
            </a:r>
          </a:p>
          <a:p>
            <a:r>
              <a:rPr lang="ru-RU" dirty="0" smtClean="0"/>
              <a:t>В моей душе угасла не совсем.</a:t>
            </a:r>
          </a:p>
          <a:p>
            <a:r>
              <a:rPr lang="ru-RU" dirty="0" smtClean="0"/>
              <a:t>Но пусть она вас больше не тревожит.</a:t>
            </a:r>
          </a:p>
          <a:p>
            <a:r>
              <a:rPr lang="ru-RU" dirty="0" smtClean="0"/>
              <a:t>Я не хочу печалить вас ничем.</a:t>
            </a:r>
          </a:p>
          <a:p>
            <a:r>
              <a:rPr lang="ru-RU" dirty="0" smtClean="0"/>
              <a:t>Я вас любил безмолвно, безнадежно и т. </a:t>
            </a:r>
            <a:r>
              <a:rPr lang="ru-RU" dirty="0" err="1" smtClean="0"/>
              <a:t>д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 Потакающее воспитание: </a:t>
            </a:r>
            <a:r>
              <a:rPr lang="ru-RU" b="1" dirty="0" smtClean="0">
                <a:solidFill>
                  <a:schemeClr val="accent3"/>
                </a:solidFill>
              </a:rPr>
              <a:t>ребёнок должен быть доволен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принцип –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родители стараются не конфликтовать с ребёнком.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отсутствие запретов,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всех желаний и превращение его в центр вселенной.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идти навстречу капризному ребёнку часто бывает легче, чем вводить ограничения и настаивать на том, что они считают должным.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Замысел родителей состоит в следующем: «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Сейчас мы делаем всё для него, а он вырастет  и будет это ценить, будет и уступать нам и всё делать для нас»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замысел не оправдывается: сам по себе ребёнок не научится ни уступать, ни учитывать чужие интересы, ни следовать каким-либо правилам и нормам.</a:t>
            </a:r>
          </a:p>
          <a:p>
            <a:endParaRPr lang="ru-RU" dirty="0"/>
          </a:p>
        </p:txBody>
      </p:sp>
      <p:pic>
        <p:nvPicPr>
          <p:cNvPr id="7" name="Содержимое 6" descr="http://www.popovka.edu.ru/uploads/raznoe/sc/type12.jpg">
            <a:hlinkClick r:id="rId2" tooltip="Потакающее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785926"/>
            <a:ext cx="342902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3.Развивающее воспитание</a:t>
            </a:r>
            <a:r>
              <a:rPr lang="ru-RU" sz="3600" b="1" dirty="0" smtClean="0">
                <a:solidFill>
                  <a:schemeClr val="accent3"/>
                </a:solidFill>
              </a:rPr>
              <a:t>: ребёнок должен стать умным и талантливым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Главная ценность – максимально возможное и максимально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раннее развитие всех способностей ребёнка, чаще всего – интеллектуальных, спортивных и музыкальных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Родители, вкладывая все силы в обучение и развитие ребёнка, провоцируют перекос в развитии «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Если я хорошо учусь, то со всем остальным ко мне не приставайте».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имеет шанс вырасти образованным и успешным эгоистом не умеющим строить отношения с другими людьми.</a:t>
            </a:r>
          </a:p>
          <a:p>
            <a:endParaRPr lang="ru-RU" dirty="0"/>
          </a:p>
        </p:txBody>
      </p:sp>
      <p:pic>
        <p:nvPicPr>
          <p:cNvPr id="6" name="Рисунок 5" descr="http://www.popovka.edu.ru/uploads/raznoe/sc/type13.jpg">
            <a:hlinkClick r:id="rId2" tooltip="Развивающее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714488"/>
            <a:ext cx="307183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4 Программирующее воспитание: </a:t>
            </a:r>
            <a:r>
              <a:rPr lang="ru-RU" sz="3100" b="1" dirty="0" smtClean="0">
                <a:solidFill>
                  <a:schemeClr val="accent3"/>
                </a:solidFill>
              </a:rPr>
              <a:t>мы знаем, кем должен стать ребёнок, и будем готовить его к этому с детства</a:t>
            </a:r>
            <a:r>
              <a:rPr lang="ru-RU" sz="3100" dirty="0" smtClean="0">
                <a:solidFill>
                  <a:schemeClr val="accent3"/>
                </a:solidFill>
              </a:rPr>
              <a:t>.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принцип –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целенаправленная подготовка к определённому будущему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(дворянское воспитание). Наиболее частая проблема – подросшие дети из-под родительского влияния попадают под чьё-то другое. Все планы родителей могут разрушиться.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Другой тип проблем, когда выросший ребёнок во всём слушается, следует заданной программе, но осуществление программы не приносит ему счастья.</a:t>
            </a:r>
          </a:p>
          <a:p>
            <a:endParaRPr lang="ru-RU" dirty="0"/>
          </a:p>
        </p:txBody>
      </p:sp>
      <p:pic>
        <p:nvPicPr>
          <p:cNvPr id="5" name="Содержимое 4" descr="http://www.popovka.edu.ru/uploads/raznoe/sc/type14.jpg">
            <a:hlinkClick r:id="rId2" tooltip="Программирующее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857364"/>
            <a:ext cx="307183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 Эпизодическое воспитание: </a:t>
            </a:r>
            <a:r>
              <a:rPr lang="ru-RU" b="1" dirty="0" smtClean="0">
                <a:solidFill>
                  <a:schemeClr val="accent3"/>
                </a:solidFill>
              </a:rPr>
              <a:t>сначала работа, а дети – потом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распространённый тип воспитания. Большую часть суток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ребёнок предоставлен сам себе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 оставшееся время его воспитывают, совмещая строгость и эмоциональную близость. Такая непоследовательность приводит к капризам и истерикам ребёнка. Формируется неуверенность в себе и стремление уклониться от ответственности,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интеллектуальная неразвитость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ребёнка, 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бедность внутреннего мира, привязанность к телевизору и компьютеру.</a:t>
            </a:r>
          </a:p>
          <a:p>
            <a:endParaRPr lang="ru-RU" dirty="0"/>
          </a:p>
        </p:txBody>
      </p:sp>
      <p:pic>
        <p:nvPicPr>
          <p:cNvPr id="5" name="Содержимое 4" descr="http://www.popovka.edu.ru/uploads/raznoe/sc/type15.jpg">
            <a:hlinkClick r:id="rId2" tooltip="Эпизодическое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785926"/>
            <a:ext cx="300039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739</Words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Формирование позитивных детско-родительских отношений </vt:lpstr>
      <vt:lpstr>Рассмотрим 6 типов воспитания, их сильные и слабые стороны. </vt:lpstr>
      <vt:lpstr>1. Традиционное воспитание: ребёнок всегда должен слушаться старших. </vt:lpstr>
      <vt:lpstr>Слайд 4</vt:lpstr>
      <vt:lpstr>Слайд 5</vt:lpstr>
      <vt:lpstr>2  Потакающее воспитание: ребёнок должен быть доволен</vt:lpstr>
      <vt:lpstr> 3.Развивающее воспитание: ребёнок должен стать умным и талантливым </vt:lpstr>
      <vt:lpstr> 4 Программирующее воспитание: мы знаем, кем должен стать ребёнок, и будем готовить его к этому с детства. </vt:lpstr>
      <vt:lpstr>5 Эпизодическое воспитание: сначала работа, а дети – потом. </vt:lpstr>
      <vt:lpstr>  6  Личностно-ориентированное воспитание: учить ребёнка быть самостоятельной, ответственной и творческой личностью. </vt:lpstr>
      <vt:lpstr>5 китов стратегии личностного отношения </vt:lpstr>
      <vt:lpstr>Ребенок никогда не рождается трудным. Он может родиться либо здоровым, либо больным. Трудным ребенка делают семья и общество.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позитивных детско-родительских отношений </dc:title>
  <cp:lastModifiedBy>user</cp:lastModifiedBy>
  <cp:revision>21</cp:revision>
  <dcterms:modified xsi:type="dcterms:W3CDTF">2014-09-15T12:21:15Z</dcterms:modified>
</cp:coreProperties>
</file>