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61" r:id="rId5"/>
    <p:sldId id="262" r:id="rId6"/>
    <p:sldId id="259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35BA-530F-4B1E-9EC7-5A46B8AAA3C4}" type="datetimeFigureOut">
              <a:rPr lang="ru-RU" smtClean="0"/>
              <a:pPr/>
              <a:t>05.08.2014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15E6-72AB-40B5-9461-B17F53167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35BA-530F-4B1E-9EC7-5A46B8AAA3C4}" type="datetimeFigureOut">
              <a:rPr lang="ru-RU" smtClean="0"/>
              <a:pPr/>
              <a:t>05.08.2014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15E6-72AB-40B5-9461-B17F53167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35BA-530F-4B1E-9EC7-5A46B8AAA3C4}" type="datetimeFigureOut">
              <a:rPr lang="ru-RU" smtClean="0"/>
              <a:pPr/>
              <a:t>05.08.2014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15E6-72AB-40B5-9461-B17F53167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35BA-530F-4B1E-9EC7-5A46B8AAA3C4}" type="datetimeFigureOut">
              <a:rPr lang="ru-RU" smtClean="0"/>
              <a:pPr/>
              <a:t>05.08.2014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15E6-72AB-40B5-9461-B17F53167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35BA-530F-4B1E-9EC7-5A46B8AAA3C4}" type="datetimeFigureOut">
              <a:rPr lang="ru-RU" smtClean="0"/>
              <a:pPr/>
              <a:t>05.08.2014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15E6-72AB-40B5-9461-B17F53167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35BA-530F-4B1E-9EC7-5A46B8AAA3C4}" type="datetimeFigureOut">
              <a:rPr lang="ru-RU" smtClean="0"/>
              <a:pPr/>
              <a:t>05.08.2014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15E6-72AB-40B5-9461-B17F53167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35BA-530F-4B1E-9EC7-5A46B8AAA3C4}" type="datetimeFigureOut">
              <a:rPr lang="ru-RU" smtClean="0"/>
              <a:pPr/>
              <a:t>05.08.2014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15E6-72AB-40B5-9461-B17F53167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35BA-530F-4B1E-9EC7-5A46B8AAA3C4}" type="datetimeFigureOut">
              <a:rPr lang="ru-RU" smtClean="0"/>
              <a:pPr/>
              <a:t>05.08.2014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15E6-72AB-40B5-9461-B17F53167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35BA-530F-4B1E-9EC7-5A46B8AAA3C4}" type="datetimeFigureOut">
              <a:rPr lang="ru-RU" smtClean="0"/>
              <a:pPr/>
              <a:t>05.08.2014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15E6-72AB-40B5-9461-B17F53167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35BA-530F-4B1E-9EC7-5A46B8AAA3C4}" type="datetimeFigureOut">
              <a:rPr lang="ru-RU" smtClean="0"/>
              <a:pPr/>
              <a:t>05.08.2014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15E6-72AB-40B5-9461-B17F53167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35BA-530F-4B1E-9EC7-5A46B8AAA3C4}" type="datetimeFigureOut">
              <a:rPr lang="ru-RU" smtClean="0"/>
              <a:pPr/>
              <a:t>05.08.2014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15E6-72AB-40B5-9461-B17F53167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E35BA-530F-4B1E-9EC7-5A46B8AAA3C4}" type="datetimeFigureOut">
              <a:rPr lang="ru-RU" smtClean="0"/>
              <a:pPr/>
              <a:t>05.08.2014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E15E6-72AB-40B5-9461-B17F53167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trips dir="r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/>
          </a:blip>
          <a:srcRect/>
          <a:stretch>
            <a:fillRect/>
          </a:stretch>
        </p:blipFill>
        <p:spPr bwMode="auto">
          <a:xfrm>
            <a:off x="0" y="-2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1214414" y="357166"/>
            <a:ext cx="689361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Признаки проявления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одаренности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124" name="Rectangle 4">
            <a:hlinkClick r:id="rId3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5" name="Rectangle 5">
            <a:hlinkClick r:id="rId3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" name="Рисунок 8" descr="http://d1.dvinainform.ru/data/files/a2/05/000005a2.jpg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3214686"/>
            <a:ext cx="4191000" cy="3143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http://old.lipetsktime.ru/photo/news/1_19868.jpg">
            <a:hlinkClick r:id="rId3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2786058"/>
            <a:ext cx="3576638" cy="2843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lum/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4150" name="AutoShape 6"/>
          <p:cNvSpPr>
            <a:spLocks noChangeArrowheads="1"/>
          </p:cNvSpPr>
          <p:nvPr/>
        </p:nvSpPr>
        <p:spPr bwMode="auto">
          <a:xfrm rot="10800000">
            <a:off x="214282" y="3286124"/>
            <a:ext cx="3998912" cy="2930525"/>
          </a:xfrm>
          <a:prstGeom prst="wedgeRoundRectCallout">
            <a:avLst>
              <a:gd name="adj1" fmla="val -38546"/>
              <a:gd name="adj2" fmla="val 80040"/>
              <a:gd name="adj3" fmla="val 16667"/>
            </a:avLst>
          </a:prstGeom>
          <a:gradFill rotWithShape="1">
            <a:gsLst>
              <a:gs pos="0">
                <a:srgbClr val="FF9999"/>
              </a:gs>
              <a:gs pos="50000">
                <a:srgbClr val="FFFFFF"/>
              </a:gs>
              <a:gs pos="100000">
                <a:srgbClr val="FF99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rot="10800000"/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2400" b="1" i="1" u="sng" dirty="0"/>
              <a:t>Инструментальный</a:t>
            </a:r>
            <a:r>
              <a:rPr lang="ru-RU" sz="2400" b="1" i="1" dirty="0"/>
              <a:t> </a:t>
            </a:r>
            <a:r>
              <a:rPr lang="ru-RU" sz="2400" i="1" dirty="0"/>
              <a:t>(характеризует способы </a:t>
            </a:r>
            <a:r>
              <a:rPr lang="ru-RU" sz="2400" i="1" dirty="0" smtClean="0"/>
              <a:t> деятельности ребенка)</a:t>
            </a:r>
            <a:r>
              <a:rPr lang="ru-RU" sz="2400" dirty="0" smtClean="0"/>
              <a:t>  </a:t>
            </a:r>
            <a:endParaRPr lang="ru-RU" sz="2400" dirty="0"/>
          </a:p>
        </p:txBody>
      </p:sp>
      <p:sp>
        <p:nvSpPr>
          <p:cNvPr id="134151" name="AutoShape 7"/>
          <p:cNvSpPr>
            <a:spLocks noChangeArrowheads="1"/>
          </p:cNvSpPr>
          <p:nvPr/>
        </p:nvSpPr>
        <p:spPr bwMode="auto">
          <a:xfrm rot="10800000">
            <a:off x="4786314" y="3071810"/>
            <a:ext cx="4033837" cy="3360738"/>
          </a:xfrm>
          <a:prstGeom prst="wedgeRoundRectCallout">
            <a:avLst>
              <a:gd name="adj1" fmla="val 48452"/>
              <a:gd name="adj2" fmla="val 71235"/>
              <a:gd name="adj3" fmla="val 16667"/>
            </a:avLst>
          </a:prstGeom>
          <a:gradFill rotWithShape="1">
            <a:gsLst>
              <a:gs pos="0">
                <a:srgbClr val="FF9999"/>
              </a:gs>
              <a:gs pos="50000">
                <a:srgbClr val="FFFFFF"/>
              </a:gs>
              <a:gs pos="100000">
                <a:srgbClr val="FF99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rot="10800000"/>
          <a:lstStyle/>
          <a:p>
            <a:pPr algn="ctr">
              <a:defRPr/>
            </a:pPr>
            <a:r>
              <a:rPr lang="ru-RU" sz="2400" b="1" i="1" u="sng" dirty="0"/>
              <a:t>Мотивационный</a:t>
            </a:r>
          </a:p>
          <a:p>
            <a:pPr algn="ctr">
              <a:defRPr/>
            </a:pPr>
            <a:r>
              <a:rPr lang="ru-RU" sz="2000" i="1" dirty="0">
                <a:solidFill>
                  <a:schemeClr val="bg1"/>
                </a:solidFill>
              </a:rPr>
              <a:t>   </a:t>
            </a:r>
            <a:r>
              <a:rPr lang="ru-RU" sz="2400" i="1" dirty="0"/>
              <a:t>(характеризует отношение ребенка к той или иной стороне действительности, а также к своей деятельности)</a:t>
            </a:r>
          </a:p>
        </p:txBody>
      </p:sp>
      <p:sp>
        <p:nvSpPr>
          <p:cNvPr id="31748" name="WordArt 8"/>
          <p:cNvSpPr>
            <a:spLocks noChangeArrowheads="1" noChangeShapeType="1" noTextEdit="1"/>
          </p:cNvSpPr>
          <p:nvPr/>
        </p:nvSpPr>
        <p:spPr bwMode="auto">
          <a:xfrm>
            <a:off x="285750" y="260350"/>
            <a:ext cx="8501063" cy="1943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i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Impact"/>
              </a:rPr>
              <a:t>Признаки   одарённости   охватывают </a:t>
            </a:r>
          </a:p>
          <a:p>
            <a:pPr algn="ctr"/>
            <a:r>
              <a:rPr lang="ru-RU" sz="2800" b="1" i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Impact"/>
              </a:rPr>
              <a:t>два   аспекта   поведения </a:t>
            </a:r>
          </a:p>
          <a:p>
            <a:pPr algn="ctr"/>
            <a:r>
              <a:rPr lang="ru-RU" sz="2800" b="1" i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Impact"/>
              </a:rPr>
              <a:t>одарённого   ребёнка:  </a:t>
            </a: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lum/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http://sdelanounas.ru/images/img/www.ng.ru/images_2011-06-07_255560.jpg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1214422"/>
            <a:ext cx="1952622" cy="33575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5059" name="Заголовок 2"/>
          <p:cNvSpPr>
            <a:spLocks noGrp="1"/>
          </p:cNvSpPr>
          <p:nvPr>
            <p:ph type="title"/>
          </p:nvPr>
        </p:nvSpPr>
        <p:spPr>
          <a:xfrm>
            <a:off x="0" y="428625"/>
            <a:ext cx="8934450" cy="571500"/>
          </a:xfrm>
        </p:spPr>
        <p:txBody>
          <a:bodyPr>
            <a:normAutofit fontScale="9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Инструментальный аспект </a:t>
            </a:r>
            <a:b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Содержимое 1"/>
          <p:cNvSpPr>
            <a:spLocks noGrp="1"/>
          </p:cNvSpPr>
          <p:nvPr>
            <p:ph idx="1"/>
          </p:nvPr>
        </p:nvSpPr>
        <p:spPr>
          <a:xfrm>
            <a:off x="214313" y="1000125"/>
            <a:ext cx="6429389" cy="5629275"/>
          </a:xfrm>
        </p:spPr>
        <p:txBody>
          <a:bodyPr>
            <a:normAutofit fontScale="92500" lnSpcReduction="20000"/>
          </a:bodyPr>
          <a:lstStyle/>
          <a:p>
            <a:pPr marL="0" indent="431800" algn="just" eaLnBrk="1" hangingPunct="1">
              <a:lnSpc>
                <a:spcPct val="12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 Специфические стратегии познавательной деятельности, успешность которой проявляется на трех уровнях: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быстрое освоение деятельности и высокая успешность её выполнения; использование и изобретение новых способов деятельности; выдвижение новых целей деятельности за счет более глубокого овладения предметом, то есть новаторство.</a:t>
            </a:r>
          </a:p>
          <a:p>
            <a:pPr marL="0" indent="431800"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 Индивидуальный стиль познавательной деятельности,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выражающийся,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например, в склонности «все делать по-своему</a:t>
            </a:r>
            <a:r>
              <a:rPr lang="ru-RU" sz="2400" dirty="0"/>
              <a:t>» </a:t>
            </a:r>
            <a:r>
              <a:rPr lang="ru-RU" sz="2400" dirty="0" smtClean="0"/>
              <a:t>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способности быстро схватывать существенную деталь информации и быстро находить пути решения сложных задач, в умении обобщать информацию на основе единичного факта и интерпретировать свои умозаключения.</a:t>
            </a:r>
          </a:p>
          <a:p>
            <a:pPr marL="0" indent="431800" algn="just" eaLnBrk="1" hangingPunct="1">
              <a:lnSpc>
                <a:spcPct val="120000"/>
              </a:lnSpc>
              <a:spcBef>
                <a:spcPct val="0"/>
              </a:spcBef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>
            <a:hlinkClick r:id="rId3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" name="Рисунок 6" descr="http://www.mr-info.ru/uploads/fotos/deti110810.jpg">
            <a:hlinkClick r:id="rId3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0892" y="4714884"/>
            <a:ext cx="1885950" cy="18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lum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Инструментальный аспект 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186766" cy="3786214"/>
          </a:xfrm>
        </p:spPr>
        <p:txBody>
          <a:bodyPr>
            <a:normAutofit fontScale="40000" lnSpcReduction="20000"/>
          </a:bodyPr>
          <a:lstStyle/>
          <a:p>
            <a:pPr marL="0" indent="431800"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ru-RU" sz="5000" b="1" i="1" dirty="0" smtClean="0">
                <a:latin typeface="Times New Roman" pitchFamily="18" charset="0"/>
                <a:cs typeface="Times New Roman" pitchFamily="18" charset="0"/>
              </a:rPr>
              <a:t>- Особый стиль систематизации знаний: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высокая структурированность,  способность видеть изучаемый предмет в системе разнообразных связей,  свернутость знаний в соответствующей предметной области при одновременной их готовности развернуться в качестве контекста поиска решения в нужный момент времени,  категориальный характер (увлеченность общими идеями, склонность отыскивать и формулировать общие закономерности).</a:t>
            </a:r>
          </a:p>
          <a:p>
            <a:pPr marL="0" indent="431800"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ru-RU" sz="5000" b="1" i="1" dirty="0" smtClean="0">
                <a:latin typeface="Times New Roman" pitchFamily="18" charset="0"/>
                <a:cs typeface="Times New Roman" pitchFamily="18" charset="0"/>
              </a:rPr>
              <a:t>- Особая характеристика знаний: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повышенная «клейкость», высокий удельный вес процедурных знаний, большой объем </a:t>
            </a:r>
            <a:r>
              <a:rPr lang="ru-RU" sz="5000" dirty="0" err="1" smtClean="0">
                <a:latin typeface="Times New Roman" pitchFamily="18" charset="0"/>
                <a:cs typeface="Times New Roman" pitchFamily="18" charset="0"/>
              </a:rPr>
              <a:t>метакогнитивных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знаний, особая роль метафор как способа обработки информации и т.д.</a:t>
            </a:r>
          </a:p>
          <a:p>
            <a:endParaRPr lang="ru-RU" dirty="0"/>
          </a:p>
        </p:txBody>
      </p:sp>
      <p:pic>
        <p:nvPicPr>
          <p:cNvPr id="2050" name="Picture 2" descr="http://www.parenting.ru/sites/www.parenting.ru/files/imagecache/slideshow-600x250/article/49311/slideshow/0530_3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7091" y="4643446"/>
            <a:ext cx="3506909" cy="19526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https://encrypted-tbn0.gstatic.com/images?q=tbn:ANd9GcTt3j4pXX8JFoGQd89NvgnX1SWwRJkdMtwdsmRASguf0lBK6qa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357694"/>
            <a:ext cx="2524127" cy="22985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4" name="Picture 6" descr="http://pedsovet.su/_pu/40/3521840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28926" y="4572008"/>
            <a:ext cx="2678895" cy="20240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lum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5072098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Своеобразный тип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обучаемости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высокая скорость и легкость обучения, или, наоборот, замедленный темп обучения, но с последующей резкой динамикой структуры знаний, представлений и умений;  высокий уровень способности к самообучению с раннего возраста.</a:t>
            </a:r>
          </a:p>
          <a:p>
            <a:endParaRPr lang="ru-RU" dirty="0"/>
          </a:p>
        </p:txBody>
      </p:sp>
      <p:pic>
        <p:nvPicPr>
          <p:cNvPr id="18434" name="Picture 2" descr="http://korroo.ru/DswMedia/deti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857232"/>
            <a:ext cx="2786082" cy="46434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lum/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12200" cy="3571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Мотивационный аспект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14546" y="714356"/>
            <a:ext cx="6929454" cy="6143644"/>
          </a:xfrm>
        </p:spPr>
        <p:txBody>
          <a:bodyPr>
            <a:normAutofit fontScale="62500" lnSpcReduction="20000"/>
          </a:bodyPr>
          <a:lstStyle/>
          <a:p>
            <a:pPr marL="0" indent="432000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Повышенная избирательная чувствительность к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предметной (знакам, звукам, цвету, техническим устройствам, растениям и т.д.), физической, познавательной, художественно-выразительной и другим видам деятельности.</a:t>
            </a:r>
          </a:p>
          <a:p>
            <a:pPr marL="0" indent="432000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32000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Повышенная потребность в познавательной деятельности: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ненасытная любознательность, готовность по собственной инициативе выходить за пределы исходных требований деятельности, упорство, трудолюбие, ярко выраженный интерес и увлеченность познавательной деятельностью, получение удовольствия от собственной познавательной активности.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026" name="Picture 2" descr="https://encrypted-tbn2.gstatic.com/images?q=tbn:ANd9GcTgkYiUZL_Fg0P6_xa6qzOFmBFaPd5EIR42ayWn_9iSCnK_--A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84" y="4572008"/>
            <a:ext cx="2581275" cy="17716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http://www-rebenok.ru/wp-content/uploads/2010/01/25-250x23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500174"/>
            <a:ext cx="2381250" cy="2228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lum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432000">
              <a:lnSpc>
                <a:spcPct val="140000"/>
              </a:lnSpc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Предпочтение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парадоксальной, противоречивой и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неопределенной информации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неприятие стандартных, типичных заданий и готовых ответов. </a:t>
            </a:r>
          </a:p>
          <a:p>
            <a:pPr marL="0" indent="432000">
              <a:lnSpc>
                <a:spcPct val="140000"/>
              </a:lnSpc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Высокая требовательность к результатам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собственного интеллектуального труда, склонность ставить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сверхтрудные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цели и настойчивость в их достижении, стремление к совершенству. </a:t>
            </a:r>
          </a:p>
          <a:p>
            <a:pPr marL="0" indent="432000">
              <a:lnSpc>
                <a:spcPct val="140000"/>
              </a:lnSpc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Устойчивая склонность к повышенным интеллектуальным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нагрузкам. </a:t>
            </a:r>
          </a:p>
          <a:p>
            <a:endParaRPr lang="ru-RU" dirty="0"/>
          </a:p>
        </p:txBody>
      </p:sp>
      <p:pic>
        <p:nvPicPr>
          <p:cNvPr id="6" name="Picture 6" descr="https://encrypted-tbn3.gstatic.com/images?q=tbn:ANd9GcQw6yKW3VdQQWrlDAXtp8HOtwOuh1VerVwbZsVa151YUrK3aGF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00925" y="1643050"/>
            <a:ext cx="1743075" cy="2619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58" name="Picture 2" descr="http://www.gubnushka.com/images/stories/odarennie-deti-v-shkole3.jpg"/>
          <p:cNvPicPr>
            <a:picLocks noChangeAspect="1" noChangeArrowheads="1"/>
          </p:cNvPicPr>
          <p:nvPr/>
        </p:nvPicPr>
        <p:blipFill>
          <a:blip r:embed="rId4"/>
          <a:srcRect l="4839" t="6250" r="32258"/>
          <a:stretch>
            <a:fillRect/>
          </a:stretch>
        </p:blipFill>
        <p:spPr bwMode="auto">
          <a:xfrm>
            <a:off x="4643438" y="4429132"/>
            <a:ext cx="3714776" cy="2428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60" name="Picture 4" descr="http://gorono-ozersk.ru/sites/default/files/news_images/Thumbnail.aspx.jpg"/>
          <p:cNvPicPr>
            <a:picLocks noChangeAspect="1" noChangeArrowheads="1"/>
          </p:cNvPicPr>
          <p:nvPr/>
        </p:nvPicPr>
        <p:blipFill>
          <a:blip r:embed="rId5"/>
          <a:srcRect l="10075" t="14004" r="10447" b="12863"/>
          <a:stretch>
            <a:fillRect/>
          </a:stretch>
        </p:blipFill>
        <p:spPr bwMode="auto">
          <a:xfrm>
            <a:off x="500034" y="4500546"/>
            <a:ext cx="3561260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372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 Инструментальный аспект   </vt:lpstr>
      <vt:lpstr>Инструментальный аспект  </vt:lpstr>
      <vt:lpstr>Слайд 5</vt:lpstr>
      <vt:lpstr>  Мотивационный аспект 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</cp:lastModifiedBy>
  <cp:revision>6</cp:revision>
  <dcterms:created xsi:type="dcterms:W3CDTF">2014-03-09T05:08:26Z</dcterms:created>
  <dcterms:modified xsi:type="dcterms:W3CDTF">2014-08-05T08:13:48Z</dcterms:modified>
</cp:coreProperties>
</file>