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611D95-611A-4572-8131-A2F256DEEA6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750BD3-0600-4475-9D7B-D304660F8F1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11D95-611A-4572-8131-A2F256DEEA6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750BD3-0600-4475-9D7B-D304660F8F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9611D95-611A-4572-8131-A2F256DEEA6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750BD3-0600-4475-9D7B-D304660F8F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11D95-611A-4572-8131-A2F256DEEA6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750BD3-0600-4475-9D7B-D304660F8F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611D95-611A-4572-8131-A2F256DEEA6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8750BD3-0600-4475-9D7B-D304660F8F1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11D95-611A-4572-8131-A2F256DEEA6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750BD3-0600-4475-9D7B-D304660F8F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11D95-611A-4572-8131-A2F256DEEA6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750BD3-0600-4475-9D7B-D304660F8F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11D95-611A-4572-8131-A2F256DEEA6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750BD3-0600-4475-9D7B-D304660F8F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611D95-611A-4572-8131-A2F256DEEA6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750BD3-0600-4475-9D7B-D304660F8F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11D95-611A-4572-8131-A2F256DEEA6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750BD3-0600-4475-9D7B-D304660F8F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11D95-611A-4572-8131-A2F256DEEA6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750BD3-0600-4475-9D7B-D304660F8F1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9611D95-611A-4572-8131-A2F256DEEA6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750BD3-0600-4475-9D7B-D304660F8F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vladimirzhukov.com/kak-dostich-uspeha.html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vladimirzhukov.com/wp-content/uploads/2013/03/orang-revolution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772400" cy="23786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Arial Black" pitchFamily="34" charset="0"/>
              </a:rPr>
              <a:t/>
            </a:r>
            <a:br>
              <a:rPr lang="ru-RU" sz="3100" dirty="0" smtClean="0">
                <a:latin typeface="Arial Black" pitchFamily="34" charset="0"/>
              </a:rPr>
            </a:br>
            <a:r>
              <a:rPr lang="ru-RU" sz="3100" dirty="0" smtClean="0">
                <a:latin typeface="Arial Black" pitchFamily="34" charset="0"/>
              </a:rPr>
              <a:t/>
            </a:r>
            <a:br>
              <a:rPr lang="ru-RU" sz="3100" dirty="0" smtClean="0">
                <a:latin typeface="Arial Black" pitchFamily="34" charset="0"/>
              </a:rPr>
            </a:br>
            <a:r>
              <a:rPr lang="ru-RU" sz="3100" dirty="0" smtClean="0">
                <a:latin typeface="Arial Black" pitchFamily="34" charset="0"/>
              </a:rPr>
              <a:t/>
            </a:r>
            <a:br>
              <a:rPr lang="ru-RU" sz="3100" dirty="0" smtClean="0">
                <a:latin typeface="Arial Black" pitchFamily="34" charset="0"/>
              </a:rPr>
            </a:br>
            <a:r>
              <a:rPr lang="ru-RU" sz="3100" dirty="0" smtClean="0">
                <a:latin typeface="Arial Black" pitchFamily="34" charset="0"/>
              </a:rPr>
              <a:t/>
            </a:r>
            <a:br>
              <a:rPr lang="ru-RU" sz="3100" dirty="0" smtClean="0">
                <a:latin typeface="Arial Black" pitchFamily="34" charset="0"/>
              </a:rPr>
            </a:br>
            <a:r>
              <a:rPr lang="ru-RU" sz="3100" dirty="0" smtClean="0">
                <a:latin typeface="Arial Black" pitchFamily="34" charset="0"/>
              </a:rPr>
              <a:t/>
            </a:r>
            <a:br>
              <a:rPr lang="ru-RU" sz="3100" dirty="0" smtClean="0">
                <a:latin typeface="Arial Black" pitchFamily="34" charset="0"/>
              </a:rPr>
            </a:br>
            <a:r>
              <a:rPr lang="ru-RU" sz="3100" dirty="0" smtClean="0">
                <a:latin typeface="Arial Black" pitchFamily="34" charset="0"/>
              </a:rPr>
              <a:t/>
            </a:r>
            <a:br>
              <a:rPr lang="ru-RU" sz="3100" dirty="0" smtClean="0">
                <a:latin typeface="Arial Black" pitchFamily="34" charset="0"/>
              </a:rPr>
            </a:br>
            <a:r>
              <a:rPr lang="ru-RU" sz="3100" dirty="0" smtClean="0">
                <a:latin typeface="Arial Black" pitchFamily="34" charset="0"/>
              </a:rPr>
              <a:t/>
            </a:r>
            <a:br>
              <a:rPr lang="ru-RU" sz="3100" dirty="0" smtClean="0">
                <a:latin typeface="Arial Black" pitchFamily="34" charset="0"/>
              </a:rPr>
            </a:br>
            <a:r>
              <a:rPr lang="ru-RU" sz="3100" dirty="0" smtClean="0">
                <a:latin typeface="Arial Black" pitchFamily="34" charset="0"/>
              </a:rPr>
              <a:t/>
            </a:r>
            <a:br>
              <a:rPr lang="ru-RU" sz="3100" dirty="0" smtClean="0">
                <a:latin typeface="Arial Black" pitchFamily="34" charset="0"/>
              </a:rPr>
            </a:br>
            <a:r>
              <a:rPr lang="ru-RU" sz="3100" dirty="0" smtClean="0">
                <a:latin typeface="Arial Black" pitchFamily="34" charset="0"/>
              </a:rPr>
              <a:t/>
            </a:r>
            <a:br>
              <a:rPr lang="ru-RU" sz="3100" dirty="0" smtClean="0">
                <a:latin typeface="Arial Black" pitchFamily="34" charset="0"/>
              </a:rPr>
            </a:br>
            <a:r>
              <a:rPr lang="ru-RU" sz="3100" dirty="0" smtClean="0">
                <a:latin typeface="Arial Black" pitchFamily="34" charset="0"/>
              </a:rPr>
              <a:t/>
            </a:r>
            <a:br>
              <a:rPr lang="ru-RU" sz="3100" dirty="0" smtClean="0">
                <a:latin typeface="Arial Black" pitchFamily="34" charset="0"/>
              </a:rPr>
            </a:br>
            <a:r>
              <a:rPr lang="ru-RU" sz="3100" dirty="0" smtClean="0">
                <a:latin typeface="Arial Black" pitchFamily="34" charset="0"/>
              </a:rPr>
              <a:t/>
            </a:r>
            <a:br>
              <a:rPr lang="ru-RU" sz="3100" dirty="0" smtClean="0">
                <a:latin typeface="Arial Black" pitchFamily="34" charset="0"/>
              </a:rPr>
            </a:br>
            <a:r>
              <a:rPr lang="ru-RU" sz="3100" dirty="0" smtClean="0">
                <a:latin typeface="Arial Black" pitchFamily="34" charset="0"/>
              </a:rPr>
              <a:t/>
            </a:r>
            <a:br>
              <a:rPr lang="ru-RU" sz="3100" dirty="0" smtClean="0">
                <a:latin typeface="Arial Black" pitchFamily="34" charset="0"/>
              </a:rPr>
            </a:br>
            <a:r>
              <a:rPr lang="ru-RU" sz="3100" dirty="0" smtClean="0">
                <a:latin typeface="Arial Black" pitchFamily="34" charset="0"/>
              </a:rPr>
              <a:t/>
            </a:r>
            <a:br>
              <a:rPr lang="ru-RU" sz="3100" dirty="0" smtClean="0">
                <a:latin typeface="Arial Black" pitchFamily="34" charset="0"/>
              </a:rPr>
            </a:br>
            <a:r>
              <a:rPr lang="ru-RU" sz="3100" dirty="0" smtClean="0">
                <a:latin typeface="Arial Black" pitchFamily="34" charset="0"/>
              </a:rPr>
              <a:t/>
            </a:r>
            <a:br>
              <a:rPr lang="ru-RU" sz="3100" dirty="0" smtClean="0">
                <a:latin typeface="Arial Black" pitchFamily="34" charset="0"/>
              </a:rPr>
            </a:br>
            <a:r>
              <a:rPr lang="ru-RU" sz="2700" dirty="0" smtClean="0">
                <a:latin typeface="Arial Black" pitchFamily="34" charset="0"/>
              </a:rPr>
              <a:t>Психолого-педагогический семинар</a:t>
            </a: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“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Эффект толпы, или Что нужно знать педагогам о социальной психологии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”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b="1" i="1" dirty="0" smtClean="0">
                <a:solidFill>
                  <a:schemeClr val="tx1"/>
                </a:solidFill>
              </a:rPr>
              <a:t>Подготовила:</a:t>
            </a:r>
          </a:p>
          <a:p>
            <a:pPr algn="r"/>
            <a:r>
              <a:rPr lang="ru-RU" b="1" i="1" dirty="0" smtClean="0">
                <a:solidFill>
                  <a:schemeClr val="tx1"/>
                </a:solidFill>
              </a:rPr>
              <a:t>Федько А. А.</a:t>
            </a:r>
          </a:p>
          <a:p>
            <a:pPr algn="r"/>
            <a:r>
              <a:rPr lang="ru-RU" b="1" i="1" dirty="0" smtClean="0">
                <a:solidFill>
                  <a:schemeClr val="tx1"/>
                </a:solidFill>
              </a:rPr>
              <a:t>педагог психолог </a:t>
            </a:r>
          </a:p>
          <a:p>
            <a:pPr algn="r"/>
            <a:r>
              <a:rPr lang="ru-RU" b="1" i="1" dirty="0" smtClean="0">
                <a:solidFill>
                  <a:schemeClr val="tx1"/>
                </a:solidFill>
              </a:rPr>
              <a:t>МАОУДОД ЦДТ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4077072"/>
            <a:ext cx="2376264" cy="1872208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4221088"/>
            <a:ext cx="3081883" cy="201622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7239000" cy="3960440"/>
          </a:xfrm>
          <a:ln w="34925"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sz="2400" dirty="0" smtClean="0"/>
              <a:t>Положительное влияние — когда «эффект толпы» ведет к желательным последствиям.</a:t>
            </a:r>
            <a:br>
              <a:rPr lang="ru-RU" sz="2400" dirty="0" smtClean="0"/>
            </a:br>
            <a:r>
              <a:rPr lang="ru-RU" sz="2400" dirty="0" smtClean="0"/>
              <a:t>Например, когда </a:t>
            </a:r>
            <a:r>
              <a:rPr lang="ru-RU" sz="2400" dirty="0" smtClean="0"/>
              <a:t>люди обучаются у тренеров, </a:t>
            </a:r>
            <a:r>
              <a:rPr lang="ru-RU" sz="2400" dirty="0" err="1" smtClean="0"/>
              <a:t>коучев</a:t>
            </a:r>
            <a:r>
              <a:rPr lang="ru-RU" sz="2400" dirty="0" smtClean="0"/>
              <a:t>, профессиональных ораторов, у известных миллионеров... Люди приходят, собираются в группы от 4 до 1000 человек. На них влияет человек (лидер) с положительной стороны, тем самым давая всем одну информацию (установку на </a:t>
            </a:r>
            <a:r>
              <a:rPr lang="ru-RU" sz="2400" dirty="0" smtClean="0">
                <a:hlinkClick r:id="rId3" tooltip="Как достичь успеха"/>
              </a:rPr>
              <a:t>успех</a:t>
            </a:r>
            <a:r>
              <a:rPr lang="ru-RU" sz="2400" dirty="0" smtClean="0"/>
              <a:t>).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686800" cy="2448272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dirty="0" smtClean="0"/>
              <a:t>В последнее время молодежь много говорит о массовых организованных действиях под названием «</a:t>
            </a:r>
            <a:r>
              <a:rPr lang="ru-RU" dirty="0" err="1" smtClean="0"/>
              <a:t>флэш-моб</a:t>
            </a:r>
            <a:r>
              <a:rPr lang="ru-RU" dirty="0" smtClean="0"/>
              <a:t>». </a:t>
            </a:r>
            <a:endParaRPr lang="ru-RU" dirty="0"/>
          </a:p>
        </p:txBody>
      </p:sp>
      <p:pic>
        <p:nvPicPr>
          <p:cNvPr id="4" name="Содержимое 3" descr="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9992" y="3627968"/>
            <a:ext cx="3240360" cy="2606689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836712"/>
            <a:ext cx="7242048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Ребята договариваются собраться в определенный момент времени. Место встречи назначается заранее. </a:t>
            </a:r>
            <a:r>
              <a:rPr lang="ru-RU" sz="2000" dirty="0" err="1" smtClean="0"/>
              <a:t>Моберы</a:t>
            </a:r>
            <a:r>
              <a:rPr lang="ru-RU" sz="2000" dirty="0" smtClean="0"/>
              <a:t>, так называют себя собравшиеся, утверждают, что их главная цель - вызвать у людей улыбку или просто озадачить обывателей.</a:t>
            </a:r>
            <a:endParaRPr lang="ru-RU" sz="2000" dirty="0"/>
          </a:p>
        </p:txBody>
      </p:sp>
      <p:pic>
        <p:nvPicPr>
          <p:cNvPr id="9" name="Содержимое 8" descr="21383_jpg_e299783dfe8020702a06486db4d1242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95536" y="2564904"/>
            <a:ext cx="3168352" cy="2160240"/>
          </a:xfrm>
        </p:spPr>
      </p:pic>
      <p:pic>
        <p:nvPicPr>
          <p:cNvPr id="10" name="Содержимое 9" descr="21386_jpg_7e8969a11a997b5bc6bdf2d4e798e259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364088" y="1988840"/>
            <a:ext cx="2543175" cy="1695450"/>
          </a:xfrm>
        </p:spPr>
      </p:pic>
      <p:pic>
        <p:nvPicPr>
          <p:cNvPr id="11" name="Рисунок 10" descr="21388_jpg_a6e544c19c2ef6f2746ad101d9a6a2e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3861048"/>
            <a:ext cx="2543175" cy="169545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412776"/>
            <a:ext cx="7239000" cy="266429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толпа - это большая сила. Ее можно использовать в разных целях</a:t>
            </a:r>
            <a:r>
              <a:rPr lang="ru-RU" sz="2700" dirty="0" smtClean="0"/>
              <a:t>. </a:t>
            </a:r>
            <a:r>
              <a:rPr lang="ru-RU" sz="2700" dirty="0" smtClean="0"/>
              <a:t>Хотя </a:t>
            </a:r>
            <a:r>
              <a:rPr lang="ru-RU" sz="2700" dirty="0" err="1" smtClean="0"/>
              <a:t>флэш-моберы</a:t>
            </a:r>
            <a:r>
              <a:rPr lang="ru-RU" sz="2700" dirty="0" smtClean="0"/>
              <a:t> и утверждают, что их акции не имеют ничего общего с рекламой и политикой, но уже известны примеры, когда бизнесмены предлагали свои сценарии проведения </a:t>
            </a:r>
            <a:r>
              <a:rPr lang="ru-RU" sz="2700" dirty="0" err="1" smtClean="0"/>
              <a:t>флэш-мобов</a:t>
            </a:r>
            <a:r>
              <a:rPr lang="ru-RU" sz="2700" dirty="0" smtClean="0"/>
              <a:t>. Так что </a:t>
            </a:r>
            <a:r>
              <a:rPr lang="ru-RU" sz="2700" dirty="0" err="1" smtClean="0"/>
              <a:t>флэш-моб</a:t>
            </a:r>
            <a:r>
              <a:rPr lang="ru-RU" sz="2700" dirty="0" smtClean="0"/>
              <a:t> не всегда является безобидным развлечением.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3933056"/>
            <a:ext cx="3888432" cy="2448272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82904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«Если до сих пор человечество достигло многого, это значит, что оно еще большего должно достигнуть в скорейшее время. Оно уже начало понимать, что оно - человечество: скоро оно захочет, в самом деле, сделаться человечеством</a:t>
            </a:r>
            <a:r>
              <a:rPr lang="ru-RU" sz="2400" dirty="0" smtClean="0"/>
              <a:t>».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smtClean="0"/>
              <a:t>В. Г. </a:t>
            </a:r>
            <a:r>
              <a:rPr lang="ru-RU" sz="1800" dirty="0" smtClean="0"/>
              <a:t>Белинский</a:t>
            </a:r>
            <a:endParaRPr lang="ru-RU" sz="1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242048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379816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XX век называют веком сокрушения традиций. Человечество отошло от тех ценностей, которыми руководствовалось ранее.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XX век породил новую идею, идею ценности личности, каждого индивида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7884368" y="6237312"/>
            <a:ext cx="936104" cy="28803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7" name="Рисунок 6" descr="1240402043_1239429b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470" r="11470"/>
          <a:stretch>
            <a:fillRect/>
          </a:stretch>
        </p:blipFill>
        <p:spPr/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7660704" cy="576064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400" dirty="0" smtClean="0"/>
              <a:t>Заострение интереса на индивидуальном сказалось и на семейных отношениях. На первое место выходят личные интересы, поэтому возрастает количество разводов и детей в неполных семьях. Родители больше заняты своими чувствами и не чувствуют ответственности за воспитание своих детей. </a:t>
            </a:r>
            <a:endParaRPr lang="ru-RU" sz="2400" dirty="0"/>
          </a:p>
        </p:txBody>
      </p:sp>
      <p:pic>
        <p:nvPicPr>
          <p:cNvPr id="4" name="Содержимое 3" descr="1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548680"/>
            <a:ext cx="2520280" cy="2376264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370384" cy="300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548680"/>
            <a:ext cx="7239000" cy="5907056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ru-RU" sz="2000" dirty="0" smtClean="0">
                <a:cs typeface="Aparajita" pitchFamily="34" charset="0"/>
              </a:rPr>
              <a:t>Развитие </a:t>
            </a:r>
            <a:r>
              <a:rPr lang="ru-RU" sz="2000" dirty="0" smtClean="0">
                <a:cs typeface="Aparajita" pitchFamily="34" charset="0"/>
              </a:rPr>
              <a:t>науки и техники, новых технологий тоже не осталось в стороне от проблем нравственности. Взять, к примеру, современные виды оружия, вплоть до тектонического, способного вызывать землетрясения. Раньше воин сражался против воина. А сейчас страдает много мирного населения и окружающая среда, которая впоследствии тоже дает о себе знать новыми бедами для людей.</a:t>
            </a:r>
          </a:p>
          <a:p>
            <a:pPr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рр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140968"/>
            <a:ext cx="3960440" cy="2664296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Молодые люди сегодня - это наше и ваше будущее завтра. Что же нас всех ожидает завтра? Насилие, террор, все более непонятные акты жестокости (например, сжигание молодого человека на Вечном огне), эффект толпы, группы, стаи?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64088" y="3933056"/>
            <a:ext cx="3429000" cy="192024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К основным формам </a:t>
            </a:r>
            <a:r>
              <a:rPr lang="ru-RU" sz="2000" dirty="0" err="1" smtClean="0">
                <a:solidFill>
                  <a:srgbClr val="C00000"/>
                </a:solidFill>
                <a:latin typeface="Arial Black" pitchFamily="34" charset="0"/>
              </a:rPr>
              <a:t>девиантного</a:t>
            </a: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 поведения, кроме преступности, относится еще алкоголизм, наркомания, проституция и </a:t>
            </a: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суицид.</a:t>
            </a:r>
            <a:endParaRPr lang="ru-RU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7" name="Рисунок 6" descr="аа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869" r="1869"/>
          <a:stretch>
            <a:fillRect/>
          </a:stretch>
        </p:blipFill>
        <p:spPr>
          <a:xfrm>
            <a:off x="663682" y="1041002"/>
            <a:ext cx="3836310" cy="3972174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0"/>
            <a:ext cx="7200800" cy="401768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Уголовные элементы, подстрекают молодежь и передают ей криминальный опыт. Молодежь вовлекается в группировки для получения прибыли от рэкета, торговли наркотиками и проституции</a:t>
            </a:r>
            <a:r>
              <a:rPr lang="ru-RU" sz="2800" dirty="0" smtClean="0">
                <a:solidFill>
                  <a:srgbClr val="C00000"/>
                </a:solidFill>
              </a:rPr>
              <a:t>.</a:t>
            </a:r>
            <a:r>
              <a:rPr lang="ru-RU" sz="2800" dirty="0" smtClean="0">
                <a:solidFill>
                  <a:srgbClr val="C00000"/>
                </a:solidFill>
              </a:rPr>
              <a:t> Это все является результатом пресловутого “эффекта толпы”. 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6" name="Содержимое 5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7984" y="3861048"/>
            <a:ext cx="2952328" cy="2520280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64088" y="3356992"/>
            <a:ext cx="3429000" cy="2502024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C00000"/>
                </a:solidFill>
              </a:rPr>
              <a:t>Когда человек находится под влиянием толпы, он перестает быть  отдельной независимой личностью, его воля и поведение подчиняются уже толпе, он может совершать такие поступки, на которые никогда бы не решился самостоятельно.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" name="Рисунок 10" descr="narodnyy-bunt-v-krivom-roge-200-chelovek-ustroili-potasovku_1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821" r="16821"/>
          <a:stretch>
            <a:fillRect/>
          </a:stretch>
        </p:blipFill>
        <p:spPr/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39699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ru-RU" sz="2400" dirty="0" smtClean="0"/>
              <a:t>Эффект толпы — это мощный инструмент для достижения целей. Под влиянием толпы человек уже не мыслит как индивидуум, он мыслит как коллектив.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Митинги, марши, демонстрации, манифестации  здесь встречаются самый сильный «эффект толпы».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Эффект толпы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483768" y="3645024"/>
            <a:ext cx="429766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23528" y="620688"/>
            <a:ext cx="7242048" cy="4333096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 fontScale="90000"/>
          </a:bodyPr>
          <a:lstStyle/>
          <a:p>
            <a:r>
              <a:rPr lang="ru-RU" sz="2200" dirty="0" smtClean="0"/>
              <a:t>Зачастую эффект толпы несет именно отрицательные последствия. Зная, как легко управлять </a:t>
            </a:r>
            <a:r>
              <a:rPr lang="ru-RU" sz="2200" dirty="0" smtClean="0"/>
              <a:t>толпой, власти </a:t>
            </a:r>
            <a:r>
              <a:rPr lang="ru-RU" sz="2200" dirty="0" smtClean="0"/>
              <a:t>всегда используют это явление. Всем известна «Оранжевая революция», когда толпы народа и днем и ночью находились на майдане, плясали, танцевали, были единой душой. </a:t>
            </a:r>
            <a:r>
              <a:rPr lang="ru-RU" sz="2200" dirty="0" smtClean="0"/>
              <a:t>И </a:t>
            </a:r>
            <a:r>
              <a:rPr lang="ru-RU" sz="2200" dirty="0" smtClean="0"/>
              <a:t>не нужно было ни какого </a:t>
            </a:r>
            <a:r>
              <a:rPr lang="ru-RU" sz="2200" dirty="0" smtClean="0"/>
              <a:t>психотропного </a:t>
            </a:r>
            <a:r>
              <a:rPr lang="ru-RU" sz="2200" dirty="0" smtClean="0"/>
              <a:t>оружия, нужно лишь с пару десятков хороших «заводил» и люди сами будут заражать друг друга и станут управляемыми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Пользователь\Pictures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356992"/>
            <a:ext cx="3528392" cy="30963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123</TotalTime>
  <Words>467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              Психолого-педагогический семинар  “Эффект толпы, или Что нужно знать педагогам о социальной психологии”</vt:lpstr>
      <vt:lpstr>XX век называют веком сокрушения традиций. Человечество отошло от тех ценностей, которыми руководствовалось ранее. XX век породил новую идею, идею ценности личности, каждого индивида</vt:lpstr>
      <vt:lpstr>Заострение интереса на индивидуальном сказалось и на семейных отношениях. На первое место выходят личные интересы, поэтому возрастает количество разводов и детей в неполных семьях. Родители больше заняты своими чувствами и не чувствуют ответственности за воспитание своих детей. </vt:lpstr>
      <vt:lpstr>Слайд 4</vt:lpstr>
      <vt:lpstr>Молодые люди сегодня - это наше и ваше будущее завтра. Что же нас всех ожидает завтра? Насилие, террор, все более непонятные акты жестокости (например, сжигание молодого человека на Вечном огне), эффект толпы, группы, стаи? </vt:lpstr>
      <vt:lpstr>Уголовные элементы, подстрекают молодежь и передают ей криминальный опыт. Молодежь вовлекается в группировки для получения прибыли от рэкета, торговли наркотиками и проституции. Это все является результатом пресловутого “эффекта толпы”.  </vt:lpstr>
      <vt:lpstr>Когда человек находится под влиянием толпы, он перестает быть  отдельной независимой личностью, его воля и поведение подчиняются уже толпе, он может совершать такие поступки, на которые никогда бы не решился самостоятельно. </vt:lpstr>
      <vt:lpstr>Эффект толпы — это мощный инструмент для достижения целей. Под влиянием толпы человек уже не мыслит как индивидуум, он мыслит как коллектив.  Митинги, марши, демонстрации, манифестации  здесь встречаются самый сильный «эффект толпы». </vt:lpstr>
      <vt:lpstr>Зачастую эффект толпы несет именно отрицательные последствия. Зная, как легко управлять толпой, власти всегда используют это явление. Всем известна «Оранжевая революция», когда толпы народа и днем и ночью находились на майдане, плясали, танцевали, были единой душой. И не нужно было ни какого психотропного оружия, нужно лишь с пару десятков хороших «заводил» и люди сами будут заражать друг друга и станут управляемыми.   </vt:lpstr>
      <vt:lpstr>Положительное влияние — когда «эффект толпы» ведет к желательным последствиям. Например, когда люди обучаются у тренеров, коучев, профессиональных ораторов, у известных миллионеров... Люди приходят, собираются в группы от 4 до 1000 человек. На них влияет человек (лидер) с положительной стороны, тем самым давая всем одну информацию (установку на успех). </vt:lpstr>
      <vt:lpstr>В последнее время молодежь много говорит о массовых организованных действиях под названием «флэш-моб». </vt:lpstr>
      <vt:lpstr>Ребята договариваются собраться в определенный момент времени. Место встречи назначается заранее. Моберы, так называют себя собравшиеся, утверждают, что их главная цель - вызвать у людей улыбку или просто озадачить обывателей.</vt:lpstr>
      <vt:lpstr>толпа - это большая сила. Ее можно использовать в разных целях. Хотя флэш-моберы и утверждают, что их акции не имеют ничего общего с рекламой и политикой, но уже известны примеры, когда бизнесмены предлагали свои сценарии проведения флэш-мобов. Так что флэш-моб не всегда является безобидным развлечением. </vt:lpstr>
      <vt:lpstr>«Если до сих пор человечество достигло многого, это значит, что оно еще большего должно достигнуть в скорейшее время. Оно уже начало понимать, что оно - человечество: скоро оно захочет, в самом деле, сделаться человечеством».   В. Г. Белинский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Психолого-педагогический семинар  “Эффект толпы, или Что нужно знать педагогам о социальной психологии”</dc:title>
  <dc:creator>Пользователь</dc:creator>
  <cp:lastModifiedBy>Пользователь</cp:lastModifiedBy>
  <cp:revision>20</cp:revision>
  <dcterms:created xsi:type="dcterms:W3CDTF">2014-01-17T09:09:59Z</dcterms:created>
  <dcterms:modified xsi:type="dcterms:W3CDTF">2014-01-17T11:13:22Z</dcterms:modified>
</cp:coreProperties>
</file>