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7" r:id="rId4"/>
    <p:sldId id="262" r:id="rId5"/>
    <p:sldId id="263" r:id="rId6"/>
    <p:sldId id="266" r:id="rId7"/>
    <p:sldId id="264" r:id="rId8"/>
    <p:sldId id="265" r:id="rId9"/>
    <p:sldId id="282" r:id="rId10"/>
    <p:sldId id="283" r:id="rId11"/>
    <p:sldId id="268" r:id="rId12"/>
    <p:sldId id="273" r:id="rId13"/>
    <p:sldId id="257" r:id="rId14"/>
    <p:sldId id="258" r:id="rId15"/>
    <p:sldId id="259" r:id="rId16"/>
    <p:sldId id="260" r:id="rId17"/>
    <p:sldId id="261" r:id="rId18"/>
    <p:sldId id="269" r:id="rId19"/>
    <p:sldId id="270" r:id="rId20"/>
    <p:sldId id="284" r:id="rId21"/>
    <p:sldId id="285" r:id="rId22"/>
    <p:sldId id="271" r:id="rId23"/>
    <p:sldId id="272" r:id="rId24"/>
    <p:sldId id="279" r:id="rId25"/>
    <p:sldId id="278" r:id="rId26"/>
    <p:sldId id="277" r:id="rId27"/>
    <p:sldId id="275" r:id="rId28"/>
    <p:sldId id="276" r:id="rId29"/>
    <p:sldId id="287" r:id="rId30"/>
    <p:sldId id="288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00"/>
    <a:srgbClr val="B21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CB568D-BD45-4F3C-812A-A8732F9745F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C20C9B-8928-41A2-AF17-37739C64E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2" descr="C:\Users\Юзверь\Desktop\Школа\картинки экология, химия\1289831993_b_jpg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1214422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ЗНАТОКИ ХИМИИ</a:t>
            </a:r>
          </a:p>
          <a:p>
            <a:pPr algn="ctr"/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Интеллектуальная игра</a:t>
            </a:r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тур: Техника безопасности</a:t>
            </a:r>
            <a:endParaRPr lang="ru-RU" dirty="0"/>
          </a:p>
        </p:txBody>
      </p:sp>
      <p:pic>
        <p:nvPicPr>
          <p:cNvPr id="2050" name="Рисунок 6" descr="D:\школьные работы\ВСЁ ДЛЯ ХИМИИ\ВНЕКЛАССНЫЕ МЕРОПРИЯТИЯ\внеклассное мероприятие В ЛАБИРИНТАХ ХИМИИ\L01p2p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43866" cy="55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686800" cy="33289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3 тур: Химические элементы</a:t>
            </a:r>
            <a:endParaRPr lang="ru-RU" sz="6600" dirty="0"/>
          </a:p>
        </p:txBody>
      </p:sp>
      <p:pic>
        <p:nvPicPr>
          <p:cNvPr id="5" name="Picture 5" descr="http://www.graycell.ru/picture/big/se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4" y="-142900"/>
            <a:ext cx="2714644" cy="271464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http://dic.academic.ru/pictures/wiki/files/73/IodoAtomic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873490"/>
            <a:ext cx="2428860" cy="28625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8410604" cy="242889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Название этого элемента в переводе с латинского означает «Утренняя звезда».</a:t>
            </a:r>
          </a:p>
          <a:p>
            <a:pPr algn="ctr">
              <a:buNone/>
              <a:defRPr/>
            </a:pPr>
            <a:r>
              <a:rPr lang="ru-RU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В европейских странах название элемента связано с греческим богом Солнца Гелиосом.</a:t>
            </a:r>
            <a:endParaRPr lang="ru-RU" b="1" dirty="0" smtClean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2" descr="http://img-fotki.yandex.ru/get/6108/26779494.db/0_5a303_8965fa82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8876" y="3929066"/>
            <a:ext cx="4295124" cy="29289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214678" y="3786190"/>
            <a:ext cx="164981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Au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196290" cy="18288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Металл, который используют служители церкви для получения «святой воды»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2" descr="http://eco.sterligoff.ru/wp/wp-content/uploads/2010/08/11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6773" y="3515080"/>
            <a:ext cx="4457227" cy="33429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143240" y="3357562"/>
            <a:ext cx="156966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Ag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16144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Какой элемент является настоящим гигантом?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857496"/>
            <a:ext cx="1301254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Ti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6" name="Picture 2" descr="C:\Documents and Settings\МН\Рабочий стол\Мои рисунки\титан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71984"/>
            <a:ext cx="2000264" cy="2286016"/>
          </a:xfrm>
          <a:prstGeom prst="rect">
            <a:avLst/>
          </a:prstGeom>
          <a:noFill/>
        </p:spPr>
      </p:pic>
      <p:pic>
        <p:nvPicPr>
          <p:cNvPr id="37" name="Picture 2" descr="C:\Documents and Settings\МН\Рабочий стол\ооро\йй.jpg"/>
          <p:cNvPicPr>
            <a:picLocks noChangeAspect="1" noChangeArrowheads="1"/>
          </p:cNvPicPr>
          <p:nvPr/>
        </p:nvPicPr>
        <p:blipFill>
          <a:blip r:embed="rId6" cstate="print"/>
          <a:srcRect t="11364" r="10345"/>
          <a:stretch>
            <a:fillRect/>
          </a:stretch>
        </p:blipFill>
        <p:spPr bwMode="auto">
          <a:xfrm>
            <a:off x="6572232" y="3000348"/>
            <a:ext cx="257176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39166" cy="16859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Какой металл по древней мифологии обречен на «вечные муки»?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3" descr="C:\Documents and Settings\МН\Рабочий стол\Мои рисунки\тантал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0900" y="3643290"/>
            <a:ext cx="4193100" cy="321471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143240" y="2928934"/>
            <a:ext cx="168187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T</a:t>
            </a:r>
            <a:r>
              <a:rPr lang="ru-RU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218599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Какой элемент назван по-гречески «ирис» («</a:t>
            </a:r>
            <a:r>
              <a:rPr lang="ru-RU" b="1" dirty="0" err="1" smtClean="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иридос</a:t>
            </a:r>
            <a:r>
              <a:rPr lang="ru-RU" b="1" dirty="0" smtClean="0">
                <a:ln w="1905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») – радуга, в честь богини Ириды – богиня радуги, вестница богов.</a:t>
            </a:r>
            <a:endParaRPr lang="ru-RU" b="1" dirty="0" smtClean="0">
              <a:ln w="19050"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2" descr="http://img1.liveinternet.ru/images/attach/c/5/88/108/88108447_large_Raduga_vodop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6176" y="3573016"/>
            <a:ext cx="4107824" cy="3284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6" name="Прямоугольник 35"/>
          <p:cNvSpPr/>
          <p:nvPr/>
        </p:nvSpPr>
        <p:spPr>
          <a:xfrm>
            <a:off x="3428992" y="3500438"/>
            <a:ext cx="132195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0" b="1" dirty="0" err="1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Ir</a:t>
            </a:r>
            <a:endParaRPr lang="ru-RU" sz="12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10604" cy="154304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Название какого элемента состоит из названий двух млекопитающих?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5" name="Group 1025"/>
          <p:cNvGrpSpPr>
            <a:grpSpLocks/>
          </p:cNvGrpSpPr>
          <p:nvPr/>
        </p:nvGrpSpPr>
        <p:grpSpPr bwMode="auto">
          <a:xfrm>
            <a:off x="4787900" y="4221162"/>
            <a:ext cx="4356100" cy="2493985"/>
            <a:chOff x="3016" y="2659"/>
            <a:chExt cx="2631" cy="1451"/>
          </a:xfrm>
        </p:grpSpPr>
        <p:pic>
          <p:nvPicPr>
            <p:cNvPr id="36" name="Picture 2" descr="Native_arseni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2659"/>
              <a:ext cx="1406" cy="145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7" name="Picture 1024" descr="As_6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6" y="2659"/>
              <a:ext cx="1227" cy="145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8" name="Picture 6" descr="arsen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857496"/>
            <a:ext cx="1441450" cy="1311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16144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Название какого элемента в переводе с греческого означает «зловонный»?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4" descr="Liquid Brom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62" y="3123579"/>
            <a:ext cx="3643338" cy="373442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286116" y="3857628"/>
            <a:ext cx="189507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en-US" sz="12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r</a:t>
            </a:r>
            <a:endParaRPr lang="ru-RU" sz="12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39166" cy="17573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Какой благородный металл состоит из болотных водорослей?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7" descr="самородок плати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143380"/>
            <a:ext cx="3082386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6" name="Прямоугольник 35"/>
          <p:cNvSpPr/>
          <p:nvPr/>
        </p:nvSpPr>
        <p:spPr>
          <a:xfrm>
            <a:off x="3143240" y="2928934"/>
            <a:ext cx="146706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en-US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t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1.Не всё то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аурум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что блестит.</a:t>
            </a:r>
          </a:p>
          <a:p>
            <a:pPr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Куй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феррум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пока горячо.</a:t>
            </a:r>
          </a:p>
          <a:p>
            <a:pPr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3.Слово –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аргентум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а молчание –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аурум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Купромного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гроша не стоит. </a:t>
            </a:r>
          </a:p>
          <a:p>
            <a:pPr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 тех пор много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H2O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утекло.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Стойкий 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станумный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солдатик.</a:t>
            </a:r>
          </a:p>
          <a:p>
            <a:pPr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Тяжелые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плюмбумные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тучи.</a:t>
            </a:r>
          </a:p>
          <a:p>
            <a:pPr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У него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феррумный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характер.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161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Соединениями какого элемента обогащают почву клубеньковые бактерии бобовых растений?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857628"/>
            <a:ext cx="160973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N</a:t>
            </a:r>
            <a:r>
              <a:rPr lang="en-US" sz="44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2</a:t>
            </a:r>
            <a:endParaRPr lang="ru-RU" sz="44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16144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Какой элемент называют элементом жизни и мысли? 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43372" y="3857628"/>
            <a:ext cx="121058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endParaRPr lang="ru-RU" sz="12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267728" cy="22574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В состав двух химических элементов входит напиток морских пиратов. Какие это элементы?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3857628"/>
            <a:ext cx="15456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Cr</a:t>
            </a:r>
            <a:endParaRPr lang="ru-RU" sz="12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3929066"/>
            <a:ext cx="189507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en-US" sz="12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r</a:t>
            </a:r>
            <a:endParaRPr lang="ru-RU" sz="12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285852" y="4786322"/>
            <a:ext cx="215900" cy="844550"/>
            <a:chOff x="1338" y="2160"/>
            <a:chExt cx="125" cy="578"/>
          </a:xfrm>
        </p:grpSpPr>
        <p:sp>
          <p:nvSpPr>
            <p:cNvPr id="23577" name="AutoShape 106" descr="Песок"/>
            <p:cNvSpPr>
              <a:spLocks noChangeAspect="1" noChangeArrowheads="1"/>
            </p:cNvSpPr>
            <p:nvPr/>
          </p:nvSpPr>
          <p:spPr bwMode="auto">
            <a:xfrm>
              <a:off x="133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8" name="AutoShape 107" descr="Песок"/>
            <p:cNvSpPr>
              <a:spLocks noChangeAspect="1" noChangeArrowheads="1"/>
            </p:cNvSpPr>
            <p:nvPr/>
          </p:nvSpPr>
          <p:spPr bwMode="auto">
            <a:xfrm>
              <a:off x="1383" y="225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108" descr="Песок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0" name="AutoShape 109" descr="Песок"/>
            <p:cNvSpPr>
              <a:spLocks noChangeAspect="1" noChangeArrowheads="1"/>
            </p:cNvSpPr>
            <p:nvPr/>
          </p:nvSpPr>
          <p:spPr bwMode="auto">
            <a:xfrm>
              <a:off x="1383" y="2341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AutoShape 110" descr="Песок"/>
            <p:cNvSpPr>
              <a:spLocks noChangeAspect="1" noChangeArrowheads="1"/>
            </p:cNvSpPr>
            <p:nvPr/>
          </p:nvSpPr>
          <p:spPr bwMode="auto">
            <a:xfrm>
              <a:off x="1428" y="2296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AutoShape 111" descr="Песок"/>
            <p:cNvSpPr>
              <a:spLocks noChangeAspect="1" noChangeArrowheads="1"/>
            </p:cNvSpPr>
            <p:nvPr/>
          </p:nvSpPr>
          <p:spPr bwMode="auto">
            <a:xfrm>
              <a:off x="1428" y="2205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AutoShape 112" descr="Песок"/>
            <p:cNvSpPr>
              <a:spLocks noChangeAspect="1" noChangeArrowheads="1"/>
            </p:cNvSpPr>
            <p:nvPr/>
          </p:nvSpPr>
          <p:spPr bwMode="auto">
            <a:xfrm>
              <a:off x="1383" y="2160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AutoShape 113" descr="Песок"/>
            <p:cNvSpPr>
              <a:spLocks noChangeAspect="1" noChangeArrowheads="1"/>
            </p:cNvSpPr>
            <p:nvPr/>
          </p:nvSpPr>
          <p:spPr bwMode="auto">
            <a:xfrm>
              <a:off x="1429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114" descr="Песок"/>
            <p:cNvSpPr>
              <a:spLocks noChangeAspect="1" noChangeArrowheads="1"/>
            </p:cNvSpPr>
            <p:nvPr/>
          </p:nvSpPr>
          <p:spPr bwMode="auto">
            <a:xfrm>
              <a:off x="1338" y="2387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115" descr="Песок"/>
            <p:cNvSpPr>
              <a:spLocks noChangeAspect="1" noChangeArrowheads="1"/>
            </p:cNvSpPr>
            <p:nvPr/>
          </p:nvSpPr>
          <p:spPr bwMode="auto">
            <a:xfrm>
              <a:off x="1429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116" descr="Песок"/>
            <p:cNvSpPr>
              <a:spLocks noChangeAspect="1" noChangeArrowheads="1"/>
            </p:cNvSpPr>
            <p:nvPr/>
          </p:nvSpPr>
          <p:spPr bwMode="auto">
            <a:xfrm>
              <a:off x="1383" y="2432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117" descr="Песок"/>
            <p:cNvSpPr>
              <a:spLocks noChangeAspect="1" noChangeArrowheads="1"/>
            </p:cNvSpPr>
            <p:nvPr/>
          </p:nvSpPr>
          <p:spPr bwMode="auto">
            <a:xfrm>
              <a:off x="1338" y="247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118" descr="Песок"/>
            <p:cNvSpPr>
              <a:spLocks noChangeAspect="1" noChangeArrowheads="1"/>
            </p:cNvSpPr>
            <p:nvPr/>
          </p:nvSpPr>
          <p:spPr bwMode="auto">
            <a:xfrm>
              <a:off x="1429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119" descr="Песок"/>
            <p:cNvSpPr>
              <a:spLocks noChangeAspect="1" noChangeArrowheads="1"/>
            </p:cNvSpPr>
            <p:nvPr/>
          </p:nvSpPr>
          <p:spPr bwMode="auto">
            <a:xfrm>
              <a:off x="1383" y="2523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AutoShape 120" descr="Песок"/>
            <p:cNvSpPr>
              <a:spLocks noChangeAspect="1" noChangeArrowheads="1"/>
            </p:cNvSpPr>
            <p:nvPr/>
          </p:nvSpPr>
          <p:spPr bwMode="auto">
            <a:xfrm>
              <a:off x="1383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AutoShape 121" descr="Песок"/>
            <p:cNvSpPr>
              <a:spLocks noChangeAspect="1" noChangeArrowheads="1"/>
            </p:cNvSpPr>
            <p:nvPr/>
          </p:nvSpPr>
          <p:spPr bwMode="auto">
            <a:xfrm>
              <a:off x="1338" y="2568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AutoShape 122" descr="Песок"/>
            <p:cNvSpPr>
              <a:spLocks noChangeAspect="1" noChangeArrowheads="1"/>
            </p:cNvSpPr>
            <p:nvPr/>
          </p:nvSpPr>
          <p:spPr bwMode="auto">
            <a:xfrm>
              <a:off x="1429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AutoShape 123" descr="Песок"/>
            <p:cNvSpPr>
              <a:spLocks noChangeAspect="1" noChangeArrowheads="1"/>
            </p:cNvSpPr>
            <p:nvPr/>
          </p:nvSpPr>
          <p:spPr bwMode="auto">
            <a:xfrm>
              <a:off x="1383" y="2659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5" name="AutoShape 124" descr="Песок"/>
            <p:cNvSpPr>
              <a:spLocks noChangeAspect="1" noChangeArrowheads="1"/>
            </p:cNvSpPr>
            <p:nvPr/>
          </p:nvSpPr>
          <p:spPr bwMode="auto">
            <a:xfrm>
              <a:off x="1338" y="261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AutoShape 125" descr="Песок"/>
            <p:cNvSpPr>
              <a:spLocks noChangeAspect="1" noChangeArrowheads="1"/>
            </p:cNvSpPr>
            <p:nvPr/>
          </p:nvSpPr>
          <p:spPr bwMode="auto">
            <a:xfrm>
              <a:off x="1338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126" descr="Песок"/>
            <p:cNvSpPr>
              <a:spLocks noChangeAspect="1" noChangeArrowheads="1"/>
            </p:cNvSpPr>
            <p:nvPr/>
          </p:nvSpPr>
          <p:spPr bwMode="auto">
            <a:xfrm>
              <a:off x="1383" y="2704"/>
              <a:ext cx="34" cy="34"/>
            </a:xfrm>
            <a:prstGeom prst="flowChartConnector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468313" y="3933825"/>
            <a:ext cx="1727200" cy="2393950"/>
            <a:chOff x="1020" y="1480"/>
            <a:chExt cx="1270" cy="1734"/>
          </a:xfrm>
        </p:grpSpPr>
        <p:sp>
          <p:nvSpPr>
            <p:cNvPr id="23571" name="AutoShape 131" descr="Орех"/>
            <p:cNvSpPr>
              <a:spLocks noChangeArrowheads="1"/>
            </p:cNvSpPr>
            <p:nvPr/>
          </p:nvSpPr>
          <p:spPr bwMode="auto">
            <a:xfrm>
              <a:off x="1020" y="1480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132" descr="Орех"/>
            <p:cNvSpPr>
              <a:spLocks noChangeArrowheads="1"/>
            </p:cNvSpPr>
            <p:nvPr/>
          </p:nvSpPr>
          <p:spPr bwMode="auto">
            <a:xfrm>
              <a:off x="1020" y="3022"/>
              <a:ext cx="1270" cy="192"/>
            </a:xfrm>
            <a:prstGeom prst="flowChartTerminator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133"/>
            <p:cNvSpPr>
              <a:spLocks noChangeShapeType="1"/>
            </p:cNvSpPr>
            <p:nvPr/>
          </p:nvSpPr>
          <p:spPr bwMode="auto">
            <a:xfrm>
              <a:off x="2154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134"/>
            <p:cNvSpPr>
              <a:spLocks noChangeShapeType="1"/>
            </p:cNvSpPr>
            <p:nvPr/>
          </p:nvSpPr>
          <p:spPr bwMode="auto">
            <a:xfrm>
              <a:off x="1111" y="1661"/>
              <a:ext cx="0" cy="1361"/>
            </a:xfrm>
            <a:prstGeom prst="line">
              <a:avLst/>
            </a:prstGeom>
            <a:noFill/>
            <a:ln w="76200">
              <a:pattFill prst="pct70">
                <a:fgClr>
                  <a:srgbClr val="99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Freeform 135" descr="Песок"/>
          <p:cNvSpPr>
            <a:spLocks/>
          </p:cNvSpPr>
          <p:nvPr/>
        </p:nvSpPr>
        <p:spPr bwMode="auto">
          <a:xfrm>
            <a:off x="857224" y="4214818"/>
            <a:ext cx="1009650" cy="625475"/>
          </a:xfrm>
          <a:custGeom>
            <a:avLst/>
            <a:gdLst>
              <a:gd name="T0" fmla="*/ 2147483647 w 636"/>
              <a:gd name="T1" fmla="*/ 2147483647 h 394"/>
              <a:gd name="T2" fmla="*/ 2147483647 w 636"/>
              <a:gd name="T3" fmla="*/ 2147483647 h 394"/>
              <a:gd name="T4" fmla="*/ 2147483647 w 636"/>
              <a:gd name="T5" fmla="*/ 2147483647 h 394"/>
              <a:gd name="T6" fmla="*/ 2147483647 w 636"/>
              <a:gd name="T7" fmla="*/ 2147483647 h 394"/>
              <a:gd name="T8" fmla="*/ 2147483647 w 636"/>
              <a:gd name="T9" fmla="*/ 2147483647 h 394"/>
              <a:gd name="T10" fmla="*/ 2147483647 w 636"/>
              <a:gd name="T11" fmla="*/ 2147483647 h 394"/>
              <a:gd name="T12" fmla="*/ 2147483647 w 636"/>
              <a:gd name="T13" fmla="*/ 2147483647 h 394"/>
              <a:gd name="T14" fmla="*/ 2147483647 w 636"/>
              <a:gd name="T15" fmla="*/ 2147483647 h 394"/>
              <a:gd name="T16" fmla="*/ 2147483647 w 636"/>
              <a:gd name="T17" fmla="*/ 0 h 394"/>
              <a:gd name="T18" fmla="*/ 2147483647 w 636"/>
              <a:gd name="T19" fmla="*/ 2147483647 h 394"/>
              <a:gd name="T20" fmla="*/ 0 w 636"/>
              <a:gd name="T21" fmla="*/ 2147483647 h 394"/>
              <a:gd name="T22" fmla="*/ 2147483647 w 636"/>
              <a:gd name="T23" fmla="*/ 2147483647 h 3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6"/>
              <a:gd name="T37" fmla="*/ 0 h 394"/>
              <a:gd name="T38" fmla="*/ 636 w 636"/>
              <a:gd name="T39" fmla="*/ 394 h 3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6" h="394">
                <a:moveTo>
                  <a:pt x="224" y="358"/>
                </a:moveTo>
                <a:cubicBezTo>
                  <a:pt x="264" y="361"/>
                  <a:pt x="304" y="355"/>
                  <a:pt x="340" y="361"/>
                </a:cubicBezTo>
                <a:cubicBezTo>
                  <a:pt x="366" y="362"/>
                  <a:pt x="407" y="357"/>
                  <a:pt x="416" y="355"/>
                </a:cubicBezTo>
                <a:cubicBezTo>
                  <a:pt x="425" y="353"/>
                  <a:pt x="399" y="351"/>
                  <a:pt x="394" y="351"/>
                </a:cubicBezTo>
                <a:cubicBezTo>
                  <a:pt x="389" y="351"/>
                  <a:pt x="380" y="354"/>
                  <a:pt x="383" y="355"/>
                </a:cubicBezTo>
                <a:cubicBezTo>
                  <a:pt x="387" y="356"/>
                  <a:pt x="410" y="358"/>
                  <a:pt x="414" y="358"/>
                </a:cubicBezTo>
                <a:cubicBezTo>
                  <a:pt x="419" y="358"/>
                  <a:pt x="374" y="394"/>
                  <a:pt x="411" y="357"/>
                </a:cubicBezTo>
                <a:lnTo>
                  <a:pt x="633" y="133"/>
                </a:lnTo>
                <a:lnTo>
                  <a:pt x="636" y="0"/>
                </a:lnTo>
                <a:lnTo>
                  <a:pt x="4" y="11"/>
                </a:lnTo>
                <a:lnTo>
                  <a:pt x="0" y="133"/>
                </a:lnTo>
                <a:lnTo>
                  <a:pt x="224" y="35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Freeform 136" descr="Песок"/>
          <p:cNvSpPr>
            <a:spLocks/>
          </p:cNvSpPr>
          <p:nvPr/>
        </p:nvSpPr>
        <p:spPr bwMode="auto">
          <a:xfrm>
            <a:off x="857224" y="5572140"/>
            <a:ext cx="993775" cy="471487"/>
          </a:xfrm>
          <a:custGeom>
            <a:avLst/>
            <a:gdLst>
              <a:gd name="T0" fmla="*/ 2147483647 w 626"/>
              <a:gd name="T1" fmla="*/ 2147483647 h 297"/>
              <a:gd name="T2" fmla="*/ 2147483647 w 626"/>
              <a:gd name="T3" fmla="*/ 2147483647 h 297"/>
              <a:gd name="T4" fmla="*/ 2147483647 w 626"/>
              <a:gd name="T5" fmla="*/ 2147483647 h 297"/>
              <a:gd name="T6" fmla="*/ 2147483647 w 626"/>
              <a:gd name="T7" fmla="*/ 2147483647 h 297"/>
              <a:gd name="T8" fmla="*/ 2147483647 w 626"/>
              <a:gd name="T9" fmla="*/ 2147483647 h 297"/>
              <a:gd name="T10" fmla="*/ 2147483647 w 626"/>
              <a:gd name="T11" fmla="*/ 2147483647 h 297"/>
              <a:gd name="T12" fmla="*/ 2147483647 w 626"/>
              <a:gd name="T13" fmla="*/ 2147483647 h 297"/>
              <a:gd name="T14" fmla="*/ 2147483647 w 626"/>
              <a:gd name="T15" fmla="*/ 2147483647 h 297"/>
              <a:gd name="T16" fmla="*/ 2147483647 w 626"/>
              <a:gd name="T17" fmla="*/ 2147483647 h 297"/>
              <a:gd name="T18" fmla="*/ 2147483647 w 626"/>
              <a:gd name="T19" fmla="*/ 0 h 297"/>
              <a:gd name="T20" fmla="*/ 0 w 626"/>
              <a:gd name="T21" fmla="*/ 2147483647 h 297"/>
              <a:gd name="T22" fmla="*/ 2147483647 w 626"/>
              <a:gd name="T23" fmla="*/ 2147483647 h 297"/>
              <a:gd name="T24" fmla="*/ 2147483647 w 6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6"/>
              <a:gd name="T40" fmla="*/ 0 h 297"/>
              <a:gd name="T41" fmla="*/ 626 w 6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6" h="297">
                <a:moveTo>
                  <a:pt x="120" y="292"/>
                </a:moveTo>
                <a:cubicBezTo>
                  <a:pt x="161" y="294"/>
                  <a:pt x="305" y="291"/>
                  <a:pt x="342" y="296"/>
                </a:cubicBezTo>
                <a:cubicBezTo>
                  <a:pt x="367" y="297"/>
                  <a:pt x="468" y="297"/>
                  <a:pt x="494" y="296"/>
                </a:cubicBezTo>
                <a:cubicBezTo>
                  <a:pt x="520" y="295"/>
                  <a:pt x="492" y="294"/>
                  <a:pt x="496" y="292"/>
                </a:cubicBezTo>
                <a:cubicBezTo>
                  <a:pt x="500" y="290"/>
                  <a:pt x="519" y="283"/>
                  <a:pt x="520" y="282"/>
                </a:cubicBezTo>
                <a:cubicBezTo>
                  <a:pt x="521" y="281"/>
                  <a:pt x="503" y="286"/>
                  <a:pt x="504" y="284"/>
                </a:cubicBezTo>
                <a:cubicBezTo>
                  <a:pt x="505" y="282"/>
                  <a:pt x="507" y="290"/>
                  <a:pt x="526" y="272"/>
                </a:cubicBezTo>
                <a:lnTo>
                  <a:pt x="622" y="172"/>
                </a:lnTo>
                <a:lnTo>
                  <a:pt x="622" y="164"/>
                </a:lnTo>
                <a:lnTo>
                  <a:pt x="626" y="0"/>
                </a:lnTo>
                <a:lnTo>
                  <a:pt x="0" y="4"/>
                </a:lnTo>
                <a:lnTo>
                  <a:pt x="1" y="169"/>
                </a:lnTo>
                <a:lnTo>
                  <a:pt x="120" y="29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317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154304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Какие химические элементы состоят из троек? 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2910" y="35716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 тур: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Химические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элементы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1802" y="3000372"/>
            <a:ext cx="182453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Na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3000372"/>
            <a:ext cx="1040670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0" b="1" dirty="0" smtClean="0">
                <a:ln w="28575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charset="0"/>
              </a:rPr>
              <a:t>Y</a:t>
            </a:r>
            <a:endParaRPr lang="ru-RU" sz="10000" b="1" dirty="0">
              <a:ln w="28575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6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4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33289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4 тур: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Составь слово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5364163" y="5157788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А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5429256" y="2928934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Impact"/>
              </a:rPr>
              <a:t>О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3348038" y="2276475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Л</a:t>
            </a:r>
          </a:p>
        </p:txBody>
      </p:sp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7019925" y="4365625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С</a:t>
            </a:r>
          </a:p>
        </p:txBody>
      </p:sp>
      <p:sp>
        <p:nvSpPr>
          <p:cNvPr id="11271" name="WordArt 9"/>
          <p:cNvSpPr>
            <a:spLocks noChangeArrowheads="1" noChangeShapeType="1" noTextEdit="1"/>
          </p:cNvSpPr>
          <p:nvPr/>
        </p:nvSpPr>
        <p:spPr bwMode="auto">
          <a:xfrm>
            <a:off x="7451725" y="26035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Impact"/>
              </a:rPr>
              <a:t>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FF"/>
              </a:solidFill>
              <a:latin typeface="Impact"/>
            </a:endParaRPr>
          </a:p>
        </p:txBody>
      </p:sp>
      <p:sp>
        <p:nvSpPr>
          <p:cNvPr id="11272" name="WordArt 10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Impact"/>
              </a:rPr>
              <a:t>Д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4572000" y="47625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Impact"/>
              </a:rPr>
              <a:t>к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7072330" y="2143116"/>
            <a:ext cx="1020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Impact"/>
            </a:endParaRPr>
          </a:p>
        </p:txBody>
      </p:sp>
      <p:sp>
        <p:nvSpPr>
          <p:cNvPr id="11275" name="WordArt 13"/>
          <p:cNvSpPr>
            <a:spLocks noChangeArrowheads="1" noChangeShapeType="1" noTextEdit="1"/>
          </p:cNvSpPr>
          <p:nvPr/>
        </p:nvSpPr>
        <p:spPr bwMode="auto">
          <a:xfrm>
            <a:off x="928662" y="2786058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Impact"/>
              </a:rPr>
              <a:t>и</a:t>
            </a:r>
          </a:p>
        </p:txBody>
      </p:sp>
      <p:sp>
        <p:nvSpPr>
          <p:cNvPr id="11276" name="WordArt 14"/>
          <p:cNvSpPr>
            <a:spLocks noChangeArrowheads="1" noChangeShapeType="1" noTextEdit="1"/>
          </p:cNvSpPr>
          <p:nvPr/>
        </p:nvSpPr>
        <p:spPr bwMode="auto">
          <a:xfrm>
            <a:off x="3276600" y="4724400"/>
            <a:ext cx="1020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Impact"/>
              </a:rPr>
              <a:t>Т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33289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5 тур: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Найди ошибку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428625"/>
            <a:ext cx="8501062" cy="5143500"/>
          </a:xfrm>
        </p:spPr>
        <p:txBody>
          <a:bodyPr/>
          <a:lstStyle/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а) 2P+5O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2P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 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 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 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г) 2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+ 3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428625"/>
            <a:ext cx="8501062" cy="5143500"/>
          </a:xfrm>
        </p:spPr>
        <p:txBody>
          <a:bodyPr/>
          <a:lstStyle/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а) 2P+5O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2P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 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Si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 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 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г) 2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+ 3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ru-RU" sz="54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рисунки\стрелки\3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28625"/>
            <a:ext cx="785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Мои рисунки\стрелки\3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500438"/>
            <a:ext cx="785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рисунки\буквы, цифры\2 _ 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428750"/>
            <a:ext cx="428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Мои рисунки\буквы, цифры\2 _ 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428875"/>
            <a:ext cx="428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множение 9"/>
          <p:cNvSpPr/>
          <p:nvPr/>
        </p:nvSpPr>
        <p:spPr>
          <a:xfrm>
            <a:off x="4214810" y="2357430"/>
            <a:ext cx="1343028" cy="105727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39136" cy="660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ФИЛворд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42979" y="1285864"/>
          <a:ext cx="6858041" cy="5072090"/>
        </p:xfrm>
        <a:graphic>
          <a:graphicData uri="http://schemas.openxmlformats.org/drawingml/2006/table">
            <a:tbl>
              <a:tblPr/>
              <a:tblGrid>
                <a:gridCol w="646574"/>
                <a:gridCol w="690163"/>
                <a:gridCol w="690163"/>
                <a:gridCol w="690163"/>
                <a:gridCol w="690163"/>
                <a:gridCol w="690163"/>
                <a:gridCol w="690163"/>
                <a:gridCol w="690163"/>
                <a:gridCol w="690163"/>
                <a:gridCol w="690163"/>
              </a:tblGrid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3289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1 тур: Кто Быстрее?</a:t>
            </a:r>
            <a:endParaRPr lang="ru-RU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714620"/>
            <a:ext cx="3038475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39136" cy="660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ФИЛворд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42979" y="1285864"/>
          <a:ext cx="6858041" cy="5072090"/>
        </p:xfrm>
        <a:graphic>
          <a:graphicData uri="http://schemas.openxmlformats.org/drawingml/2006/table">
            <a:tbl>
              <a:tblPr/>
              <a:tblGrid>
                <a:gridCol w="646574"/>
                <a:gridCol w="690163"/>
                <a:gridCol w="690163"/>
                <a:gridCol w="690163"/>
                <a:gridCol w="711958"/>
                <a:gridCol w="668368"/>
                <a:gridCol w="690163"/>
                <a:gridCol w="690163"/>
                <a:gridCol w="690163"/>
                <a:gridCol w="690163"/>
              </a:tblGrid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 dirty="0">
                        <a:solidFill>
                          <a:srgbClr val="FF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66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 dirty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0800000">
            <a:off x="2000232" y="321468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357298"/>
            <a:ext cx="7858180" cy="424731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активную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работу!</a:t>
            </a: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тур: Кто быстрее?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8686800" cy="5286412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None/>
            </a:pPr>
            <a:r>
              <a:rPr lang="ru-RU" b="1" dirty="0" smtClean="0"/>
              <a:t>1.Наука о веществах и их превращениях</a:t>
            </a:r>
          </a:p>
          <a:p>
            <a:pPr marL="514350" lvl="0" indent="-514350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(Химия)</a:t>
            </a:r>
          </a:p>
          <a:p>
            <a:pPr lvl="0">
              <a:buNone/>
            </a:pPr>
            <a:r>
              <a:rPr lang="ru-RU" b="1" dirty="0" smtClean="0"/>
              <a:t>2. Ряд  элементов, начинающийся щелочным металлом, оканчивающийся инертным газом </a:t>
            </a:r>
          </a:p>
          <a:p>
            <a:pPr lvl="0">
              <a:buNone/>
            </a:pPr>
            <a:r>
              <a:rPr lang="ru-RU" b="1" i="1" dirty="0" smtClean="0"/>
              <a:t>(Период)</a:t>
            </a:r>
          </a:p>
          <a:p>
            <a:pPr lvl="0">
              <a:buNone/>
            </a:pPr>
            <a:r>
              <a:rPr lang="ru-RU" b="1" dirty="0" smtClean="0"/>
              <a:t>3. Каким продуктом перегонки нефти заправляют самолеты</a:t>
            </a:r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(Керосин)</a:t>
            </a:r>
          </a:p>
          <a:p>
            <a:pPr lvl="0">
              <a:buNone/>
            </a:pPr>
            <a:r>
              <a:rPr lang="ru-RU" b="1" dirty="0" smtClean="0"/>
              <a:t>4. Число, стоящее перед химической формулой в уравнении реакции </a:t>
            </a:r>
          </a:p>
          <a:p>
            <a:pPr lvl="0">
              <a:buNone/>
            </a:pPr>
            <a:r>
              <a:rPr lang="ru-RU" b="1" i="1" dirty="0" smtClean="0"/>
              <a:t>(Коэффициент)</a:t>
            </a:r>
          </a:p>
          <a:p>
            <a:pPr lvl="0">
              <a:buNone/>
            </a:pPr>
            <a:r>
              <a:rPr lang="ru-RU" b="1" dirty="0" smtClean="0"/>
              <a:t>5. Какая кислота всегда находится в желудке здорового человека, а при недостатке этой кислоты ее употребляют как лекарство</a:t>
            </a:r>
          </a:p>
          <a:p>
            <a:pPr lvl="0">
              <a:buNone/>
            </a:pPr>
            <a:r>
              <a:rPr lang="ru-RU" b="1" dirty="0" smtClean="0"/>
              <a:t> (</a:t>
            </a:r>
            <a:r>
              <a:rPr lang="en-US" b="1" dirty="0" smtClean="0"/>
              <a:t>HCI</a:t>
            </a:r>
            <a:r>
              <a:rPr lang="ru-RU" b="1" dirty="0" smtClean="0"/>
              <a:t>, соляная кислота)</a:t>
            </a:r>
          </a:p>
          <a:p>
            <a:endParaRPr lang="ru-RU" dirty="0"/>
          </a:p>
        </p:txBody>
      </p:sp>
      <p:pic>
        <p:nvPicPr>
          <p:cNvPr id="4" name="Picture 10" descr="j0186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42852"/>
            <a:ext cx="1085850" cy="15573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тур: Кто быстрее?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/>
              <a:t>6. Создатель периодической  системы химических элементов </a:t>
            </a:r>
          </a:p>
          <a:p>
            <a:pPr lvl="0">
              <a:buNone/>
            </a:pPr>
            <a:r>
              <a:rPr lang="ru-RU" b="1" i="1" dirty="0" smtClean="0"/>
              <a:t>(Д.И. Менделеев)</a:t>
            </a:r>
          </a:p>
          <a:p>
            <a:pPr lvl="0">
              <a:buNone/>
            </a:pPr>
            <a:r>
              <a:rPr lang="ru-RU" b="1" dirty="0" smtClean="0"/>
              <a:t>7. Пищевой продукт, при протухании которого образуется газ со специфическим запахом – сероводород </a:t>
            </a:r>
          </a:p>
          <a:p>
            <a:pPr lvl="0">
              <a:buNone/>
            </a:pPr>
            <a:r>
              <a:rPr lang="ru-RU" b="1" i="1" dirty="0" smtClean="0"/>
              <a:t>(</a:t>
            </a:r>
            <a:r>
              <a:rPr lang="ru-RU" b="1" i="1" dirty="0" err="1" smtClean="0"/>
              <a:t>Яица</a:t>
            </a:r>
            <a:r>
              <a:rPr lang="ru-RU" b="1" i="1" dirty="0" smtClean="0"/>
              <a:t>)</a:t>
            </a:r>
          </a:p>
          <a:p>
            <a:pPr lvl="0">
              <a:buNone/>
            </a:pPr>
            <a:r>
              <a:rPr lang="ru-RU" b="1" dirty="0" smtClean="0"/>
              <a:t>8. Химическое название марганцовки</a:t>
            </a:r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(Перманганат калия)</a:t>
            </a:r>
          </a:p>
          <a:p>
            <a:pPr lvl="0">
              <a:buNone/>
            </a:pPr>
            <a:r>
              <a:rPr lang="ru-RU" b="1" dirty="0" smtClean="0"/>
              <a:t>9. Какая соль серебра используется в медицине?</a:t>
            </a:r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(Нитрат серебра </a:t>
            </a:r>
            <a:r>
              <a:rPr lang="en-US" b="1" i="1" dirty="0" err="1" smtClean="0"/>
              <a:t>AgNO</a:t>
            </a:r>
            <a:r>
              <a:rPr lang="ru-RU" b="1" i="1" baseline="-25000" dirty="0" smtClean="0"/>
              <a:t>3</a:t>
            </a:r>
            <a:r>
              <a:rPr lang="ru-RU" b="1" i="1" dirty="0" smtClean="0"/>
              <a:t>)</a:t>
            </a:r>
          </a:p>
          <a:p>
            <a:pPr lvl="0">
              <a:buNone/>
            </a:pPr>
            <a:r>
              <a:rPr lang="ru-RU" b="1" dirty="0" smtClean="0"/>
              <a:t>10. Название солей серной кислоты</a:t>
            </a:r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(Сульфаты)</a:t>
            </a:r>
          </a:p>
          <a:p>
            <a:endParaRPr lang="ru-RU" dirty="0"/>
          </a:p>
        </p:txBody>
      </p:sp>
      <p:pic>
        <p:nvPicPr>
          <p:cNvPr id="4" name="Picture 10" descr="j0186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0"/>
            <a:ext cx="1085850" cy="155733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3289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2 тур: Техника безопасности</a:t>
            </a:r>
            <a:endParaRPr lang="ru-RU" sz="6600" dirty="0"/>
          </a:p>
        </p:txBody>
      </p:sp>
      <p:pic>
        <p:nvPicPr>
          <p:cNvPr id="4" name="Picture 2" descr="C:\Users\Юзверь\Desktop\Школа\картинки экология, химия\13279-chemijos-pamokos-kaun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53263"/>
            <a:ext cx="5072066" cy="380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тур: Техника безопасности</a:t>
            </a:r>
            <a:endParaRPr lang="ru-RU" dirty="0"/>
          </a:p>
        </p:txBody>
      </p:sp>
      <p:pic>
        <p:nvPicPr>
          <p:cNvPr id="4102" name="Рисунок 3" descr="D:\школьные работы\ВСЁ ДЛЯ ХИМИИ\ВНЕКЛАССНЫЕ МЕРОПРИЯТИЯ\внеклассное мероприятие В ЛАБИРИНТАХ ХИМИИ\L01p2p06.jpg"/>
          <p:cNvPicPr>
            <a:picLocks noChangeAspect="1" noChangeArrowheads="1"/>
          </p:cNvPicPr>
          <p:nvPr/>
        </p:nvPicPr>
        <p:blipFill>
          <a:blip r:embed="rId2"/>
          <a:srcRect l="2463"/>
          <a:stretch>
            <a:fillRect/>
          </a:stretch>
        </p:blipFill>
        <p:spPr bwMode="auto">
          <a:xfrm>
            <a:off x="857224" y="1214422"/>
            <a:ext cx="7494737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тур: Техника безопасности</a:t>
            </a:r>
            <a:endParaRPr lang="ru-RU" dirty="0"/>
          </a:p>
        </p:txBody>
      </p:sp>
      <p:pic>
        <p:nvPicPr>
          <p:cNvPr id="3073" name="Рисунок 1" descr="D:\школьные работы\ВСЁ ДЛЯ ХИМИИ\ВНЕКЛАССНЫЕ МЕРОПРИЯТИЯ\внеклассное мероприятие В ЛАБИРИНТАХ ХИМИИ\L01p2p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142984"/>
            <a:ext cx="835345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тур: Техника безопасности</a:t>
            </a:r>
            <a:endParaRPr lang="ru-RU" dirty="0"/>
          </a:p>
        </p:txBody>
      </p:sp>
      <p:pic>
        <p:nvPicPr>
          <p:cNvPr id="1026" name="Рисунок 5" descr="D:\школьные работы\ВСЁ ДЛЯ ХИМИИ\ВНЕКЛАССНЫЕ МЕРОПРИЯТИЯ\внеклассное мероприятие В ЛАБИРИНТАХ ХИМИИ\L01p2p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45996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805</Words>
  <Application>Microsoft Office PowerPoint</Application>
  <PresentationFormat>Экран (4:3)</PresentationFormat>
  <Paragraphs>310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Разминка</vt:lpstr>
      <vt:lpstr>1 тур: Кто Быстрее?</vt:lpstr>
      <vt:lpstr>1 тур: Кто быстрее?</vt:lpstr>
      <vt:lpstr>1 тур: Кто быстрее?</vt:lpstr>
      <vt:lpstr>2 тур: Техника безопасности</vt:lpstr>
      <vt:lpstr>2 тур: Техника безопасности</vt:lpstr>
      <vt:lpstr>2 тур: Техника безопасности</vt:lpstr>
      <vt:lpstr>2 тур: Техника безопасности</vt:lpstr>
      <vt:lpstr>2 тур: Техника безопасности</vt:lpstr>
      <vt:lpstr>3 тур: Химические элементы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4 тур: Составь слово</vt:lpstr>
      <vt:lpstr>Слайд 25</vt:lpstr>
      <vt:lpstr>5 тур: Найди ошибку</vt:lpstr>
      <vt:lpstr>Слайд 27</vt:lpstr>
      <vt:lpstr>Слайд 28</vt:lpstr>
      <vt:lpstr>        Конкурс «ФИЛворд»</vt:lpstr>
      <vt:lpstr>        Конкурс «ФИЛворд»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2014-01-21T10:20:50Z</dcterms:created>
  <dcterms:modified xsi:type="dcterms:W3CDTF">2015-02-24T15:27:44Z</dcterms:modified>
</cp:coreProperties>
</file>