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CC"/>
    <a:srgbClr val="0000FF"/>
    <a:srgbClr val="120D7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93979" autoAdjust="0"/>
  </p:normalViewPr>
  <p:slideViewPr>
    <p:cSldViewPr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ru-RU" altLang="en-US"/>
              <a:t>Образец заголовка</a:t>
            </a:r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ru-RU" altLang="en-US"/>
              <a:t>Образец подзаголовка</a:t>
            </a:r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861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861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B9C81A3-9E53-43D0-98B6-5E407D10BEC3}" type="slidenum">
              <a:rPr lang="ru-RU" altLang="en-US"/>
              <a:pPr/>
              <a:t>‹#›</a:t>
            </a:fld>
            <a:endParaRPr lang="ru-RU" altLang="en-US"/>
          </a:p>
        </p:txBody>
      </p:sp>
      <p:grpSp>
        <p:nvGrpSpPr>
          <p:cNvPr id="68616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8617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8618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8619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8620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8621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8622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8623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8624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8625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8626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8627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8628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8629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8630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8631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8632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8633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8634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8635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8636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8637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8638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8639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8640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8641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8642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8643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8644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8645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8646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8647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68648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A0C2C7-5B60-4351-9CFB-02276F08CC40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ACF271-3C7F-4F06-BE5C-17783B7AC13D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A65F5E-7BA9-45BF-B206-E7D680F24F79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01579E-CB0A-4370-9FB1-99A795810DC5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4AF5CB-6601-443D-9689-6A7B3942873F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930B48-3370-4FDC-988D-2FF31E94433C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F36EFA-511D-4E3E-BF7D-E223FA6F7D2A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0D2286-05F4-455F-B7C0-5013BAE7B470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5E5F91-86AD-4CF4-AD6D-E8ADE2D7AF8B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36816B-75A8-475F-A123-E3D1DFE327F9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ru-RU" altLang="en-US"/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ru-RU" altLang="en-US"/>
          </a:p>
        </p:txBody>
      </p:sp>
      <p:sp>
        <p:nvSpPr>
          <p:cNvPr id="675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2848FC93-370E-4E8F-8680-F0B9E8F72618}" type="slidenum">
              <a:rPr lang="ru-RU" altLang="en-US"/>
              <a:pPr/>
              <a:t>‹#›</a:t>
            </a:fld>
            <a:endParaRPr lang="ru-RU" altLang="en-US"/>
          </a:p>
        </p:txBody>
      </p:sp>
      <p:grpSp>
        <p:nvGrpSpPr>
          <p:cNvPr id="6759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6759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59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59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596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597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598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599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0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0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0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0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0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05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06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07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08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0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1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1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1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1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1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1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1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1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1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1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2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2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2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2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  <a:cs typeface="+mn-cs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  <a:cs typeface="+mn-cs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7543800" cy="3276600"/>
          </a:xfrm>
        </p:spPr>
        <p:txBody>
          <a:bodyPr/>
          <a:lstStyle/>
          <a:p>
            <a:pPr algn="ctr"/>
            <a:r>
              <a:rPr lang="ru-RU" sz="3200" i="1" dirty="0" smtClean="0">
                <a:solidFill>
                  <a:srgbClr val="120D71"/>
                </a:solidFill>
              </a:rPr>
              <a:t>МО </a:t>
            </a:r>
            <a:r>
              <a:rPr lang="ru-RU" sz="3200" i="1" dirty="0">
                <a:solidFill>
                  <a:srgbClr val="120D71"/>
                </a:solidFill>
              </a:rPr>
              <a:t>классных руководителей на тему:</a:t>
            </a:r>
            <a:r>
              <a:rPr lang="ru-RU" sz="3200" i="1" dirty="0"/>
              <a:t> </a:t>
            </a:r>
            <a:r>
              <a:rPr lang="ru-RU" sz="3200" i="1" dirty="0">
                <a:solidFill>
                  <a:srgbClr val="0000FF"/>
                </a:solidFill>
              </a:rPr>
              <a:t>«Диагностический инструментарий для выявления подростков, причисляющих себя к неформальным молодёжным объединениям»</a:t>
            </a: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3276600" y="4343400"/>
            <a:ext cx="5105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dirty="0">
                <a:solidFill>
                  <a:srgbClr val="6600CC"/>
                </a:solidFill>
              </a:rPr>
              <a:t>С</a:t>
            </a:r>
            <a:r>
              <a:rPr lang="ru-RU" dirty="0" smtClean="0">
                <a:solidFill>
                  <a:srgbClr val="6600CC"/>
                </a:solidFill>
              </a:rPr>
              <a:t>оциальный </a:t>
            </a:r>
            <a:r>
              <a:rPr lang="ru-RU" dirty="0">
                <a:solidFill>
                  <a:srgbClr val="6600CC"/>
                </a:solidFill>
              </a:rPr>
              <a:t>педагог</a:t>
            </a:r>
          </a:p>
          <a:p>
            <a:r>
              <a:rPr lang="ru-RU" dirty="0">
                <a:solidFill>
                  <a:srgbClr val="6600CC"/>
                </a:solidFill>
              </a:rPr>
              <a:t>МОУ «Сланцевская СОШ № 6»</a:t>
            </a:r>
            <a:endParaRPr lang="ru-RU" i="1" dirty="0">
              <a:solidFill>
                <a:srgbClr val="6600CC"/>
              </a:solidFill>
            </a:endParaRPr>
          </a:p>
          <a:p>
            <a:r>
              <a:rPr lang="ru-RU" i="1" dirty="0">
                <a:solidFill>
                  <a:srgbClr val="6600CC"/>
                </a:solidFill>
              </a:rPr>
              <a:t>Антошина Вера Алексеевна</a:t>
            </a:r>
            <a:r>
              <a:rPr lang="ru-RU" dirty="0"/>
              <a:t>          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Rectangle 3"/>
          <p:cNvSpPr>
            <a:spLocks noChangeArrowheads="1"/>
          </p:cNvSpPr>
          <p:nvPr/>
        </p:nvSpPr>
        <p:spPr bwMode="auto">
          <a:xfrm>
            <a:off x="2133600" y="3810000"/>
            <a:ext cx="510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152400" y="304800"/>
            <a:ext cx="7696200" cy="11874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2400" b="1">
                <a:solidFill>
                  <a:srgbClr val="0000FF"/>
                </a:solidFill>
              </a:rPr>
              <a:t>Алгоритм деятельности специалистов образовательного учреждения с подростками из неформальных молодёжных объединений.</a:t>
            </a:r>
          </a:p>
        </p:txBody>
      </p:sp>
      <p:sp>
        <p:nvSpPr>
          <p:cNvPr id="79896" name="Rectangle 24"/>
          <p:cNvSpPr>
            <a:spLocks noChangeArrowheads="1"/>
          </p:cNvSpPr>
          <p:nvPr/>
        </p:nvSpPr>
        <p:spPr bwMode="auto">
          <a:xfrm>
            <a:off x="304800" y="2300288"/>
            <a:ext cx="8610600" cy="34448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2000" b="1" i="1">
                <a:solidFill>
                  <a:srgbClr val="6600CC"/>
                </a:solidFill>
              </a:rPr>
              <a:t>1. Общая диагностика сферы интересов учащихся 5-9-х классов, в том числе:</a:t>
            </a:r>
            <a:endParaRPr lang="ru-RU" sz="2000">
              <a:solidFill>
                <a:srgbClr val="6600CC"/>
              </a:solidFill>
            </a:endParaRPr>
          </a:p>
          <a:p>
            <a:pPr algn="ctr"/>
            <a:r>
              <a:rPr lang="ru-RU" sz="2000">
                <a:solidFill>
                  <a:srgbClr val="6600CC"/>
                </a:solidFill>
              </a:rPr>
              <a:t>а) педагогическое наблюдение за внешним видом школьников, наличием специальной атрибутики (учитель, классный руководитель);</a:t>
            </a:r>
          </a:p>
          <a:p>
            <a:pPr algn="ctr"/>
            <a:r>
              <a:rPr lang="ru-RU" sz="2000">
                <a:solidFill>
                  <a:srgbClr val="6600CC"/>
                </a:solidFill>
              </a:rPr>
              <a:t>б) консультации с родителями относительно досуга детей (педагог-психолог, социальный педагог);</a:t>
            </a:r>
          </a:p>
          <a:p>
            <a:pPr algn="ctr"/>
            <a:r>
              <a:rPr lang="ru-RU" sz="2000">
                <a:solidFill>
                  <a:srgbClr val="6600CC"/>
                </a:solidFill>
              </a:rPr>
              <a:t>в) анкетирование учащихся по параллелям с целью выявления степени их информированности о неформальных молодежных объединениях и участия в них (социальный педагог);</a:t>
            </a:r>
          </a:p>
          <a:p>
            <a:pPr algn="ctr"/>
            <a:r>
              <a:rPr lang="ru-RU" sz="2000">
                <a:solidFill>
                  <a:srgbClr val="6600CC"/>
                </a:solidFill>
              </a:rPr>
              <a:t>г) учет актуальной информации, предоставляемой близким окружением подростка (друзьями, соседями, родственниками)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Rectangle 3"/>
          <p:cNvSpPr>
            <a:spLocks noChangeArrowheads="1"/>
          </p:cNvSpPr>
          <p:nvPr/>
        </p:nvSpPr>
        <p:spPr bwMode="auto">
          <a:xfrm>
            <a:off x="2133600" y="3810000"/>
            <a:ext cx="510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80900" name="Rectangle 4"/>
          <p:cNvSpPr>
            <a:spLocks noChangeArrowheads="1"/>
          </p:cNvSpPr>
          <p:nvPr/>
        </p:nvSpPr>
        <p:spPr bwMode="auto">
          <a:xfrm>
            <a:off x="228600" y="288925"/>
            <a:ext cx="7696200" cy="59404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3200" b="1" i="1">
                <a:solidFill>
                  <a:srgbClr val="6600CC"/>
                </a:solidFill>
              </a:rPr>
              <a:t>2. Индивидуальное собеседование </a:t>
            </a:r>
            <a:endParaRPr lang="ru-RU" sz="3200">
              <a:solidFill>
                <a:srgbClr val="6600CC"/>
              </a:solidFill>
            </a:endParaRPr>
          </a:p>
          <a:p>
            <a:r>
              <a:rPr lang="ru-RU" sz="3200" b="1" i="1">
                <a:solidFill>
                  <a:srgbClr val="6600CC"/>
                </a:solidFill>
              </a:rPr>
              <a:t>с подростком-членом неформального объединения </a:t>
            </a:r>
            <a:r>
              <a:rPr lang="ru-RU" sz="3200">
                <a:solidFill>
                  <a:srgbClr val="6600CC"/>
                </a:solidFill>
              </a:rPr>
              <a:t>(педагог-психолог)</a:t>
            </a:r>
          </a:p>
          <a:p>
            <a:r>
              <a:rPr lang="ru-RU" sz="3200" b="1" i="1">
                <a:solidFill>
                  <a:srgbClr val="6600CC"/>
                </a:solidFill>
              </a:rPr>
              <a:t>3. Углубленная диагностика ученика:</a:t>
            </a:r>
            <a:endParaRPr lang="ru-RU" sz="3200">
              <a:solidFill>
                <a:srgbClr val="6600CC"/>
              </a:solidFill>
            </a:endParaRPr>
          </a:p>
          <a:p>
            <a:r>
              <a:rPr lang="ru-RU" sz="3200">
                <a:solidFill>
                  <a:srgbClr val="6600CC"/>
                </a:solidFill>
              </a:rPr>
              <a:t>степень развитости личностных сфер, наличие акцентуаций, </a:t>
            </a:r>
          </a:p>
          <a:p>
            <a:r>
              <a:rPr lang="ru-RU" sz="3200">
                <a:solidFill>
                  <a:srgbClr val="6600CC"/>
                </a:solidFill>
              </a:rPr>
              <a:t>способности к социальной адаптации </a:t>
            </a:r>
          </a:p>
          <a:p>
            <a:r>
              <a:rPr lang="ru-RU" sz="3200">
                <a:solidFill>
                  <a:srgbClr val="6600CC"/>
                </a:solidFill>
              </a:rPr>
              <a:t>(педагог-психолог, социальный педагог)</a:t>
            </a:r>
          </a:p>
          <a:p>
            <a:endParaRPr lang="ru-RU" sz="3200">
              <a:solidFill>
                <a:srgbClr val="66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2133600" y="3810000"/>
            <a:ext cx="510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304800" y="336550"/>
            <a:ext cx="8610600" cy="61880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2000" b="1" i="1">
                <a:solidFill>
                  <a:srgbClr val="6600CC"/>
                </a:solidFill>
              </a:rPr>
              <a:t>4. Разработка и реализация стратегического плана работы с подростком  </a:t>
            </a:r>
            <a:endParaRPr lang="ru-RU" sz="2000">
              <a:solidFill>
                <a:srgbClr val="6600CC"/>
              </a:solidFill>
            </a:endParaRPr>
          </a:p>
          <a:p>
            <a:pPr algn="ctr"/>
            <a:r>
              <a:rPr lang="ru-RU" sz="2000" b="1" i="1">
                <a:solidFill>
                  <a:srgbClr val="6600CC"/>
                </a:solidFill>
              </a:rPr>
              <a:t>по следующим направлениям:</a:t>
            </a:r>
            <a:endParaRPr lang="ru-RU" sz="2000">
              <a:solidFill>
                <a:srgbClr val="6600CC"/>
              </a:solidFill>
            </a:endParaRPr>
          </a:p>
          <a:p>
            <a:r>
              <a:rPr lang="ru-RU" sz="2000">
                <a:solidFill>
                  <a:srgbClr val="6600CC"/>
                </a:solidFill>
              </a:rPr>
              <a:t>- </a:t>
            </a:r>
            <a:r>
              <a:rPr lang="ru-RU" sz="2000" i="1">
                <a:solidFill>
                  <a:srgbClr val="0000FF"/>
                </a:solidFill>
              </a:rPr>
              <a:t>психологическое</a:t>
            </a:r>
            <a:r>
              <a:rPr lang="ru-RU" sz="2000">
                <a:solidFill>
                  <a:srgbClr val="0000FF"/>
                </a:solidFill>
              </a:rPr>
              <a:t>:</a:t>
            </a:r>
            <a:r>
              <a:rPr lang="ru-RU" sz="2000">
                <a:solidFill>
                  <a:srgbClr val="6600CC"/>
                </a:solidFill>
              </a:rPr>
              <a:t> психокоррекционные занятия, тренинги с учетом комплекса психологических проблем личности; через индивидуальные занятия к групповым (педагог-психолог совместно с семьей);</a:t>
            </a:r>
          </a:p>
          <a:p>
            <a:r>
              <a:rPr lang="ru-RU" sz="2000">
                <a:solidFill>
                  <a:srgbClr val="6600CC"/>
                </a:solidFill>
              </a:rPr>
              <a:t>- </a:t>
            </a:r>
            <a:r>
              <a:rPr lang="ru-RU" sz="2000" i="1">
                <a:solidFill>
                  <a:srgbClr val="0000FF"/>
                </a:solidFill>
              </a:rPr>
              <a:t>социальное</a:t>
            </a:r>
            <a:r>
              <a:rPr lang="ru-RU" sz="2000">
                <a:solidFill>
                  <a:srgbClr val="0000FF"/>
                </a:solidFill>
              </a:rPr>
              <a:t>:</a:t>
            </a:r>
            <a:r>
              <a:rPr lang="ru-RU" sz="2000">
                <a:solidFill>
                  <a:srgbClr val="6600CC"/>
                </a:solidFill>
              </a:rPr>
              <a:t> конкретизация сферы интересов, увлечений, направленности на профессию с обеспечением занятий в учреждениях дополнительного образования, спортивных секциях и проч. (социальный педагог совместно с семьей);</a:t>
            </a:r>
          </a:p>
          <a:p>
            <a:r>
              <a:rPr lang="ru-RU" sz="2000">
                <a:solidFill>
                  <a:srgbClr val="6600CC"/>
                </a:solidFill>
              </a:rPr>
              <a:t>- </a:t>
            </a:r>
            <a:r>
              <a:rPr lang="ru-RU" sz="2000" i="1">
                <a:solidFill>
                  <a:srgbClr val="0000FF"/>
                </a:solidFill>
              </a:rPr>
              <a:t>педагогическое</a:t>
            </a:r>
            <a:r>
              <a:rPr lang="ru-RU" sz="2000">
                <a:solidFill>
                  <a:srgbClr val="0000FF"/>
                </a:solidFill>
              </a:rPr>
              <a:t>:</a:t>
            </a:r>
            <a:r>
              <a:rPr lang="ru-RU" sz="2000">
                <a:solidFill>
                  <a:srgbClr val="6600CC"/>
                </a:solidFill>
              </a:rPr>
              <a:t> определение статуса ученика-члена неформального молодежного объединения в классе – уточнение специфики отношений с одноклассниками – организация досуговой деятельности класса с учетом возрастных потребностей, социокультурного статуса учащихся – обеспечение ученику ситуаций успеха в учебной и внеучебной деятельности – организация в школе клубов по интересам – включение данного ученика в клубную деятельность; обеспечение постоянной психологической поддержки ученику на уровне рефлексии и построения плана будущего (классный руководитель, учителя-предметники при поддержке семьи)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Rectangle 3"/>
          <p:cNvSpPr>
            <a:spLocks noChangeArrowheads="1"/>
          </p:cNvSpPr>
          <p:nvPr/>
        </p:nvSpPr>
        <p:spPr bwMode="auto">
          <a:xfrm>
            <a:off x="2133600" y="3810000"/>
            <a:ext cx="510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82948" name="Rectangle 4"/>
          <p:cNvSpPr>
            <a:spLocks noChangeArrowheads="1"/>
          </p:cNvSpPr>
          <p:nvPr/>
        </p:nvSpPr>
        <p:spPr bwMode="auto">
          <a:xfrm>
            <a:off x="914400" y="315913"/>
            <a:ext cx="62484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457200" algn="ctr"/>
            <a:r>
              <a:rPr lang="ru-RU" sz="1600" b="1">
                <a:solidFill>
                  <a:srgbClr val="0000FF"/>
                </a:solidFill>
                <a:ea typeface="PetersburgC-Bold"/>
                <a:cs typeface="PetersburgC-Bold"/>
              </a:rPr>
              <a:t>Таблица 1</a:t>
            </a:r>
            <a:endParaRPr lang="ru-RU" sz="1600">
              <a:solidFill>
                <a:srgbClr val="0000FF"/>
              </a:solidFill>
            </a:endParaRPr>
          </a:p>
          <a:p>
            <a:pPr indent="457200" algn="ctr" eaLnBrk="0" hangingPunct="0"/>
            <a:r>
              <a:rPr lang="ru-RU" sz="1600" b="1">
                <a:solidFill>
                  <a:srgbClr val="0000FF"/>
                </a:solidFill>
                <a:ea typeface="PetersburgC-Bold"/>
                <a:cs typeface="PetersburgC-Bold"/>
              </a:rPr>
              <a:t>Результаты анкеты: «Подросток  неформал:</a:t>
            </a:r>
            <a:endParaRPr lang="ru-RU" sz="1600">
              <a:solidFill>
                <a:srgbClr val="0000FF"/>
              </a:solidFill>
            </a:endParaRPr>
          </a:p>
          <a:p>
            <a:pPr indent="457200" algn="ctr" eaLnBrk="0" hangingPunct="0"/>
            <a:r>
              <a:rPr lang="ru-RU" sz="1600" b="1">
                <a:solidFill>
                  <a:srgbClr val="0000FF"/>
                </a:solidFill>
                <a:ea typeface="PetersburgC-Bold"/>
                <a:cs typeface="PetersburgC-Bold"/>
              </a:rPr>
              <a:t> принадлежность к группе и  жизненные ориентации»</a:t>
            </a:r>
            <a:endParaRPr lang="ru-RU" sz="1600">
              <a:solidFill>
                <a:srgbClr val="0000FF"/>
              </a:solidFill>
            </a:endParaRPr>
          </a:p>
        </p:txBody>
      </p:sp>
      <p:sp>
        <p:nvSpPr>
          <p:cNvPr id="83745" name="Rectangle 801"/>
          <p:cNvSpPr>
            <a:spLocks noChangeArrowheads="1"/>
          </p:cNvSpPr>
          <p:nvPr/>
        </p:nvSpPr>
        <p:spPr bwMode="auto">
          <a:xfrm>
            <a:off x="76200" y="4541838"/>
            <a:ext cx="5867400" cy="200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tabLst>
                <a:tab pos="457200" algn="l"/>
              </a:tabLst>
            </a:pPr>
            <a:r>
              <a:rPr lang="ru-RU" sz="1400" i="1">
                <a:cs typeface="Times New Roman" pitchFamily="18" charset="0"/>
              </a:rPr>
              <a:t>Суждения:</a:t>
            </a:r>
            <a:endParaRPr lang="ru-RU" sz="1400"/>
          </a:p>
          <a:p>
            <a:pPr eaLnBrk="0" hangingPunct="0">
              <a:buFontTx/>
              <a:buAutoNum type="arabicPeriod"/>
              <a:tabLst>
                <a:tab pos="457200" algn="l"/>
              </a:tabLst>
            </a:pPr>
            <a:r>
              <a:rPr lang="ru-RU" sz="1400" b="1">
                <a:solidFill>
                  <a:srgbClr val="000000"/>
                </a:solidFill>
                <a:ea typeface="PetersburgC" charset="-128"/>
                <a:cs typeface="Times New Roman" pitchFamily="18" charset="0"/>
              </a:rPr>
              <a:t>Я отчетливо представляю себе свое будущее</a:t>
            </a:r>
            <a:endParaRPr lang="ru-RU" sz="1400" b="1"/>
          </a:p>
          <a:p>
            <a:pPr eaLnBrk="0" hangingPunct="0">
              <a:buFontTx/>
              <a:buAutoNum type="arabicPeriod"/>
              <a:tabLst>
                <a:tab pos="457200" algn="l"/>
              </a:tabLst>
            </a:pPr>
            <a:r>
              <a:rPr lang="ru-RU" sz="1400" b="1">
                <a:solidFill>
                  <a:srgbClr val="000000"/>
                </a:solidFill>
                <a:ea typeface="PetersburgC" charset="-128"/>
              </a:rPr>
              <a:t>Мои жизненные планы на сегодня еще не определены</a:t>
            </a:r>
            <a:endParaRPr lang="ru-RU" sz="1400" b="1"/>
          </a:p>
          <a:p>
            <a:pPr eaLnBrk="0" hangingPunct="0">
              <a:buFontTx/>
              <a:buAutoNum type="arabicPeriod"/>
              <a:tabLst>
                <a:tab pos="457200" algn="l"/>
              </a:tabLst>
            </a:pPr>
            <a:r>
              <a:rPr lang="ru-RU" sz="1400" b="1">
                <a:solidFill>
                  <a:srgbClr val="000000"/>
                </a:solidFill>
                <a:ea typeface="PetersburgC" charset="-128"/>
              </a:rPr>
              <a:t>Я предпочитаю думать о сегодняшнем дне</a:t>
            </a:r>
            <a:endParaRPr lang="ru-RU" sz="1400" b="1"/>
          </a:p>
          <a:p>
            <a:pPr eaLnBrk="0" hangingPunct="0">
              <a:buFontTx/>
              <a:buAutoNum type="arabicPeriod"/>
              <a:tabLst>
                <a:tab pos="457200" algn="l"/>
              </a:tabLst>
            </a:pPr>
            <a:r>
              <a:rPr lang="ru-RU" sz="1400" b="1">
                <a:solidFill>
                  <a:srgbClr val="000000"/>
                </a:solidFill>
                <a:ea typeface="PetersburgC" charset="-128"/>
              </a:rPr>
              <a:t>Я думаю о своем будущем, но не могу определиться.</a:t>
            </a:r>
            <a:endParaRPr lang="ru-RU" sz="1400" b="1"/>
          </a:p>
        </p:txBody>
      </p:sp>
      <p:graphicFrame>
        <p:nvGraphicFramePr>
          <p:cNvPr id="86594" name="Group 1602"/>
          <p:cNvGraphicFramePr>
            <a:graphicFrameLocks noGrp="1"/>
          </p:cNvGraphicFramePr>
          <p:nvPr/>
        </p:nvGraphicFramePr>
        <p:xfrm>
          <a:off x="762000" y="1143000"/>
          <a:ext cx="6942138" cy="3262314"/>
        </p:xfrm>
        <a:graphic>
          <a:graphicData uri="http://schemas.openxmlformats.org/drawingml/2006/table">
            <a:tbl>
              <a:tblPr/>
              <a:tblGrid>
                <a:gridCol w="273050"/>
                <a:gridCol w="442913"/>
                <a:gridCol w="777875"/>
                <a:gridCol w="558800"/>
                <a:gridCol w="444500"/>
                <a:gridCol w="442912"/>
                <a:gridCol w="442913"/>
                <a:gridCol w="442912"/>
                <a:gridCol w="476250"/>
                <a:gridCol w="331788"/>
                <a:gridCol w="331787"/>
                <a:gridCol w="333375"/>
                <a:gridCol w="331788"/>
                <a:gridCol w="333375"/>
                <a:gridCol w="214312"/>
                <a:gridCol w="214313"/>
                <a:gridCol w="214312"/>
                <a:gridCol w="334963"/>
              </a:tblGrid>
              <a:tr h="71913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№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класс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Причисляете ли вы себя к НМО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Выразите согласие с одним из суждений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выберите 3 наиболее значимые для вас ценности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4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нет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да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7б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8а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9б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9в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10кл.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11кл.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58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всего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115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61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105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81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максим.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миним.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6596" name="Rectangle 1604"/>
          <p:cNvSpPr>
            <a:spLocks noChangeArrowheads="1"/>
          </p:cNvSpPr>
          <p:nvPr/>
        </p:nvSpPr>
        <p:spPr bwMode="auto">
          <a:xfrm>
            <a:off x="0" y="2514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86595" name="Object 1603"/>
          <p:cNvGraphicFramePr>
            <a:graphicFrameLocks noChangeAspect="1"/>
          </p:cNvGraphicFramePr>
          <p:nvPr/>
        </p:nvGraphicFramePr>
        <p:xfrm>
          <a:off x="5715000" y="4419600"/>
          <a:ext cx="3429000" cy="2286000"/>
        </p:xfrm>
        <a:graphic>
          <a:graphicData uri="http://schemas.openxmlformats.org/presentationml/2006/ole">
            <p:oleObj spid="_x0000_s86595" name="Диаграмма" r:id="rId3" imgW="2743381" imgH="1828981" progId="MSGraph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3"/>
          <p:cNvSpPr>
            <a:spLocks noChangeArrowheads="1"/>
          </p:cNvSpPr>
          <p:nvPr/>
        </p:nvSpPr>
        <p:spPr bwMode="auto">
          <a:xfrm>
            <a:off x="2133600" y="3810000"/>
            <a:ext cx="510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83972" name="Rectangle 4"/>
          <p:cNvSpPr>
            <a:spLocks noChangeArrowheads="1"/>
          </p:cNvSpPr>
          <p:nvPr/>
        </p:nvSpPr>
        <p:spPr bwMode="auto">
          <a:xfrm>
            <a:off x="304800" y="344488"/>
            <a:ext cx="7696200" cy="311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42900" indent="-342900">
              <a:tabLst>
                <a:tab pos="457200" algn="l"/>
              </a:tabLst>
            </a:pPr>
            <a:r>
              <a:rPr lang="ru-RU" i="1">
                <a:solidFill>
                  <a:srgbClr val="0000FF"/>
                </a:solidFill>
              </a:rPr>
              <a:t>Жизненные ценности:</a:t>
            </a:r>
            <a:endParaRPr lang="ru-RU">
              <a:solidFill>
                <a:srgbClr val="0000FF"/>
              </a:solidFill>
            </a:endParaRPr>
          </a:p>
          <a:p>
            <a:pPr marL="342900" indent="-342900">
              <a:buFontTx/>
              <a:buAutoNum type="arabicPeriod"/>
              <a:tabLst>
                <a:tab pos="457200" algn="l"/>
              </a:tabLst>
            </a:pPr>
            <a:r>
              <a:rPr lang="ru-RU">
                <a:solidFill>
                  <a:srgbClr val="0000FF"/>
                </a:solidFill>
              </a:rPr>
              <a:t>Счастливая семейная жизнь </a:t>
            </a:r>
          </a:p>
          <a:p>
            <a:pPr marL="342900" indent="-342900">
              <a:buFontTx/>
              <a:buAutoNum type="arabicPeriod"/>
              <a:tabLst>
                <a:tab pos="457200" algn="l"/>
              </a:tabLst>
            </a:pPr>
            <a:r>
              <a:rPr lang="ru-RU">
                <a:solidFill>
                  <a:srgbClr val="0000FF"/>
                </a:solidFill>
              </a:rPr>
              <a:t>Успешная профессиональная деятельность </a:t>
            </a:r>
          </a:p>
          <a:p>
            <a:pPr marL="342900" indent="-342900">
              <a:buFontTx/>
              <a:buAutoNum type="arabicPeriod"/>
              <a:tabLst>
                <a:tab pos="457200" algn="l"/>
              </a:tabLst>
            </a:pPr>
            <a:r>
              <a:rPr lang="ru-RU">
                <a:solidFill>
                  <a:srgbClr val="0000FF"/>
                </a:solidFill>
              </a:rPr>
              <a:t>Достижение материального благополучия </a:t>
            </a:r>
          </a:p>
          <a:p>
            <a:pPr marL="342900" indent="-342900">
              <a:buFontTx/>
              <a:buAutoNum type="arabicPeriod"/>
              <a:tabLst>
                <a:tab pos="457200" algn="l"/>
              </a:tabLst>
            </a:pPr>
            <a:r>
              <a:rPr lang="ru-RU">
                <a:solidFill>
                  <a:srgbClr val="0000FF"/>
                </a:solidFill>
              </a:rPr>
              <a:t>Полноценное общение с людьми </a:t>
            </a:r>
          </a:p>
          <a:p>
            <a:pPr marL="342900" indent="-342900">
              <a:buFontTx/>
              <a:buAutoNum type="arabicPeriod"/>
              <a:tabLst>
                <a:tab pos="457200" algn="l"/>
              </a:tabLst>
            </a:pPr>
            <a:r>
              <a:rPr lang="ru-RU">
                <a:solidFill>
                  <a:srgbClr val="0000FF"/>
                </a:solidFill>
              </a:rPr>
              <a:t>Развитие своих способностей </a:t>
            </a:r>
          </a:p>
          <a:p>
            <a:pPr marL="342900" indent="-342900">
              <a:buFontTx/>
              <a:buAutoNum type="arabicPeriod"/>
              <a:tabLst>
                <a:tab pos="457200" algn="l"/>
              </a:tabLst>
            </a:pPr>
            <a:r>
              <a:rPr lang="ru-RU">
                <a:solidFill>
                  <a:srgbClr val="0000FF"/>
                </a:solidFill>
              </a:rPr>
              <a:t>Воспитание детей </a:t>
            </a:r>
          </a:p>
          <a:p>
            <a:pPr marL="342900" indent="-342900">
              <a:buFontTx/>
              <a:buAutoNum type="arabicPeriod"/>
              <a:tabLst>
                <a:tab pos="457200" algn="l"/>
              </a:tabLst>
            </a:pPr>
            <a:r>
              <a:rPr lang="ru-RU">
                <a:solidFill>
                  <a:srgbClr val="0000FF"/>
                </a:solidFill>
              </a:rPr>
              <a:t>Познание себя </a:t>
            </a:r>
          </a:p>
          <a:p>
            <a:pPr marL="342900" indent="-342900">
              <a:buFontTx/>
              <a:buAutoNum type="arabicPeriod"/>
              <a:tabLst>
                <a:tab pos="457200" algn="l"/>
              </a:tabLst>
            </a:pPr>
            <a:r>
              <a:rPr lang="ru-RU">
                <a:solidFill>
                  <a:srgbClr val="0000FF"/>
                </a:solidFill>
              </a:rPr>
              <a:t>Успешная политическая карьера </a:t>
            </a:r>
          </a:p>
          <a:p>
            <a:pPr marL="342900" indent="-342900">
              <a:buFontTx/>
              <a:buAutoNum type="arabicPeriod"/>
              <a:tabLst>
                <a:tab pos="457200" algn="l"/>
              </a:tabLst>
            </a:pPr>
            <a:r>
              <a:rPr lang="ru-RU">
                <a:solidFill>
                  <a:srgbClr val="0000FF"/>
                </a:solidFill>
              </a:rPr>
              <a:t>Полноценное приобщение к культуре </a:t>
            </a:r>
          </a:p>
          <a:p>
            <a:pPr marL="342900" indent="-342900">
              <a:buFontTx/>
              <a:buAutoNum type="arabicPeriod"/>
              <a:tabLst>
                <a:tab pos="457200" algn="l"/>
              </a:tabLst>
            </a:pPr>
            <a:r>
              <a:rPr lang="ru-RU">
                <a:solidFill>
                  <a:srgbClr val="0000FF"/>
                </a:solidFill>
              </a:rPr>
              <a:t>Все перечисленное для меня достаточно безразлично</a:t>
            </a:r>
          </a:p>
        </p:txBody>
      </p:sp>
      <p:sp>
        <p:nvSpPr>
          <p:cNvPr id="83974" name="Rectangle 6"/>
          <p:cNvSpPr>
            <a:spLocks noChangeArrowheads="1"/>
          </p:cNvSpPr>
          <p:nvPr/>
        </p:nvSpPr>
        <p:spPr bwMode="auto">
          <a:xfrm>
            <a:off x="0" y="23098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83973" name="Object 5"/>
          <p:cNvGraphicFramePr>
            <a:graphicFrameLocks noChangeAspect="1"/>
          </p:cNvGraphicFramePr>
          <p:nvPr/>
        </p:nvGraphicFramePr>
        <p:xfrm>
          <a:off x="533400" y="3505200"/>
          <a:ext cx="7467600" cy="3094038"/>
        </p:xfrm>
        <a:graphic>
          <a:graphicData uri="http://schemas.openxmlformats.org/presentationml/2006/ole">
            <p:oleObj spid="_x0000_s83973" name="Диаграмма" r:id="rId3" imgW="5410200" imgH="2238451" progId="MSGraph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3"/>
          <p:cNvSpPr>
            <a:spLocks noChangeArrowheads="1"/>
          </p:cNvSpPr>
          <p:nvPr/>
        </p:nvSpPr>
        <p:spPr bwMode="auto">
          <a:xfrm>
            <a:off x="2133600" y="3810000"/>
            <a:ext cx="510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2133600" y="136525"/>
            <a:ext cx="3990975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ru-RU" sz="1600" b="1">
                <a:solidFill>
                  <a:srgbClr val="0000FF"/>
                </a:solidFill>
                <a:cs typeface="Times New Roman" pitchFamily="18" charset="0"/>
              </a:rPr>
              <a:t>Таблица 2</a:t>
            </a:r>
            <a:endParaRPr lang="ru-RU" sz="1600">
              <a:solidFill>
                <a:srgbClr val="0000FF"/>
              </a:solidFill>
            </a:endParaRPr>
          </a:p>
          <a:p>
            <a:pPr algn="ctr" eaLnBrk="0" hangingPunct="0"/>
            <a:r>
              <a:rPr lang="ru-RU" sz="1600" b="1">
                <a:solidFill>
                  <a:srgbClr val="0000FF"/>
                </a:solidFill>
                <a:cs typeface="Times New Roman" pitchFamily="18" charset="0"/>
              </a:rPr>
              <a:t>Результаты анкеты: «Наши отношения»</a:t>
            </a:r>
            <a:endParaRPr lang="ru-RU" sz="1600">
              <a:solidFill>
                <a:srgbClr val="0000FF"/>
              </a:solidFill>
            </a:endParaRPr>
          </a:p>
          <a:p>
            <a:pPr algn="ctr" eaLnBrk="0" hangingPunct="0"/>
            <a:endParaRPr lang="ru-RU" sz="1600">
              <a:solidFill>
                <a:srgbClr val="0000FF"/>
              </a:solidFill>
            </a:endParaRPr>
          </a:p>
        </p:txBody>
      </p:sp>
      <p:graphicFrame>
        <p:nvGraphicFramePr>
          <p:cNvPr id="85583" name="Group 591"/>
          <p:cNvGraphicFramePr>
            <a:graphicFrameLocks noGrp="1"/>
          </p:cNvGraphicFramePr>
          <p:nvPr/>
        </p:nvGraphicFramePr>
        <p:xfrm>
          <a:off x="685800" y="762000"/>
          <a:ext cx="7391400" cy="5916613"/>
        </p:xfrm>
        <a:graphic>
          <a:graphicData uri="http://schemas.openxmlformats.org/drawingml/2006/table">
            <a:tbl>
              <a:tblPr/>
              <a:tblGrid>
                <a:gridCol w="962025"/>
                <a:gridCol w="911225"/>
                <a:gridCol w="911225"/>
                <a:gridCol w="911225"/>
                <a:gridCol w="911225"/>
                <a:gridCol w="911225"/>
                <a:gridCol w="911225"/>
                <a:gridCol w="962025"/>
              </a:tblGrid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7б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9б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9в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кл.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кл.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Сплоченность - конфликтность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Состояние взаимопомощи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2133600" y="3810000"/>
            <a:ext cx="510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87043" name="Rectangle 3"/>
          <p:cNvSpPr>
            <a:spLocks noChangeArrowheads="1"/>
          </p:cNvSpPr>
          <p:nvPr/>
        </p:nvSpPr>
        <p:spPr bwMode="auto">
          <a:xfrm>
            <a:off x="4006850" y="381000"/>
            <a:ext cx="241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ru-RU" sz="1600" b="1">
                <a:solidFill>
                  <a:srgbClr val="0000FF"/>
                </a:solidFill>
                <a:cs typeface="Times New Roman" pitchFamily="18" charset="0"/>
              </a:rPr>
              <a:t> </a:t>
            </a:r>
            <a:endParaRPr lang="ru-RU" sz="1600">
              <a:solidFill>
                <a:srgbClr val="0000FF"/>
              </a:solidFill>
            </a:endParaRPr>
          </a:p>
        </p:txBody>
      </p:sp>
      <p:sp>
        <p:nvSpPr>
          <p:cNvPr id="87210" name="Rectangle 170"/>
          <p:cNvSpPr>
            <a:spLocks noChangeArrowheads="1"/>
          </p:cNvSpPr>
          <p:nvPr/>
        </p:nvSpPr>
        <p:spPr bwMode="auto">
          <a:xfrm>
            <a:off x="152400" y="73025"/>
            <a:ext cx="7696200" cy="31400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tabLst>
                <a:tab pos="900113" algn="l"/>
              </a:tabLst>
            </a:pPr>
            <a:r>
              <a:rPr lang="ru-RU" sz="2000" i="1">
                <a:solidFill>
                  <a:srgbClr val="0000FF"/>
                </a:solidFill>
                <a:cs typeface="Times New Roman" pitchFamily="18" charset="0"/>
              </a:rPr>
              <a:t>Взаимоприемлемость друг друга (дружбы, сплоченности) или, наоборот, конфликтность:</a:t>
            </a:r>
            <a:endParaRPr lang="ru-RU" sz="2000">
              <a:solidFill>
                <a:srgbClr val="0000FF"/>
              </a:solidFill>
            </a:endParaRPr>
          </a:p>
          <a:p>
            <a:pPr eaLnBrk="0" hangingPunct="0">
              <a:buFontTx/>
              <a:buAutoNum type="arabicPeriod"/>
              <a:tabLst>
                <a:tab pos="900113" algn="l"/>
              </a:tabLst>
            </a:pPr>
            <a:r>
              <a:rPr lang="ru-RU" sz="2000">
                <a:solidFill>
                  <a:srgbClr val="0000FF"/>
                </a:solidFill>
                <a:cs typeface="Times New Roman" pitchFamily="18" charset="0"/>
              </a:rPr>
              <a:t>Наш коллектив очень дружный и сплоченный.</a:t>
            </a:r>
            <a:endParaRPr lang="ru-RU" sz="2000">
              <a:solidFill>
                <a:srgbClr val="0000FF"/>
              </a:solidFill>
            </a:endParaRPr>
          </a:p>
          <a:p>
            <a:pPr eaLnBrk="0" hangingPunct="0">
              <a:buFontTx/>
              <a:buAutoNum type="arabicPeriod"/>
              <a:tabLst>
                <a:tab pos="900113" algn="l"/>
              </a:tabLst>
            </a:pPr>
            <a:r>
              <a:rPr lang="ru-RU" sz="2000">
                <a:solidFill>
                  <a:srgbClr val="0000FF"/>
                </a:solidFill>
                <a:cs typeface="Times New Roman" pitchFamily="18" charset="0"/>
              </a:rPr>
              <a:t>Наш коллектив дружный.</a:t>
            </a:r>
            <a:endParaRPr lang="ru-RU" sz="2000">
              <a:solidFill>
                <a:srgbClr val="0000FF"/>
              </a:solidFill>
            </a:endParaRPr>
          </a:p>
          <a:p>
            <a:pPr eaLnBrk="0" hangingPunct="0">
              <a:buFontTx/>
              <a:buAutoNum type="arabicPeriod"/>
              <a:tabLst>
                <a:tab pos="900113" algn="l"/>
              </a:tabLst>
            </a:pPr>
            <a:r>
              <a:rPr lang="ru-RU" sz="2000">
                <a:solidFill>
                  <a:srgbClr val="0000FF"/>
                </a:solidFill>
                <a:cs typeface="Times New Roman" pitchFamily="18" charset="0"/>
              </a:rPr>
              <a:t>В нашем коллективе нет ссор, но каждый существует сам по себе.</a:t>
            </a:r>
            <a:endParaRPr lang="ru-RU" sz="2000">
              <a:solidFill>
                <a:srgbClr val="0000FF"/>
              </a:solidFill>
            </a:endParaRPr>
          </a:p>
          <a:p>
            <a:pPr eaLnBrk="0" hangingPunct="0">
              <a:buFontTx/>
              <a:buAutoNum type="arabicPeriod"/>
              <a:tabLst>
                <a:tab pos="900113" algn="l"/>
              </a:tabLst>
            </a:pPr>
            <a:r>
              <a:rPr lang="ru-RU" sz="2000">
                <a:solidFill>
                  <a:srgbClr val="0000FF"/>
                </a:solidFill>
                <a:cs typeface="Times New Roman" pitchFamily="18" charset="0"/>
              </a:rPr>
              <a:t>В нашем коллективе иногда бывают ссоры, но конфликтным наш класс назвать нельзя.</a:t>
            </a:r>
            <a:endParaRPr lang="ru-RU" sz="2000">
              <a:solidFill>
                <a:srgbClr val="0000FF"/>
              </a:solidFill>
            </a:endParaRPr>
          </a:p>
          <a:p>
            <a:pPr eaLnBrk="0" hangingPunct="0">
              <a:buFontTx/>
              <a:buAutoNum type="arabicPeriod"/>
              <a:tabLst>
                <a:tab pos="900113" algn="l"/>
              </a:tabLst>
            </a:pPr>
            <a:r>
              <a:rPr lang="ru-RU" sz="2000">
                <a:solidFill>
                  <a:srgbClr val="0000FF"/>
                </a:solidFill>
                <a:cs typeface="Times New Roman" pitchFamily="18" charset="0"/>
              </a:rPr>
              <a:t>Наш класс недружный, часто возникают ссоры.</a:t>
            </a:r>
            <a:endParaRPr lang="ru-RU" sz="2000">
              <a:solidFill>
                <a:srgbClr val="0000FF"/>
              </a:solidFill>
            </a:endParaRPr>
          </a:p>
          <a:p>
            <a:pPr eaLnBrk="0" hangingPunct="0">
              <a:buFontTx/>
              <a:buAutoNum type="arabicPeriod"/>
              <a:tabLst>
                <a:tab pos="900113" algn="l"/>
              </a:tabLst>
            </a:pPr>
            <a:r>
              <a:rPr lang="ru-RU" sz="2000">
                <a:solidFill>
                  <a:srgbClr val="0000FF"/>
                </a:solidFill>
                <a:cs typeface="Times New Roman" pitchFamily="18" charset="0"/>
              </a:rPr>
              <a:t>Наш коллектив очень недружный. Трудно учиться в таком классе.</a:t>
            </a:r>
            <a:endParaRPr lang="ru-RU" sz="2000">
              <a:solidFill>
                <a:srgbClr val="0000FF"/>
              </a:solidFill>
            </a:endParaRPr>
          </a:p>
          <a:p>
            <a:pPr eaLnBrk="0" hangingPunct="0">
              <a:tabLst>
                <a:tab pos="900113" algn="l"/>
              </a:tabLst>
            </a:pPr>
            <a:endParaRPr lang="ru-RU" sz="2000">
              <a:solidFill>
                <a:srgbClr val="0000FF"/>
              </a:solidFill>
            </a:endParaRPr>
          </a:p>
        </p:txBody>
      </p:sp>
      <p:graphicFrame>
        <p:nvGraphicFramePr>
          <p:cNvPr id="87209" name="Object 169"/>
          <p:cNvGraphicFramePr>
            <a:graphicFrameLocks noChangeAspect="1"/>
          </p:cNvGraphicFramePr>
          <p:nvPr/>
        </p:nvGraphicFramePr>
        <p:xfrm>
          <a:off x="0" y="3078163"/>
          <a:ext cx="8077200" cy="3198812"/>
        </p:xfrm>
        <a:graphic>
          <a:graphicData uri="http://schemas.openxmlformats.org/presentationml/2006/ole">
            <p:oleObj spid="_x0000_s87209" name="Диаграмма" r:id="rId3" imgW="4619549" imgH="1828800" progId="MSGraph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2133600" y="3810000"/>
            <a:ext cx="510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88067" name="Rectangle 3"/>
          <p:cNvSpPr>
            <a:spLocks noChangeArrowheads="1"/>
          </p:cNvSpPr>
          <p:nvPr/>
        </p:nvSpPr>
        <p:spPr bwMode="auto">
          <a:xfrm>
            <a:off x="4006850" y="381000"/>
            <a:ext cx="241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ru-RU" sz="1600" b="1">
                <a:solidFill>
                  <a:srgbClr val="0000FF"/>
                </a:solidFill>
                <a:cs typeface="Times New Roman" pitchFamily="18" charset="0"/>
              </a:rPr>
              <a:t> </a:t>
            </a:r>
            <a:endParaRPr lang="ru-RU" sz="1600">
              <a:solidFill>
                <a:srgbClr val="0000FF"/>
              </a:solidFill>
            </a:endParaRPr>
          </a:p>
        </p:txBody>
      </p:sp>
      <p:sp>
        <p:nvSpPr>
          <p:cNvPr id="88069" name="Rectangle 5"/>
          <p:cNvSpPr>
            <a:spLocks noChangeArrowheads="1"/>
          </p:cNvSpPr>
          <p:nvPr/>
        </p:nvSpPr>
        <p:spPr bwMode="auto">
          <a:xfrm>
            <a:off x="762000" y="0"/>
            <a:ext cx="6884988" cy="34448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342900">
              <a:tabLst>
                <a:tab pos="895350" algn="l"/>
              </a:tabLst>
            </a:pPr>
            <a:r>
              <a:rPr lang="ru-RU" sz="2000" i="1">
                <a:solidFill>
                  <a:srgbClr val="0000FF"/>
                </a:solidFill>
                <a:cs typeface="Times New Roman" pitchFamily="18" charset="0"/>
              </a:rPr>
              <a:t>Состояние взаимопомощи (или её отсутствие):</a:t>
            </a:r>
            <a:endParaRPr lang="ru-RU" sz="2000">
              <a:solidFill>
                <a:srgbClr val="0000FF"/>
              </a:solidFill>
            </a:endParaRPr>
          </a:p>
          <a:p>
            <a:pPr indent="342900" eaLnBrk="0" hangingPunct="0">
              <a:buFontTx/>
              <a:buAutoNum type="arabicPeriod"/>
              <a:tabLst>
                <a:tab pos="895350" algn="l"/>
              </a:tabLst>
            </a:pPr>
            <a:r>
              <a:rPr lang="ru-RU" sz="2000">
                <a:solidFill>
                  <a:srgbClr val="0000FF"/>
                </a:solidFill>
                <a:cs typeface="Times New Roman" pitchFamily="18" charset="0"/>
              </a:rPr>
              <a:t>В нашем классе принято помогать без напоминания.</a:t>
            </a:r>
            <a:endParaRPr lang="ru-RU" sz="2000">
              <a:solidFill>
                <a:srgbClr val="0000FF"/>
              </a:solidFill>
            </a:endParaRPr>
          </a:p>
          <a:p>
            <a:pPr indent="342900" eaLnBrk="0" hangingPunct="0">
              <a:buFontTx/>
              <a:buAutoNum type="arabicPeriod"/>
              <a:tabLst>
                <a:tab pos="895350" algn="l"/>
              </a:tabLst>
            </a:pPr>
            <a:r>
              <a:rPr lang="ru-RU" sz="2000">
                <a:solidFill>
                  <a:srgbClr val="0000FF"/>
                </a:solidFill>
                <a:cs typeface="Times New Roman" pitchFamily="18" charset="0"/>
              </a:rPr>
              <a:t>В нашем классе помощь оказывается только своим друзьям.</a:t>
            </a:r>
            <a:endParaRPr lang="ru-RU" sz="2000">
              <a:solidFill>
                <a:srgbClr val="0000FF"/>
              </a:solidFill>
            </a:endParaRPr>
          </a:p>
          <a:p>
            <a:pPr indent="342900" eaLnBrk="0" hangingPunct="0">
              <a:buFontTx/>
              <a:buAutoNum type="arabicPeriod"/>
              <a:tabLst>
                <a:tab pos="895350" algn="l"/>
              </a:tabLst>
            </a:pPr>
            <a:r>
              <a:rPr lang="ru-RU" sz="2000">
                <a:solidFill>
                  <a:srgbClr val="0000FF"/>
                </a:solidFill>
                <a:cs typeface="Times New Roman" pitchFamily="18" charset="0"/>
              </a:rPr>
              <a:t>В нашем классе помогают только тогда, когда об этом просит сам ученик.</a:t>
            </a:r>
            <a:endParaRPr lang="ru-RU" sz="2000">
              <a:solidFill>
                <a:srgbClr val="0000FF"/>
              </a:solidFill>
            </a:endParaRPr>
          </a:p>
          <a:p>
            <a:pPr indent="342900" eaLnBrk="0" hangingPunct="0">
              <a:buFontTx/>
              <a:buAutoNum type="arabicPeriod"/>
              <a:tabLst>
                <a:tab pos="895350" algn="l"/>
              </a:tabLst>
            </a:pPr>
            <a:r>
              <a:rPr lang="ru-RU" sz="2000">
                <a:solidFill>
                  <a:srgbClr val="0000FF"/>
                </a:solidFill>
                <a:cs typeface="Times New Roman" pitchFamily="18" charset="0"/>
              </a:rPr>
              <a:t>В нашем классе помощь оказывается только тогда, когда требует учитель.</a:t>
            </a:r>
            <a:endParaRPr lang="ru-RU" sz="2000">
              <a:solidFill>
                <a:srgbClr val="0000FF"/>
              </a:solidFill>
            </a:endParaRPr>
          </a:p>
          <a:p>
            <a:pPr indent="342900" eaLnBrk="0" hangingPunct="0">
              <a:buFontTx/>
              <a:buAutoNum type="arabicPeriod"/>
              <a:tabLst>
                <a:tab pos="895350" algn="l"/>
              </a:tabLst>
            </a:pPr>
            <a:r>
              <a:rPr lang="ru-RU" sz="2000">
                <a:solidFill>
                  <a:srgbClr val="0000FF"/>
                </a:solidFill>
                <a:cs typeface="Times New Roman" pitchFamily="18" charset="0"/>
              </a:rPr>
              <a:t>В нашем классе не принято помогать друг другу.</a:t>
            </a:r>
            <a:endParaRPr lang="ru-RU" sz="2000">
              <a:solidFill>
                <a:srgbClr val="0000FF"/>
              </a:solidFill>
            </a:endParaRPr>
          </a:p>
          <a:p>
            <a:pPr indent="342900" eaLnBrk="0" hangingPunct="0">
              <a:buFontTx/>
              <a:buAutoNum type="arabicPeriod"/>
              <a:tabLst>
                <a:tab pos="895350" algn="l"/>
              </a:tabLst>
            </a:pPr>
            <a:r>
              <a:rPr lang="ru-RU" sz="2000">
                <a:solidFill>
                  <a:srgbClr val="0000FF"/>
                </a:solidFill>
                <a:cs typeface="Times New Roman" pitchFamily="18" charset="0"/>
              </a:rPr>
              <a:t>В нашем классе отказываются помогать друг другу.</a:t>
            </a:r>
            <a:endParaRPr lang="ru-RU" sz="2000">
              <a:solidFill>
                <a:srgbClr val="0000FF"/>
              </a:solidFill>
            </a:endParaRPr>
          </a:p>
          <a:p>
            <a:pPr indent="342900" eaLnBrk="0" hangingPunct="0">
              <a:tabLst>
                <a:tab pos="895350" algn="l"/>
              </a:tabLst>
            </a:pPr>
            <a:endParaRPr lang="ru-RU" sz="2000">
              <a:solidFill>
                <a:srgbClr val="0000FF"/>
              </a:solidFill>
            </a:endParaRPr>
          </a:p>
        </p:txBody>
      </p:sp>
      <p:graphicFrame>
        <p:nvGraphicFramePr>
          <p:cNvPr id="88068" name="Object 4"/>
          <p:cNvGraphicFramePr>
            <a:graphicFrameLocks noChangeAspect="1"/>
          </p:cNvGraphicFramePr>
          <p:nvPr/>
        </p:nvGraphicFramePr>
        <p:xfrm>
          <a:off x="762000" y="3114675"/>
          <a:ext cx="7315200" cy="3001963"/>
        </p:xfrm>
        <a:graphic>
          <a:graphicData uri="http://schemas.openxmlformats.org/presentationml/2006/ole">
            <p:oleObj spid="_x0000_s88068" name="Диаграмма" r:id="rId3" imgW="4533900" imgH="1857451" progId="MSGraph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2133600" y="3810000"/>
            <a:ext cx="510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89091" name="Rectangle 3"/>
          <p:cNvSpPr>
            <a:spLocks noChangeArrowheads="1"/>
          </p:cNvSpPr>
          <p:nvPr/>
        </p:nvSpPr>
        <p:spPr bwMode="auto">
          <a:xfrm>
            <a:off x="4006850" y="381000"/>
            <a:ext cx="241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ru-RU" sz="1600" b="1">
                <a:solidFill>
                  <a:srgbClr val="0000FF"/>
                </a:solidFill>
                <a:cs typeface="Times New Roman" pitchFamily="18" charset="0"/>
              </a:rPr>
              <a:t> </a:t>
            </a:r>
            <a:endParaRPr lang="ru-RU" sz="1600">
              <a:solidFill>
                <a:srgbClr val="0000FF"/>
              </a:solidFill>
            </a:endParaRPr>
          </a:p>
        </p:txBody>
      </p:sp>
      <p:sp>
        <p:nvSpPr>
          <p:cNvPr id="89092" name="Rectangle 4"/>
          <p:cNvSpPr>
            <a:spLocks noChangeArrowheads="1"/>
          </p:cNvSpPr>
          <p:nvPr/>
        </p:nvSpPr>
        <p:spPr bwMode="auto">
          <a:xfrm>
            <a:off x="457200" y="1311275"/>
            <a:ext cx="8382000" cy="496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/>
            <a:r>
              <a:rPr lang="ru-RU" sz="3200">
                <a:solidFill>
                  <a:srgbClr val="0000FF"/>
                </a:solidFill>
              </a:rPr>
              <a:t>«Молодой человек должен, как акробат на трапеции, одним мощным движением опустить перекладину детства, перепрыгнуть и ухватиться за следующую перекладину зрелости. Он должен сделать это за очень короткий промежуток времени, полагаясь на надежность тех, кого он должен опустить, и тех, кто его примет на противоположной стороне».</a:t>
            </a:r>
          </a:p>
          <a:p>
            <a:pPr algn="r"/>
            <a:r>
              <a:rPr lang="ru-RU" sz="3200">
                <a:solidFill>
                  <a:srgbClr val="0000FF"/>
                </a:solidFill>
              </a:rPr>
              <a:t>Э. Эриксон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7543800" cy="609600"/>
          </a:xfrm>
        </p:spPr>
        <p:txBody>
          <a:bodyPr/>
          <a:lstStyle/>
          <a:p>
            <a:pPr algn="ctr"/>
            <a:r>
              <a:rPr lang="ru-RU" sz="3500" i="1">
                <a:solidFill>
                  <a:srgbClr val="0000FF"/>
                </a:solidFill>
              </a:rPr>
              <a:t>Актуальность исследования.</a:t>
            </a:r>
            <a:r>
              <a:rPr lang="ru-RU" sz="350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69635" name="Rectangle 3"/>
          <p:cNvSpPr>
            <a:spLocks noChangeArrowheads="1"/>
          </p:cNvSpPr>
          <p:nvPr/>
        </p:nvSpPr>
        <p:spPr bwMode="auto">
          <a:xfrm>
            <a:off x="2133600" y="3810000"/>
            <a:ext cx="510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838200" y="1709738"/>
            <a:ext cx="63246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>
                <a:solidFill>
                  <a:srgbClr val="6600CC"/>
                </a:solidFill>
              </a:rPr>
              <a:t>Личностное становление подростка, организация его досуга с ориентацией</a:t>
            </a:r>
            <a:r>
              <a:rPr lang="en-US">
                <a:solidFill>
                  <a:srgbClr val="6600CC"/>
                </a:solidFill>
              </a:rPr>
              <a:t> </a:t>
            </a:r>
            <a:r>
              <a:rPr lang="ru-RU">
                <a:solidFill>
                  <a:srgbClr val="6600CC"/>
                </a:solidFill>
              </a:rPr>
              <a:t> на просоциальную </a:t>
            </a:r>
            <a:endParaRPr lang="en-US">
              <a:solidFill>
                <a:srgbClr val="6600CC"/>
              </a:solidFill>
            </a:endParaRPr>
          </a:p>
          <a:p>
            <a:pPr algn="ctr"/>
            <a:r>
              <a:rPr lang="ru-RU">
                <a:solidFill>
                  <a:srgbClr val="6600CC"/>
                </a:solidFill>
              </a:rPr>
              <a:t>деятельность – насущные проблемы современного российского общества. </a:t>
            </a:r>
          </a:p>
        </p:txBody>
      </p:sp>
      <p:sp>
        <p:nvSpPr>
          <p:cNvPr id="69637" name="Rectangle 5"/>
          <p:cNvSpPr>
            <a:spLocks noChangeArrowheads="1"/>
          </p:cNvSpPr>
          <p:nvPr/>
        </p:nvSpPr>
        <p:spPr bwMode="auto">
          <a:xfrm>
            <a:off x="609600" y="3094038"/>
            <a:ext cx="8077200" cy="256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>
                <a:solidFill>
                  <a:srgbClr val="6600CC"/>
                </a:solidFill>
              </a:rPr>
              <a:t>Научных изысканий, максимально приближенных к практике, в которых работа с учащимися-членами неформальных молодежных объединений (или их потенциальными участниками) была бы представлена системно, в качестве полноценного самостоятельного сегмента образовательного процесса, в настоящее время не зафиксировано. В целом современная научная литература, отражающая результаты изучения неформальных молодежных объединений, представлена недостаточно широко в силу новизны самого явления и сложностей в его изучении.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ChangeArrowheads="1"/>
          </p:cNvSpPr>
          <p:nvPr/>
        </p:nvSpPr>
        <p:spPr bwMode="auto">
          <a:xfrm>
            <a:off x="2133600" y="3810000"/>
            <a:ext cx="510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304800" y="654050"/>
            <a:ext cx="8686800" cy="585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tabLst>
                <a:tab pos="571500" algn="l"/>
              </a:tabLst>
            </a:pPr>
            <a:r>
              <a:rPr lang="ru-RU" b="1" i="1">
                <a:solidFill>
                  <a:srgbClr val="0000FF"/>
                </a:solidFill>
              </a:rPr>
              <a:t>Проблема </a:t>
            </a:r>
            <a:r>
              <a:rPr lang="ru-RU">
                <a:solidFill>
                  <a:srgbClr val="0000FF"/>
                </a:solidFill>
              </a:rPr>
              <a:t>исследования – выявление подростков из неформальных молодежных объединений в образовательном учреждении. Решение данной проблемы составляет </a:t>
            </a:r>
            <a:r>
              <a:rPr lang="ru-RU" b="1" i="1">
                <a:solidFill>
                  <a:srgbClr val="0000FF"/>
                </a:solidFill>
              </a:rPr>
              <a:t>цель </a:t>
            </a:r>
            <a:r>
              <a:rPr lang="ru-RU">
                <a:solidFill>
                  <a:srgbClr val="0000FF"/>
                </a:solidFill>
              </a:rPr>
              <a:t>исследования.</a:t>
            </a:r>
          </a:p>
          <a:p>
            <a:pPr>
              <a:tabLst>
                <a:tab pos="571500" algn="l"/>
              </a:tabLst>
            </a:pPr>
            <a:r>
              <a:rPr lang="ru-RU" b="1" i="1">
                <a:solidFill>
                  <a:srgbClr val="0000FF"/>
                </a:solidFill>
              </a:rPr>
              <a:t>Объект </a:t>
            </a:r>
            <a:r>
              <a:rPr lang="ru-RU">
                <a:solidFill>
                  <a:srgbClr val="0000FF"/>
                </a:solidFill>
              </a:rPr>
              <a:t>исследования – влияние неформальных молодежных объединений на подростков.</a:t>
            </a:r>
          </a:p>
          <a:p>
            <a:pPr>
              <a:tabLst>
                <a:tab pos="571500" algn="l"/>
              </a:tabLst>
            </a:pPr>
            <a:r>
              <a:rPr lang="ru-RU" b="1" i="1">
                <a:solidFill>
                  <a:srgbClr val="0000FF"/>
                </a:solidFill>
              </a:rPr>
              <a:t>Предмет </a:t>
            </a:r>
            <a:r>
              <a:rPr lang="ru-RU">
                <a:solidFill>
                  <a:srgbClr val="0000FF"/>
                </a:solidFill>
              </a:rPr>
              <a:t>исследования – организация педагогической работы в образовательном учреждении по воспитанию классных коллективов.</a:t>
            </a:r>
          </a:p>
          <a:p>
            <a:pPr>
              <a:tabLst>
                <a:tab pos="571500" algn="l"/>
              </a:tabLst>
            </a:pPr>
            <a:r>
              <a:rPr lang="ru-RU" b="1" i="1">
                <a:solidFill>
                  <a:srgbClr val="0000FF"/>
                </a:solidFill>
              </a:rPr>
              <a:t>Гипотеза </a:t>
            </a:r>
            <a:r>
              <a:rPr lang="ru-RU">
                <a:solidFill>
                  <a:srgbClr val="0000FF"/>
                </a:solidFill>
              </a:rPr>
              <a:t>исследования</a:t>
            </a:r>
            <a:r>
              <a:rPr lang="ru-RU" b="1" i="1">
                <a:solidFill>
                  <a:srgbClr val="0000FF"/>
                </a:solidFill>
              </a:rPr>
              <a:t>. </a:t>
            </a:r>
            <a:r>
              <a:rPr lang="ru-RU">
                <a:solidFill>
                  <a:srgbClr val="0000FF"/>
                </a:solidFill>
              </a:rPr>
              <a:t>Педагогическая работа в образовательном учреждении с подростками из неформальных молодежных объединений будет успешной, если: </a:t>
            </a:r>
          </a:p>
          <a:p>
            <a:pPr>
              <a:tabLst>
                <a:tab pos="571500" algn="l"/>
              </a:tabLst>
            </a:pPr>
            <a:r>
              <a:rPr lang="ru-RU">
                <a:solidFill>
                  <a:srgbClr val="0000FF"/>
                </a:solidFill>
              </a:rPr>
              <a:t>определены содержание, структура неформальных молодежных объединений; </a:t>
            </a:r>
          </a:p>
          <a:p>
            <a:pPr>
              <a:tabLst>
                <a:tab pos="571500" algn="l"/>
              </a:tabLst>
            </a:pPr>
            <a:r>
              <a:rPr lang="ru-RU">
                <a:solidFill>
                  <a:srgbClr val="0000FF"/>
                </a:solidFill>
              </a:rPr>
              <a:t>проанализированы исторические, социокультурные причины появления неформальных молодежных объединений, охарактеризованы методологические подходы к их изучению; </a:t>
            </a:r>
          </a:p>
          <a:p>
            <a:pPr>
              <a:tabLst>
                <a:tab pos="571500" algn="l"/>
              </a:tabLst>
            </a:pPr>
            <a:r>
              <a:rPr lang="ru-RU">
                <a:solidFill>
                  <a:srgbClr val="0000FF"/>
                </a:solidFill>
              </a:rPr>
              <a:t>педагоги владеют научно обоснованной информацией о личностных особенностях подростков-членов неформальных молодежных объединений;</a:t>
            </a:r>
          </a:p>
          <a:p>
            <a:pPr>
              <a:tabLst>
                <a:tab pos="571500" algn="l"/>
              </a:tabLst>
            </a:pPr>
            <a:r>
              <a:rPr lang="ru-RU">
                <a:solidFill>
                  <a:srgbClr val="0000FF"/>
                </a:solidFill>
              </a:rPr>
              <a:t>разработана и реализуется педагогическая модель работы учителя, классного руководителя, педагога-психолога, социального педагога с подростками-членами неформальных молодежных объединений при активном содействии семьи.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Rectangle 3"/>
          <p:cNvSpPr>
            <a:spLocks noChangeArrowheads="1"/>
          </p:cNvSpPr>
          <p:nvPr/>
        </p:nvSpPr>
        <p:spPr bwMode="auto">
          <a:xfrm>
            <a:off x="2133600" y="3810000"/>
            <a:ext cx="510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304800" y="1416050"/>
            <a:ext cx="8610600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42900" indent="-342900">
              <a:tabLst>
                <a:tab pos="685800" algn="l"/>
              </a:tabLst>
            </a:pPr>
            <a:r>
              <a:rPr lang="ru-RU" sz="2400" b="1" i="1">
                <a:solidFill>
                  <a:srgbClr val="0000FF"/>
                </a:solidFill>
              </a:rPr>
              <a:t>Задачи:</a:t>
            </a:r>
            <a:endParaRPr lang="ru-RU" sz="2400">
              <a:solidFill>
                <a:srgbClr val="0000FF"/>
              </a:solidFill>
            </a:endParaRPr>
          </a:p>
          <a:p>
            <a:pPr marL="800100" lvl="1" indent="-342900">
              <a:buFontTx/>
              <a:buAutoNum type="arabicPeriod"/>
              <a:tabLst>
                <a:tab pos="685800" algn="l"/>
              </a:tabLst>
            </a:pPr>
            <a:r>
              <a:rPr lang="ru-RU" sz="2400">
                <a:solidFill>
                  <a:srgbClr val="0000FF"/>
                </a:solidFill>
              </a:rPr>
              <a:t>Уточнить сущность понятия «неформальные молодежные  объединения», оформить классификационную схему современных неформальных молодежных объединений, раскрыть их  специфику.</a:t>
            </a:r>
          </a:p>
          <a:p>
            <a:pPr marL="800100" lvl="1" indent="-342900">
              <a:buFontTx/>
              <a:buAutoNum type="arabicPeriod"/>
              <a:tabLst>
                <a:tab pos="685800" algn="l"/>
              </a:tabLst>
            </a:pPr>
            <a:r>
              <a:rPr lang="ru-RU" sz="2400">
                <a:solidFill>
                  <a:srgbClr val="0000FF"/>
                </a:solidFill>
              </a:rPr>
              <a:t>Определить частные принципы педагогической работы с подростками- членами неформальных молодежных объединений.</a:t>
            </a:r>
          </a:p>
          <a:p>
            <a:pPr marL="800100" lvl="1" indent="-342900">
              <a:buFontTx/>
              <a:buAutoNum type="arabicPeriod"/>
              <a:tabLst>
                <a:tab pos="685800" algn="l"/>
              </a:tabLst>
            </a:pPr>
            <a:r>
              <a:rPr lang="ru-RU" sz="2400">
                <a:solidFill>
                  <a:srgbClr val="0000FF"/>
                </a:solidFill>
              </a:rPr>
              <a:t>Проанализировать принадлежность учащихся старших классах к неформальным группировкам.</a:t>
            </a:r>
          </a:p>
          <a:p>
            <a:pPr marL="800100" lvl="1" indent="-342900">
              <a:buFontTx/>
              <a:buAutoNum type="arabicPeriod"/>
              <a:tabLst>
                <a:tab pos="685800" algn="l"/>
              </a:tabLst>
            </a:pPr>
            <a:r>
              <a:rPr lang="ru-RU" sz="2400">
                <a:solidFill>
                  <a:srgbClr val="0000FF"/>
                </a:solidFill>
              </a:rPr>
              <a:t>Информировать классных руководителей о неформальных молодёжных объединениях и о состоянии обстановки в классах.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3"/>
          <p:cNvSpPr>
            <a:spLocks noChangeArrowheads="1"/>
          </p:cNvSpPr>
          <p:nvPr/>
        </p:nvSpPr>
        <p:spPr bwMode="auto">
          <a:xfrm>
            <a:off x="2133600" y="3810000"/>
            <a:ext cx="510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533400" y="2333655"/>
            <a:ext cx="80010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/>
            <a:r>
              <a:rPr lang="ru-RU" sz="3200" dirty="0">
                <a:solidFill>
                  <a:srgbClr val="0000FF"/>
                </a:solidFill>
              </a:rPr>
              <a:t>Базой исследования является МОУ «Сланцевская СОШ №6». В исследовании участвовали 115  учащихся  7 – 11 классов.</a:t>
            </a:r>
            <a:r>
              <a:rPr lang="ru-RU" sz="3200" b="1" dirty="0">
                <a:solidFill>
                  <a:srgbClr val="0000FF"/>
                </a:solidFill>
              </a:rPr>
              <a:t> </a:t>
            </a:r>
            <a:endParaRPr lang="ru-RU" sz="32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3"/>
          <p:cNvSpPr>
            <a:spLocks noChangeArrowheads="1"/>
          </p:cNvSpPr>
          <p:nvPr/>
        </p:nvSpPr>
        <p:spPr bwMode="auto">
          <a:xfrm>
            <a:off x="2133600" y="3810000"/>
            <a:ext cx="510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73732" name="Rectangle 4"/>
          <p:cNvSpPr>
            <a:spLocks noChangeArrowheads="1"/>
          </p:cNvSpPr>
          <p:nvPr/>
        </p:nvSpPr>
        <p:spPr bwMode="auto">
          <a:xfrm>
            <a:off x="381000" y="1136650"/>
            <a:ext cx="7223125" cy="44783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buFontTx/>
              <a:buChar char="•"/>
            </a:pPr>
            <a:r>
              <a:rPr lang="ru-RU" sz="3200" b="1">
                <a:solidFill>
                  <a:srgbClr val="0000FF"/>
                </a:solidFill>
              </a:rPr>
              <a:t>Понятие неформальных молодёжных объединений.</a:t>
            </a:r>
          </a:p>
          <a:p>
            <a:pPr>
              <a:buFontTx/>
              <a:buChar char="•"/>
            </a:pPr>
            <a:r>
              <a:rPr lang="ru-RU" sz="3200" b="1">
                <a:solidFill>
                  <a:srgbClr val="0000FF"/>
                </a:solidFill>
              </a:rPr>
              <a:t>Актуальные направления педагогической работы.</a:t>
            </a:r>
          </a:p>
          <a:p>
            <a:pPr>
              <a:buFontTx/>
              <a:buChar char="•"/>
            </a:pPr>
            <a:r>
              <a:rPr lang="ru-RU" sz="3200" b="1">
                <a:solidFill>
                  <a:srgbClr val="0000FF"/>
                </a:solidFill>
              </a:rPr>
              <a:t>Типологические группы подростков – членов неформальных молодёжных объединений.</a:t>
            </a:r>
          </a:p>
          <a:p>
            <a:endParaRPr lang="ru-RU" sz="3200" b="1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3"/>
          <p:cNvSpPr>
            <a:spLocks noChangeArrowheads="1"/>
          </p:cNvSpPr>
          <p:nvPr/>
        </p:nvSpPr>
        <p:spPr bwMode="auto">
          <a:xfrm>
            <a:off x="2133600" y="3810000"/>
            <a:ext cx="510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74784" name="Rectangle 32"/>
          <p:cNvSpPr>
            <a:spLocks noChangeArrowheads="1"/>
          </p:cNvSpPr>
          <p:nvPr/>
        </p:nvSpPr>
        <p:spPr bwMode="auto">
          <a:xfrm>
            <a:off x="304800" y="30163"/>
            <a:ext cx="7543800" cy="155416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3200" b="1">
                <a:solidFill>
                  <a:srgbClr val="0000FF"/>
                </a:solidFill>
              </a:rPr>
              <a:t>Педагогическая модель работы с членами неформальных молодёжных объединений.</a:t>
            </a:r>
          </a:p>
        </p:txBody>
      </p:sp>
      <p:sp>
        <p:nvSpPr>
          <p:cNvPr id="74785" name="Rectangle 33"/>
          <p:cNvSpPr>
            <a:spLocks noChangeArrowheads="1"/>
          </p:cNvSpPr>
          <p:nvPr/>
        </p:nvSpPr>
        <p:spPr bwMode="auto">
          <a:xfrm>
            <a:off x="228600" y="1939925"/>
            <a:ext cx="8763000" cy="42116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tabLst>
                <a:tab pos="320675" algn="l"/>
                <a:tab pos="2505075" algn="l"/>
              </a:tabLst>
            </a:pPr>
            <a:r>
              <a:rPr lang="ru-RU" b="1">
                <a:solidFill>
                  <a:srgbClr val="6600CC"/>
                </a:solidFill>
              </a:rPr>
              <a:t>ШКОЛА</a:t>
            </a:r>
            <a:endParaRPr lang="ru-RU">
              <a:solidFill>
                <a:srgbClr val="6600CC"/>
              </a:solidFill>
            </a:endParaRPr>
          </a:p>
          <a:p>
            <a:pPr algn="ctr">
              <a:tabLst>
                <a:tab pos="320675" algn="l"/>
                <a:tab pos="2505075" algn="l"/>
              </a:tabLst>
            </a:pPr>
            <a:r>
              <a:rPr lang="ru-RU" i="1">
                <a:solidFill>
                  <a:srgbClr val="6600CC"/>
                </a:solidFill>
              </a:rPr>
              <a:t>как социально воспитывающая среда: образовательный процесс с клубным компонентом</a:t>
            </a:r>
            <a:endParaRPr lang="ru-RU">
              <a:solidFill>
                <a:srgbClr val="6600CC"/>
              </a:solidFill>
            </a:endParaRPr>
          </a:p>
          <a:p>
            <a:pPr algn="ctr">
              <a:tabLst>
                <a:tab pos="320675" algn="l"/>
                <a:tab pos="2505075" algn="l"/>
              </a:tabLst>
            </a:pPr>
            <a:r>
              <a:rPr lang="ru-RU">
                <a:solidFill>
                  <a:srgbClr val="6600CC"/>
                </a:solidFill>
              </a:rPr>
              <a:t>Идеал воспитания учащихся – гуманно, просоциально ориентированная  личность</a:t>
            </a:r>
          </a:p>
          <a:p>
            <a:pPr algn="ctr">
              <a:tabLst>
                <a:tab pos="320675" algn="l"/>
                <a:tab pos="2505075" algn="l"/>
              </a:tabLst>
            </a:pPr>
            <a:r>
              <a:rPr lang="ru-RU" b="1">
                <a:solidFill>
                  <a:srgbClr val="6600CC"/>
                </a:solidFill>
              </a:rPr>
              <a:t>ПРИНЦИПЫ</a:t>
            </a:r>
            <a:endParaRPr lang="ru-RU">
              <a:solidFill>
                <a:srgbClr val="6600CC"/>
              </a:solidFill>
            </a:endParaRPr>
          </a:p>
          <a:p>
            <a:pPr algn="ctr">
              <a:tabLst>
                <a:tab pos="320675" algn="l"/>
                <a:tab pos="2505075" algn="l"/>
              </a:tabLst>
            </a:pPr>
            <a:r>
              <a:rPr lang="ru-RU" b="1" i="1">
                <a:solidFill>
                  <a:srgbClr val="6600CC"/>
                </a:solidFill>
              </a:rPr>
              <a:t>Общие:</a:t>
            </a:r>
            <a:r>
              <a:rPr lang="ru-RU">
                <a:solidFill>
                  <a:srgbClr val="6600CC"/>
                </a:solidFill>
              </a:rPr>
              <a:t> </a:t>
            </a:r>
            <a:r>
              <a:rPr lang="ru-RU" i="1">
                <a:solidFill>
                  <a:srgbClr val="6600CC"/>
                </a:solidFill>
              </a:rPr>
              <a:t>целостности,</a:t>
            </a:r>
            <a:r>
              <a:rPr lang="ru-RU">
                <a:solidFill>
                  <a:srgbClr val="6600CC"/>
                </a:solidFill>
              </a:rPr>
              <a:t> </a:t>
            </a:r>
            <a:r>
              <a:rPr lang="ru-RU" i="1">
                <a:solidFill>
                  <a:srgbClr val="6600CC"/>
                </a:solidFill>
              </a:rPr>
              <a:t> личностной ориентации, гуманной  деятельности, культуросообразности, антропологизма</a:t>
            </a:r>
            <a:endParaRPr lang="ru-RU">
              <a:solidFill>
                <a:srgbClr val="6600CC"/>
              </a:solidFill>
            </a:endParaRPr>
          </a:p>
          <a:p>
            <a:pPr algn="ctr">
              <a:tabLst>
                <a:tab pos="320675" algn="l"/>
                <a:tab pos="2505075" algn="l"/>
              </a:tabLst>
            </a:pPr>
            <a:r>
              <a:rPr lang="ru-RU" b="1" i="1">
                <a:solidFill>
                  <a:srgbClr val="6600CC"/>
                </a:solidFill>
              </a:rPr>
              <a:t>Частные:</a:t>
            </a:r>
            <a:r>
              <a:rPr lang="ru-RU" i="1">
                <a:solidFill>
                  <a:srgbClr val="6600CC"/>
                </a:solidFill>
              </a:rPr>
              <a:t> трансформации</a:t>
            </a:r>
            <a:r>
              <a:rPr lang="ru-RU">
                <a:solidFill>
                  <a:srgbClr val="6600CC"/>
                </a:solidFill>
              </a:rPr>
              <a:t>, </a:t>
            </a:r>
            <a:r>
              <a:rPr lang="ru-RU" i="1">
                <a:solidFill>
                  <a:srgbClr val="6600CC"/>
                </a:solidFill>
              </a:rPr>
              <a:t>педагогической ремиссии, самореализации личности на основе рефлексии и просоциального самоутверждения</a:t>
            </a:r>
            <a:r>
              <a:rPr lang="ru-RU">
                <a:solidFill>
                  <a:srgbClr val="6600CC"/>
                </a:solidFill>
              </a:rPr>
              <a:t>,</a:t>
            </a:r>
            <a:r>
              <a:rPr lang="ru-RU" i="1">
                <a:solidFill>
                  <a:srgbClr val="6600CC"/>
                </a:solidFill>
              </a:rPr>
              <a:t> интегративности</a:t>
            </a:r>
            <a:r>
              <a:rPr lang="ru-RU">
                <a:solidFill>
                  <a:srgbClr val="6600CC"/>
                </a:solidFill>
              </a:rPr>
              <a:t>,</a:t>
            </a:r>
            <a:r>
              <a:rPr lang="ru-RU" i="1">
                <a:solidFill>
                  <a:srgbClr val="6600CC"/>
                </a:solidFill>
              </a:rPr>
              <a:t> систематического сотрудничества, опосредованного влияния на подростка просоциально ориентированных и референтно значимых взрослых и коллектива, построения жизненных перспектив.</a:t>
            </a:r>
            <a:endParaRPr lang="ru-RU">
              <a:solidFill>
                <a:srgbClr val="6600CC"/>
              </a:solidFill>
            </a:endParaRPr>
          </a:p>
          <a:p>
            <a:pPr algn="ctr">
              <a:tabLst>
                <a:tab pos="320675" algn="l"/>
                <a:tab pos="2505075" algn="l"/>
              </a:tabLst>
            </a:pPr>
            <a:r>
              <a:rPr lang="ru-RU" b="1" i="1">
                <a:solidFill>
                  <a:srgbClr val="6600CC"/>
                </a:solidFill>
              </a:rPr>
              <a:t>Формы</a:t>
            </a:r>
            <a:r>
              <a:rPr lang="ru-RU">
                <a:solidFill>
                  <a:srgbClr val="6600CC"/>
                </a:solidFill>
              </a:rPr>
              <a:t>: индивидуальная (беседа, консультация), групповая (урок, тренинг, клуб), микрогрупповая, коллективная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Rectangle 3"/>
          <p:cNvSpPr>
            <a:spLocks noChangeArrowheads="1"/>
          </p:cNvSpPr>
          <p:nvPr/>
        </p:nvSpPr>
        <p:spPr bwMode="auto">
          <a:xfrm>
            <a:off x="2133600" y="3810000"/>
            <a:ext cx="510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77828" name="Rectangle 4"/>
          <p:cNvSpPr>
            <a:spLocks noChangeArrowheads="1"/>
          </p:cNvSpPr>
          <p:nvPr/>
        </p:nvSpPr>
        <p:spPr bwMode="auto">
          <a:xfrm>
            <a:off x="304800" y="584200"/>
            <a:ext cx="8534400" cy="629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2400" b="1">
                <a:solidFill>
                  <a:srgbClr val="0000FF"/>
                </a:solidFill>
              </a:rPr>
              <a:t>ЗОНА  АКТУАЛЬНОГО  РАЗВИТИЯ  ЛИЧНОСТИ</a:t>
            </a:r>
            <a:endParaRPr lang="ru-RU" sz="2400">
              <a:solidFill>
                <a:srgbClr val="0000FF"/>
              </a:solidFill>
            </a:endParaRPr>
          </a:p>
          <a:p>
            <a:r>
              <a:rPr lang="ru-RU" sz="2400" i="1">
                <a:solidFill>
                  <a:srgbClr val="6600CC"/>
                </a:solidFill>
              </a:rPr>
              <a:t>1. Просвещение педколлектива, родителей о специфике поведения членов неформальных молодежных объединений</a:t>
            </a:r>
            <a:endParaRPr lang="ru-RU" sz="2400">
              <a:solidFill>
                <a:srgbClr val="6600CC"/>
              </a:solidFill>
            </a:endParaRPr>
          </a:p>
          <a:p>
            <a:r>
              <a:rPr lang="ru-RU" sz="2400" i="1">
                <a:solidFill>
                  <a:srgbClr val="6600CC"/>
                </a:solidFill>
              </a:rPr>
              <a:t>2. Выявление учащихся-членов неформальных молодежных объединений (внешний вид, особенности поведения, результаты анкетирования, сообщения окружающих)</a:t>
            </a:r>
            <a:endParaRPr lang="ru-RU" sz="2400">
              <a:solidFill>
                <a:srgbClr val="6600CC"/>
              </a:solidFill>
            </a:endParaRPr>
          </a:p>
          <a:p>
            <a:r>
              <a:rPr lang="ru-RU" sz="2400" i="1">
                <a:solidFill>
                  <a:srgbClr val="6600CC"/>
                </a:solidFill>
              </a:rPr>
              <a:t>3. Индивидуальная беседа с учеником </a:t>
            </a:r>
            <a:endParaRPr lang="ru-RU" sz="2400">
              <a:solidFill>
                <a:srgbClr val="6600CC"/>
              </a:solidFill>
            </a:endParaRPr>
          </a:p>
          <a:p>
            <a:r>
              <a:rPr lang="ru-RU" sz="2400" i="1">
                <a:solidFill>
                  <a:srgbClr val="6600CC"/>
                </a:solidFill>
              </a:rPr>
              <a:t>4. Углубленная диагностика</a:t>
            </a:r>
            <a:endParaRPr lang="ru-RU" sz="2400">
              <a:solidFill>
                <a:srgbClr val="6600CC"/>
              </a:solidFill>
            </a:endParaRPr>
          </a:p>
          <a:p>
            <a:r>
              <a:rPr lang="ru-RU" sz="2400" i="1">
                <a:solidFill>
                  <a:srgbClr val="6600CC"/>
                </a:solidFill>
              </a:rPr>
              <a:t>5. Консилиум педагогической группы и  родителей по проблеме</a:t>
            </a:r>
            <a:endParaRPr lang="ru-RU" sz="2400">
              <a:solidFill>
                <a:srgbClr val="6600CC"/>
              </a:solidFill>
            </a:endParaRPr>
          </a:p>
          <a:p>
            <a:r>
              <a:rPr lang="ru-RU" sz="2400" i="1">
                <a:solidFill>
                  <a:srgbClr val="6600CC"/>
                </a:solidFill>
              </a:rPr>
              <a:t>6. Создание ситуаций успеха в учебной деятельности</a:t>
            </a:r>
            <a:endParaRPr lang="ru-RU" sz="2400">
              <a:solidFill>
                <a:srgbClr val="6600CC"/>
              </a:solidFill>
            </a:endParaRPr>
          </a:p>
          <a:p>
            <a:r>
              <a:rPr lang="ru-RU" sz="2400" i="1">
                <a:solidFill>
                  <a:srgbClr val="6600CC"/>
                </a:solidFill>
              </a:rPr>
              <a:t>7. Вовлечение ученика в деятельность школьного клуба по интересам, сопровождение в выборе занятий по интересам в учреждениях дополнительного образования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Rectangle 3"/>
          <p:cNvSpPr>
            <a:spLocks noChangeArrowheads="1"/>
          </p:cNvSpPr>
          <p:nvPr/>
        </p:nvSpPr>
        <p:spPr bwMode="auto">
          <a:xfrm>
            <a:off x="2133600" y="3810000"/>
            <a:ext cx="510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304800" y="682625"/>
            <a:ext cx="75438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42900" indent="-342900" algn="ctr"/>
            <a:r>
              <a:rPr lang="ru-RU" sz="2400" b="1">
                <a:solidFill>
                  <a:srgbClr val="0000FF"/>
                </a:solidFill>
              </a:rPr>
              <a:t>ЗОНА  БЛИЖАЙШЕГО  РАЗВИТИЯ  ЛИЧНОСТИ</a:t>
            </a:r>
            <a:r>
              <a:rPr lang="ru-RU" sz="2400" i="1">
                <a:solidFill>
                  <a:srgbClr val="6600CC"/>
                </a:solidFill>
              </a:rPr>
              <a:t> </a:t>
            </a:r>
          </a:p>
          <a:p>
            <a:pPr marL="342900" indent="-342900"/>
            <a:r>
              <a:rPr lang="ru-RU" sz="2000" i="1">
                <a:solidFill>
                  <a:srgbClr val="6600CC"/>
                </a:solidFill>
              </a:rPr>
              <a:t>Участие ученика в тренингах личностного роста</a:t>
            </a:r>
            <a:endParaRPr lang="ru-RU" sz="2000">
              <a:solidFill>
                <a:srgbClr val="6600CC"/>
              </a:solidFill>
            </a:endParaRPr>
          </a:p>
          <a:p>
            <a:pPr marL="342900" indent="-342900"/>
            <a:r>
              <a:rPr lang="ru-RU" sz="2000" i="1">
                <a:solidFill>
                  <a:srgbClr val="6600CC"/>
                </a:solidFill>
              </a:rPr>
              <a:t>Интеграция ученика в классный  коллектив</a:t>
            </a:r>
          </a:p>
          <a:p>
            <a:pPr marL="342900" indent="-342900"/>
            <a:r>
              <a:rPr lang="ru-RU" sz="2000" i="1">
                <a:solidFill>
                  <a:srgbClr val="6600CC"/>
                </a:solidFill>
              </a:rPr>
              <a:t>Постановка просоциальных жизненных целей (интересы, профессия, досуг)</a:t>
            </a:r>
          </a:p>
        </p:txBody>
      </p:sp>
      <p:sp>
        <p:nvSpPr>
          <p:cNvPr id="78853" name="Rectangle 5"/>
          <p:cNvSpPr>
            <a:spLocks noChangeArrowheads="1"/>
          </p:cNvSpPr>
          <p:nvPr/>
        </p:nvSpPr>
        <p:spPr bwMode="auto">
          <a:xfrm>
            <a:off x="228600" y="2735263"/>
            <a:ext cx="8763000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0000FF"/>
                </a:solidFill>
              </a:rPr>
              <a:t>НЕФОРМАЛЬНЫЕ  МОЛОДЕЖНЫЕ  ОБЪЕДИНЕНИЯ</a:t>
            </a:r>
            <a:endParaRPr lang="ru-RU" sz="2000">
              <a:solidFill>
                <a:srgbClr val="0000FF"/>
              </a:solidFill>
            </a:endParaRPr>
          </a:p>
          <a:p>
            <a:pPr algn="ctr"/>
            <a:r>
              <a:rPr lang="ru-RU" sz="2000" i="1">
                <a:solidFill>
                  <a:srgbClr val="6600CC"/>
                </a:solidFill>
              </a:rPr>
              <a:t>как среда а-, антисоциального влияния </a:t>
            </a:r>
            <a:endParaRPr lang="ru-RU" sz="2000">
              <a:solidFill>
                <a:srgbClr val="6600CC"/>
              </a:solidFill>
            </a:endParaRPr>
          </a:p>
          <a:p>
            <a:pPr algn="ctr"/>
            <a:r>
              <a:rPr lang="ru-RU" sz="2000">
                <a:solidFill>
                  <a:srgbClr val="6600CC"/>
                </a:solidFill>
              </a:rPr>
              <a:t>Идеал воспитания члена группы – личность а-, антисоциальной направленности (несамостоятельная, агрессивная или пассивная)</a:t>
            </a:r>
          </a:p>
          <a:p>
            <a:pPr algn="ctr"/>
            <a:r>
              <a:rPr lang="ru-RU" sz="2000" b="1">
                <a:solidFill>
                  <a:srgbClr val="6600CC"/>
                </a:solidFill>
              </a:rPr>
              <a:t>ПРИНЦИПЫ</a:t>
            </a:r>
            <a:endParaRPr lang="ru-RU" sz="2000">
              <a:solidFill>
                <a:srgbClr val="6600CC"/>
              </a:solidFill>
            </a:endParaRPr>
          </a:p>
          <a:p>
            <a:pPr algn="ctr"/>
            <a:r>
              <a:rPr lang="ru-RU" sz="2000" b="1" i="1">
                <a:solidFill>
                  <a:srgbClr val="6600CC"/>
                </a:solidFill>
              </a:rPr>
              <a:t>Общие</a:t>
            </a:r>
            <a:r>
              <a:rPr lang="ru-RU" sz="2000">
                <a:solidFill>
                  <a:srgbClr val="6600CC"/>
                </a:solidFill>
              </a:rPr>
              <a:t>: </a:t>
            </a:r>
            <a:r>
              <a:rPr lang="ru-RU" sz="2000" i="1">
                <a:solidFill>
                  <a:srgbClr val="6600CC"/>
                </a:solidFill>
              </a:rPr>
              <a:t>раздробленности, групповой зависимости, антигуманной деятельности, субкультурной или контркультурной направленности, узконаправленной идеологии</a:t>
            </a:r>
            <a:endParaRPr lang="ru-RU" sz="2000">
              <a:solidFill>
                <a:srgbClr val="6600CC"/>
              </a:solidFill>
            </a:endParaRPr>
          </a:p>
          <a:p>
            <a:pPr algn="ctr"/>
            <a:r>
              <a:rPr lang="ru-RU" sz="2000" b="1" i="1">
                <a:solidFill>
                  <a:srgbClr val="6600CC"/>
                </a:solidFill>
              </a:rPr>
              <a:t>Частные</a:t>
            </a:r>
            <a:r>
              <a:rPr lang="ru-RU" sz="2000">
                <a:solidFill>
                  <a:srgbClr val="6600CC"/>
                </a:solidFill>
              </a:rPr>
              <a:t>: </a:t>
            </a:r>
            <a:r>
              <a:rPr lang="ru-RU" sz="2000" i="1">
                <a:solidFill>
                  <a:srgbClr val="6600CC"/>
                </a:solidFill>
              </a:rPr>
              <a:t>отчуждение от социума; подчинение идее, лидеру;  гедонизм; отказ от рефлексии и просоциального самоутверждения; отсутствие жизненных перспектив.</a:t>
            </a:r>
            <a:endParaRPr lang="ru-RU" sz="2000">
              <a:solidFill>
                <a:srgbClr val="6600CC"/>
              </a:solidFill>
            </a:endParaRPr>
          </a:p>
          <a:p>
            <a:pPr algn="ctr"/>
            <a:r>
              <a:rPr lang="ru-RU" sz="2000" b="1" i="1">
                <a:solidFill>
                  <a:srgbClr val="6600CC"/>
                </a:solidFill>
              </a:rPr>
              <a:t>Формы</a:t>
            </a:r>
            <a:r>
              <a:rPr lang="ru-RU" sz="2000">
                <a:solidFill>
                  <a:srgbClr val="6600CC"/>
                </a:solidFill>
              </a:rPr>
              <a:t>: индивидуальная, групповая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ть">
  <a:themeElements>
    <a:clrScheme name="Сеть 9">
      <a:dk1>
        <a:srgbClr val="000000"/>
      </a:dk1>
      <a:lt1>
        <a:srgbClr val="FFFFFF"/>
      </a:lt1>
      <a:dk2>
        <a:srgbClr val="7C1302"/>
      </a:dk2>
      <a:lt2>
        <a:srgbClr val="CC9900"/>
      </a:lt2>
      <a:accent1>
        <a:srgbClr val="CC9900"/>
      </a:accent1>
      <a:accent2>
        <a:srgbClr val="CC3300"/>
      </a:accent2>
      <a:accent3>
        <a:srgbClr val="FFFFFF"/>
      </a:accent3>
      <a:accent4>
        <a:srgbClr val="000000"/>
      </a:accent4>
      <a:accent5>
        <a:srgbClr val="E2CAAA"/>
      </a:accent5>
      <a:accent6>
        <a:srgbClr val="B92D00"/>
      </a:accent6>
      <a:hlink>
        <a:srgbClr val="808080"/>
      </a:hlink>
      <a:folHlink>
        <a:srgbClr val="CCCC66"/>
      </a:folHlink>
    </a:clrScheme>
    <a:fontScheme name="Сеть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еть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еть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116</TotalTime>
  <Words>1527</Words>
  <Application>Microsoft Office PowerPoint</Application>
  <PresentationFormat>Экран (4:3)</PresentationFormat>
  <Paragraphs>406</Paragraphs>
  <Slides>18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5" baseType="lpstr">
      <vt:lpstr>Arial</vt:lpstr>
      <vt:lpstr>Times New Roman</vt:lpstr>
      <vt:lpstr>Wingdings</vt:lpstr>
      <vt:lpstr>PetersburgC-Bold</vt:lpstr>
      <vt:lpstr>PetersburgC</vt:lpstr>
      <vt:lpstr>Сеть</vt:lpstr>
      <vt:lpstr>Диаграмма Microsoft Graph</vt:lpstr>
      <vt:lpstr>МО классных руководителей на тему: «Диагностический инструментарий для выявления подростков, причисляющих себя к неформальным молодёжным объединениям»</vt:lpstr>
      <vt:lpstr>Актуальность исследования.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5</cp:revision>
  <cp:lastPrinted>1601-01-01T00:00:00Z</cp:lastPrinted>
  <dcterms:created xsi:type="dcterms:W3CDTF">1601-01-01T00:00:00Z</dcterms:created>
  <dcterms:modified xsi:type="dcterms:W3CDTF">2014-05-19T21:46:22Z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