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5" r:id="rId9"/>
    <p:sldId id="263" r:id="rId10"/>
    <p:sldId id="266" r:id="rId11"/>
    <p:sldId id="269" r:id="rId12"/>
    <p:sldId id="270" r:id="rId13"/>
    <p:sldId id="272" r:id="rId14"/>
    <p:sldId id="273" r:id="rId15"/>
    <p:sldId id="275" r:id="rId16"/>
    <p:sldId id="276" r:id="rId17"/>
    <p:sldId id="277" r:id="rId18"/>
    <p:sldId id="278" r:id="rId19"/>
    <p:sldId id="279" r:id="rId20"/>
    <p:sldId id="280" r:id="rId21"/>
    <p:sldId id="281" r:id="rId22"/>
    <p:sldId id="28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07.01.2015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07.01.2015</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85859"/>
            <a:ext cx="7772400" cy="2314591"/>
          </a:xfrm>
        </p:spPr>
        <p:txBody>
          <a:bodyPr>
            <a:noAutofit/>
          </a:bodyPr>
          <a:lstStyle/>
          <a:p>
            <a:r>
              <a:rPr lang="ru-RU" sz="5400" dirty="0" smtClean="0">
                <a:solidFill>
                  <a:srgbClr val="0070C0"/>
                </a:solidFill>
              </a:rPr>
              <a:t>Изготовление картин из не традиционных материалов</a:t>
            </a:r>
            <a:endParaRPr lang="ru-RU" sz="5400" dirty="0">
              <a:solidFill>
                <a:srgbClr val="0070C0"/>
              </a:solidFill>
            </a:endParaRPr>
          </a:p>
        </p:txBody>
      </p:sp>
      <p:sp>
        <p:nvSpPr>
          <p:cNvPr id="3" name="Подзаголовок 2"/>
          <p:cNvSpPr>
            <a:spLocks noGrp="1"/>
          </p:cNvSpPr>
          <p:nvPr>
            <p:ph type="subTitle" idx="1"/>
          </p:nvPr>
        </p:nvSpPr>
        <p:spPr>
          <a:xfrm>
            <a:off x="1371600" y="3886200"/>
            <a:ext cx="7129490" cy="2543196"/>
          </a:xfrm>
        </p:spPr>
        <p:txBody>
          <a:bodyPr/>
          <a:lstStyle/>
          <a:p>
            <a:pPr algn="r"/>
            <a:r>
              <a:rPr lang="ru-RU" dirty="0" smtClean="0">
                <a:solidFill>
                  <a:srgbClr val="92D050"/>
                </a:solidFill>
              </a:rPr>
              <a:t>МОУ СОШ с.Бобровка</a:t>
            </a:r>
          </a:p>
          <a:p>
            <a:pPr algn="r"/>
            <a:r>
              <a:rPr lang="ru-RU" dirty="0" smtClean="0">
                <a:solidFill>
                  <a:srgbClr val="92D050"/>
                </a:solidFill>
              </a:rPr>
              <a:t>Учитель технологии: </a:t>
            </a:r>
          </a:p>
          <a:p>
            <a:pPr algn="r"/>
            <a:r>
              <a:rPr lang="ru-RU" dirty="0" err="1" smtClean="0">
                <a:solidFill>
                  <a:srgbClr val="92D050"/>
                </a:solidFill>
              </a:rPr>
              <a:t>Канцымалова</a:t>
            </a:r>
            <a:r>
              <a:rPr lang="ru-RU" dirty="0" smtClean="0">
                <a:solidFill>
                  <a:srgbClr val="92D050"/>
                </a:solidFill>
              </a:rPr>
              <a:t> Антонина Георгиевна</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Новая папка (13)\DSC0163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42" y="-119086"/>
            <a:ext cx="5232816" cy="697708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истратор\Desktop\Новая папка (13)\DSC0165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57356" y="1"/>
            <a:ext cx="5143499" cy="685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истратор\Desktop\Новая папка (13)\DSC0179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дминистратор\Desktop\Новая папка (13)\DSC0179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71604" y="0"/>
            <a:ext cx="5286412" cy="685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дминистратор\Desktop\Новая папка (13)\DSC0180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дминистратор\Desktop\Новая папка (13)\DSC0180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85918" y="0"/>
            <a:ext cx="5143536" cy="6858049"/>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дминистратор\Desktop\Новая папка (13)\DSC0181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14480" y="1"/>
            <a:ext cx="5143536" cy="6858049"/>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Администратор\Desktop\Новая папка (13)\DSC0303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433" y="428604"/>
            <a:ext cx="9116567" cy="592933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Администратор\Desktop\Новая папка (13)\DSC0303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Администратор\Desktop\Новая папка (13)\DSC00323 (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214290"/>
            <a:ext cx="9156748" cy="642939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000636"/>
            <a:ext cx="8229600" cy="1428760"/>
          </a:xfrm>
        </p:spPr>
        <p:txBody>
          <a:bodyPr>
            <a:normAutofit/>
          </a:bodyPr>
          <a:lstStyle/>
          <a:p>
            <a:pPr algn="ctr"/>
            <a:r>
              <a:rPr lang="ru-RU" sz="2800" dirty="0" smtClean="0">
                <a:solidFill>
                  <a:srgbClr val="92D050"/>
                </a:solidFill>
              </a:rPr>
              <a:t>Я  </a:t>
            </a:r>
            <a:r>
              <a:rPr lang="ru-RU" sz="2800" dirty="0" err="1" smtClean="0">
                <a:solidFill>
                  <a:srgbClr val="92D050"/>
                </a:solidFill>
              </a:rPr>
              <a:t>Канцымалова</a:t>
            </a:r>
            <a:r>
              <a:rPr lang="ru-RU" sz="2800" dirty="0" smtClean="0">
                <a:solidFill>
                  <a:srgbClr val="92D050"/>
                </a:solidFill>
              </a:rPr>
              <a:t> А.Г. учитель технологии, хочу рассказать о изготовлении картин из не традиционных материалов</a:t>
            </a:r>
            <a:endParaRPr lang="ru-RU" sz="2800" dirty="0"/>
          </a:p>
        </p:txBody>
      </p:sp>
      <p:pic>
        <p:nvPicPr>
          <p:cNvPr id="4" name="Содержимое 3" descr="красота.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28860" y="285728"/>
            <a:ext cx="4225344" cy="4572000"/>
          </a:xfrm>
          <a:prstGeom prst="rect">
            <a:avLst/>
          </a:prstGeom>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Администратор\Desktop\Новая папка (13)\DSC0043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Администратор\Desktop\Новая папка (13)\DSC0043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Администратор\Desktop\Новая папка (13)\DSC01095 (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85918" y="0"/>
            <a:ext cx="5143536" cy="6858049"/>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28604"/>
            <a:ext cx="7924800" cy="785818"/>
          </a:xfrm>
        </p:spPr>
        <p:txBody>
          <a:bodyPr>
            <a:normAutofit/>
          </a:bodyPr>
          <a:lstStyle/>
          <a:p>
            <a:pPr algn="ctr"/>
            <a:r>
              <a:rPr lang="ru-RU" sz="4800" dirty="0" smtClean="0"/>
              <a:t>План :</a:t>
            </a:r>
            <a:endParaRPr lang="ru-RU" sz="4800" dirty="0"/>
          </a:p>
        </p:txBody>
      </p:sp>
      <p:sp>
        <p:nvSpPr>
          <p:cNvPr id="3" name="Текст 2"/>
          <p:cNvSpPr>
            <a:spLocks noGrp="1"/>
          </p:cNvSpPr>
          <p:nvPr>
            <p:ph type="body" idx="1"/>
          </p:nvPr>
        </p:nvSpPr>
        <p:spPr>
          <a:xfrm>
            <a:off x="357158" y="1071546"/>
            <a:ext cx="7286676" cy="4500594"/>
          </a:xfrm>
        </p:spPr>
        <p:txBody>
          <a:bodyPr/>
          <a:lstStyle/>
          <a:p>
            <a:pPr marL="457200" indent="-457200">
              <a:buFont typeface="+mj-lt"/>
              <a:buAutoNum type="arabicPeriod"/>
            </a:pPr>
            <a:r>
              <a:rPr lang="ru-RU" sz="2800" dirty="0" smtClean="0"/>
              <a:t>Роль и место данного занятия.</a:t>
            </a:r>
          </a:p>
          <a:p>
            <a:pPr marL="457200" indent="-457200">
              <a:buFont typeface="+mj-lt"/>
              <a:buAutoNum type="arabicPeriod"/>
            </a:pPr>
            <a:r>
              <a:rPr lang="ru-RU" sz="2800" dirty="0" smtClean="0"/>
              <a:t>Цель и задачи занятий.</a:t>
            </a:r>
          </a:p>
          <a:p>
            <a:pPr marL="457200" indent="-457200">
              <a:buFont typeface="+mj-lt"/>
              <a:buAutoNum type="arabicPeriod"/>
            </a:pPr>
            <a:r>
              <a:rPr lang="ru-RU" sz="2800" dirty="0" smtClean="0"/>
              <a:t>Формы и методы работы.</a:t>
            </a:r>
          </a:p>
          <a:p>
            <a:pPr marL="457200" indent="-457200">
              <a:buFont typeface="+mj-lt"/>
              <a:buAutoNum type="arabicPeriod"/>
            </a:pPr>
            <a:r>
              <a:rPr lang="ru-RU" sz="2800" dirty="0" smtClean="0"/>
              <a:t>Методические рекомендации.</a:t>
            </a:r>
          </a:p>
          <a:p>
            <a:pPr marL="457200" indent="-457200">
              <a:buFont typeface="+mj-lt"/>
              <a:buAutoNum type="arabicPeriod"/>
            </a:pPr>
            <a:r>
              <a:rPr lang="ru-RU" sz="2800" dirty="0" smtClean="0"/>
              <a:t>Результат работы.</a:t>
            </a:r>
          </a:p>
          <a:p>
            <a:pPr marL="457200" indent="-457200">
              <a:buFont typeface="+mj-lt"/>
              <a:buAutoNum type="arabicPeriod"/>
            </a:pPr>
            <a:r>
              <a:rPr lang="ru-RU" sz="2800" dirty="0" smtClean="0"/>
              <a:t>Используемый материал.</a:t>
            </a:r>
          </a:p>
          <a:p>
            <a:pPr marL="457200" indent="-457200">
              <a:buFont typeface="+mj-lt"/>
              <a:buAutoNum type="arabicPeriod"/>
            </a:pPr>
            <a:r>
              <a:rPr lang="ru-RU" sz="2800" dirty="0" smtClean="0"/>
              <a:t>Последовательность  изготовления картин</a:t>
            </a:r>
            <a:r>
              <a:rPr lang="ru-RU"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3"/>
            <a:ext cx="8072494" cy="1000132"/>
          </a:xfrm>
        </p:spPr>
        <p:txBody>
          <a:bodyPr>
            <a:normAutofit fontScale="90000"/>
          </a:bodyPr>
          <a:lstStyle/>
          <a:p>
            <a:r>
              <a:rPr lang="ru-RU" dirty="0" smtClean="0"/>
              <a:t>Роль и место данного занятия</a:t>
            </a:r>
            <a:endParaRPr lang="ru-RU" dirty="0"/>
          </a:p>
        </p:txBody>
      </p:sp>
      <p:sp>
        <p:nvSpPr>
          <p:cNvPr id="3" name="Текст 2"/>
          <p:cNvSpPr>
            <a:spLocks noGrp="1"/>
          </p:cNvSpPr>
          <p:nvPr>
            <p:ph type="body" idx="1"/>
          </p:nvPr>
        </p:nvSpPr>
        <p:spPr>
          <a:xfrm>
            <a:off x="357158" y="1000108"/>
            <a:ext cx="8358246" cy="5429288"/>
          </a:xfrm>
        </p:spPr>
        <p:txBody>
          <a:bodyPr>
            <a:normAutofit/>
          </a:bodyPr>
          <a:lstStyle/>
          <a:p>
            <a:r>
              <a:rPr lang="ru-RU" dirty="0" smtClean="0"/>
              <a:t>Особое значения творчество приобретает в связи с изучением национальной культуры. Картины из природного материала- это не только осязаемые результат увлекательных занятий с красивым, благодатным, отзывчивым материалом, но и невидимое- ценнейшее приобретение детей. Остающиеся с человеком навсегда. </a:t>
            </a:r>
          </a:p>
          <a:p>
            <a:r>
              <a:rPr lang="ru-RU" dirty="0" smtClean="0"/>
              <a:t>Занятия с природным материалом – не просто забава и приятное развлечение на прогулке в лесу или в поле. Это настоящее мастерство сродни искусству. Как неповторима природа , как неповторимы ее дары . Каждое произведение уникально и совершенно в своем роде, даже если это самая простая картинка, сделанная из колоса или зерна.</a:t>
            </a:r>
          </a:p>
          <a:p>
            <a:r>
              <a:rPr lang="ru-RU" dirty="0" smtClean="0"/>
              <a:t>Картины из природного материала – это благодатная работа для развития воображения детей, обогащения их чувств и впечатлений. Это золотая пора сенсорного развития. А сенсорное развитие –это как известно, основа умственного воспитания, причем не только у детей но и у подростков.</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9"/>
            <a:ext cx="6629400" cy="1000132"/>
          </a:xfrm>
        </p:spPr>
        <p:txBody>
          <a:bodyPr/>
          <a:lstStyle/>
          <a:p>
            <a:r>
              <a:rPr lang="ru-RU" dirty="0" smtClean="0"/>
              <a:t>Цель и задачи занятия</a:t>
            </a:r>
            <a:endParaRPr lang="ru-RU" dirty="0"/>
          </a:p>
        </p:txBody>
      </p:sp>
      <p:sp>
        <p:nvSpPr>
          <p:cNvPr id="3" name="Текст 2"/>
          <p:cNvSpPr>
            <a:spLocks noGrp="1"/>
          </p:cNvSpPr>
          <p:nvPr>
            <p:ph type="body" idx="1"/>
          </p:nvPr>
        </p:nvSpPr>
        <p:spPr>
          <a:xfrm>
            <a:off x="214282" y="1357298"/>
            <a:ext cx="7572428" cy="5143536"/>
          </a:xfrm>
        </p:spPr>
        <p:txBody>
          <a:bodyPr>
            <a:normAutofit/>
          </a:bodyPr>
          <a:lstStyle/>
          <a:p>
            <a:pPr marL="457200" indent="-457200">
              <a:buFont typeface="+mj-lt"/>
              <a:buAutoNum type="arabicPeriod"/>
            </a:pPr>
            <a:r>
              <a:rPr lang="ru-RU" dirty="0" smtClean="0"/>
              <a:t>Создать коллектив, способствовать расширению общего художественного кругозора детей  и практическому знакомству их с элементами изготовления картин: особенностями национальной культуры.</a:t>
            </a:r>
          </a:p>
          <a:p>
            <a:pPr marL="457200" indent="-457200">
              <a:buFont typeface="+mj-lt"/>
              <a:buAutoNum type="arabicPeriod"/>
            </a:pPr>
            <a:r>
              <a:rPr lang="ru-RU" dirty="0" smtClean="0"/>
              <a:t>Помогать формированию у кружковцев их пониманию круга жизненных явлений. Человеческих взаимоотношений, конфликтов, поступков, характеров.</a:t>
            </a:r>
          </a:p>
          <a:p>
            <a:pPr marL="457200" indent="-457200">
              <a:buFont typeface="+mj-lt"/>
              <a:buAutoNum type="arabicPeriod"/>
            </a:pPr>
            <a:r>
              <a:rPr lang="ru-RU" dirty="0" smtClean="0"/>
              <a:t>Способствовать развитию творческих возможностей детей. Воспитанию у них наблюдательности. Внимания. Волевых качеств, воображение, творческой инициативы.</a:t>
            </a:r>
          </a:p>
          <a:p>
            <a:pPr marL="457200" indent="-457200">
              <a:buFont typeface="+mj-lt"/>
              <a:buAutoNum type="arabicPeriod"/>
            </a:pPr>
            <a:r>
              <a:rPr lang="ru-RU" dirty="0" smtClean="0"/>
              <a:t>Воспитывать у школьников такие ценные качества, как коллективизм, способность чувствовать и ценить красоту дружбы и товарищества, требовательность к себе и другим, стремление к творческой отдаче полученных знаний, общественную активность, любовь и уважение к своей культуре.</a:t>
            </a:r>
          </a:p>
          <a:p>
            <a:pPr marL="457200" indent="-457200">
              <a:buFont typeface="+mj-lt"/>
              <a:buAutoNum type="arabicPeriod"/>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7715304" cy="928693"/>
          </a:xfrm>
        </p:spPr>
        <p:txBody>
          <a:bodyPr>
            <a:normAutofit/>
          </a:bodyPr>
          <a:lstStyle/>
          <a:p>
            <a:r>
              <a:rPr lang="ru-RU" dirty="0" smtClean="0"/>
              <a:t>Формы и методы работы</a:t>
            </a:r>
            <a:endParaRPr lang="ru-RU" dirty="0"/>
          </a:p>
        </p:txBody>
      </p:sp>
      <p:sp>
        <p:nvSpPr>
          <p:cNvPr id="3" name="Текст 2"/>
          <p:cNvSpPr>
            <a:spLocks noGrp="1"/>
          </p:cNvSpPr>
          <p:nvPr>
            <p:ph type="body" idx="1"/>
          </p:nvPr>
        </p:nvSpPr>
        <p:spPr>
          <a:xfrm>
            <a:off x="685800" y="1500174"/>
            <a:ext cx="6629400" cy="4786346"/>
          </a:xfrm>
        </p:spPr>
        <p:txBody>
          <a:bodyPr>
            <a:normAutofit fontScale="92500" lnSpcReduction="20000"/>
          </a:bodyPr>
          <a:lstStyle/>
          <a:p>
            <a:r>
              <a:rPr lang="ru-RU" dirty="0" smtClean="0"/>
              <a:t>Картины из природных </a:t>
            </a:r>
            <a:r>
              <a:rPr lang="ru-RU" dirty="0" err="1" smtClean="0"/>
              <a:t>материалов-пока</a:t>
            </a:r>
            <a:r>
              <a:rPr lang="ru-RU" dirty="0" smtClean="0"/>
              <a:t> еще совсем новая техника, ни похожая ни на что, известная ранее , создающая свой уникальный и неповторимый стиль. Она словно мелкая </a:t>
            </a:r>
            <a:r>
              <a:rPr lang="ru-RU" dirty="0" err="1" smtClean="0"/>
              <a:t>мозайка</a:t>
            </a:r>
            <a:r>
              <a:rPr lang="ru-RU" dirty="0" smtClean="0"/>
              <a:t>, моделирует оттенки цвета сочетанием по-разному  окрашенных зерен и позволяет сымитировать практически любую фактуру. Все работы которые мы будем выполнять посвящены природе. Эти картины </a:t>
            </a:r>
            <a:r>
              <a:rPr lang="ru-RU" dirty="0" err="1" smtClean="0"/>
              <a:t>выполены</a:t>
            </a:r>
            <a:r>
              <a:rPr lang="ru-RU" dirty="0" smtClean="0"/>
              <a:t> из обычной крупы, зерен, листьев, теста, станут оригинальным украшением любого дома.</a:t>
            </a:r>
          </a:p>
          <a:p>
            <a:r>
              <a:rPr lang="ru-RU" dirty="0" smtClean="0"/>
              <a:t>Из </a:t>
            </a:r>
            <a:r>
              <a:rPr lang="ru-RU" dirty="0" err="1" smtClean="0"/>
              <a:t>собраных</a:t>
            </a:r>
            <a:r>
              <a:rPr lang="ru-RU" dirty="0" smtClean="0"/>
              <a:t> зерен, листьев  можно круглый год создавать картины, подарки, сувениры, </a:t>
            </a:r>
            <a:r>
              <a:rPr lang="ru-RU" dirty="0" err="1" smtClean="0"/>
              <a:t>пано</a:t>
            </a:r>
            <a:r>
              <a:rPr lang="ru-RU" dirty="0" smtClean="0"/>
              <a:t>, закладки, портреты…такие занятия дают прекрасный стимул для развития воображения ребенка…при рассмотрении готовых </a:t>
            </a:r>
            <a:r>
              <a:rPr lang="ru-RU" dirty="0" err="1" smtClean="0"/>
              <a:t>атериалов</a:t>
            </a:r>
            <a:r>
              <a:rPr lang="ru-RU" dirty="0" smtClean="0"/>
              <a:t> у каждого из нас рождаются свои ассоциации. Образы не только быстро придумываются, но и создаются: цветы, букеты, и </a:t>
            </a:r>
            <a:r>
              <a:rPr lang="ru-RU" dirty="0" err="1" smtClean="0"/>
              <a:t>тд</a:t>
            </a:r>
            <a:r>
              <a:rPr lang="ru-RU" dirty="0" smtClean="0"/>
              <a:t>. А техника ничуть не </a:t>
            </a:r>
            <a:r>
              <a:rPr lang="ru-RU" dirty="0" err="1" smtClean="0"/>
              <a:t>сожнее</a:t>
            </a:r>
            <a:r>
              <a:rPr lang="ru-RU" dirty="0" smtClean="0"/>
              <a:t>, чем в аппликации или мозаике. Даже еще </a:t>
            </a:r>
            <a:r>
              <a:rPr lang="ru-RU" smtClean="0"/>
              <a:t>проще. Фантазии </a:t>
            </a:r>
            <a:r>
              <a:rPr lang="ru-RU" dirty="0" smtClean="0"/>
              <a:t>из природных материалов – это </a:t>
            </a:r>
            <a:r>
              <a:rPr lang="ru-RU" dirty="0" err="1" smtClean="0"/>
              <a:t>фейверк</a:t>
            </a:r>
            <a:r>
              <a:rPr lang="ru-RU" dirty="0" smtClean="0"/>
              <a:t> творчества!</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3"/>
            <a:ext cx="8429684" cy="785818"/>
          </a:xfrm>
        </p:spPr>
        <p:txBody>
          <a:bodyPr/>
          <a:lstStyle/>
          <a:p>
            <a:r>
              <a:rPr lang="ru-RU" dirty="0" smtClean="0"/>
              <a:t>Методические рекомендации</a:t>
            </a:r>
            <a:endParaRPr lang="ru-RU" dirty="0"/>
          </a:p>
        </p:txBody>
      </p:sp>
      <p:sp>
        <p:nvSpPr>
          <p:cNvPr id="3" name="Текст 2"/>
          <p:cNvSpPr>
            <a:spLocks noGrp="1"/>
          </p:cNvSpPr>
          <p:nvPr>
            <p:ph type="body" idx="1"/>
          </p:nvPr>
        </p:nvSpPr>
        <p:spPr>
          <a:xfrm>
            <a:off x="685800" y="928670"/>
            <a:ext cx="7743852" cy="5286412"/>
          </a:xfrm>
        </p:spPr>
        <p:txBody>
          <a:bodyPr>
            <a:normAutofit/>
          </a:bodyPr>
          <a:lstStyle/>
          <a:p>
            <a:r>
              <a:rPr lang="ru-RU" dirty="0" smtClean="0"/>
              <a:t>Самое важное в создании картин из природного материала – это умение увидеть в природной форме какой то образ. </a:t>
            </a:r>
          </a:p>
          <a:p>
            <a:r>
              <a:rPr lang="ru-RU" dirty="0" smtClean="0"/>
              <a:t>Анализ работ- процесс  живой, творческой, требующей от детей не только работы мысли, но и воображения. На первоначальных этапах важно дать ученикам большую свободу для импровизации. На завершающих этапах видно работу каждого ребенка.</a:t>
            </a:r>
          </a:p>
          <a:p>
            <a:r>
              <a:rPr lang="ru-RU" dirty="0" smtClean="0"/>
              <a:t>Картины - это не только осязаемый результат увлекательных занятий с красивым, благодатным, отзывчивым материалом, но и невидимое для глаз развитие нестандартного мышления и воображения. Творческое воображение – ценнейшее приобретение детства, остающееся с человеком навсегда.</a:t>
            </a:r>
          </a:p>
          <a:p>
            <a:r>
              <a:rPr lang="ru-RU" dirty="0" smtClean="0"/>
              <a:t>Показ картин – необходимый завершающий этап работы. Нужно воспитывать у детей отношение к публичному выставлению своих работ. Анализировать каждую работу. Важна и непосредственная организация показа лучших работ.</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7"/>
            <a:ext cx="6629400" cy="1000132"/>
          </a:xfrm>
        </p:spPr>
        <p:txBody>
          <a:bodyPr/>
          <a:lstStyle/>
          <a:p>
            <a:pPr algn="ctr"/>
            <a:r>
              <a:rPr lang="ru-RU" dirty="0" smtClean="0"/>
              <a:t>Результат работы</a:t>
            </a:r>
            <a:endParaRPr lang="ru-RU" dirty="0"/>
          </a:p>
        </p:txBody>
      </p:sp>
      <p:sp>
        <p:nvSpPr>
          <p:cNvPr id="3" name="Текст 2"/>
          <p:cNvSpPr>
            <a:spLocks noGrp="1"/>
          </p:cNvSpPr>
          <p:nvPr>
            <p:ph type="body" idx="1"/>
          </p:nvPr>
        </p:nvSpPr>
        <p:spPr>
          <a:xfrm>
            <a:off x="685800" y="1214422"/>
            <a:ext cx="7886728" cy="4286280"/>
          </a:xfrm>
        </p:spPr>
        <p:txBody>
          <a:bodyPr/>
          <a:lstStyle/>
          <a:p>
            <a:r>
              <a:rPr lang="ru-RU" dirty="0" smtClean="0"/>
              <a:t>Хороши ребята: добрые, чуткие, искренние, доверчивые, как многие дети этого возраста. Рано делать далеко идущие выводы, но  стоит подумать. Выполнила ли я цель? Которую я ставила в начале своей работы: воспитать развитую личность, раскрыть каждого ребенка дремлющие способности? Занятия изготовления картин, в силу своей специфики, создают предпосылки для много стороннего развития личности ребенка, развитию внимание, мышление, память, самостоятельность. Расширяют знания, развивают мелкую моторику рук. Наши дети не теряют свободное время зря, их досуг содержателен. На занятиях дети получают уникальную возможность самовыражения и самопознания.</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85729"/>
            <a:ext cx="8072494" cy="857256"/>
          </a:xfrm>
        </p:spPr>
        <p:txBody>
          <a:bodyPr/>
          <a:lstStyle/>
          <a:p>
            <a:r>
              <a:rPr lang="ru-RU" dirty="0" smtClean="0"/>
              <a:t>Используемый материал</a:t>
            </a:r>
            <a:endParaRPr lang="ru-RU" dirty="0"/>
          </a:p>
        </p:txBody>
      </p:sp>
      <p:sp>
        <p:nvSpPr>
          <p:cNvPr id="4" name="Текст 3"/>
          <p:cNvSpPr>
            <a:spLocks noGrp="1"/>
          </p:cNvSpPr>
          <p:nvPr>
            <p:ph type="body" idx="1"/>
          </p:nvPr>
        </p:nvSpPr>
        <p:spPr>
          <a:xfrm>
            <a:off x="357158" y="1000108"/>
            <a:ext cx="8501122" cy="5572164"/>
          </a:xfrm>
        </p:spPr>
        <p:txBody>
          <a:bodyPr>
            <a:normAutofit fontScale="92500" lnSpcReduction="20000"/>
          </a:bodyPr>
          <a:lstStyle/>
          <a:p>
            <a:r>
              <a:rPr lang="ru-RU" dirty="0" smtClean="0"/>
              <a:t>Предметы выполненные из теста, часто называют «скульптурой из хлеба», имея ввиду используемые </a:t>
            </a:r>
            <a:r>
              <a:rPr lang="ru-RU" dirty="0" err="1" smtClean="0"/>
              <a:t>ингридиенты</a:t>
            </a:r>
            <a:r>
              <a:rPr lang="ru-RU" dirty="0" smtClean="0"/>
              <a:t> – муку, соль, и воду, то есть те самые, из которых пекут хлеб. Однако различие состоит в отсутствии дрожжей и количестве соли, необходимой для сохранности моделей. Эту художественную форму можно считать, таким образом, результатом своеобразной эволюции, которую </a:t>
            </a:r>
            <a:r>
              <a:rPr lang="ru-RU" dirty="0" err="1" smtClean="0"/>
              <a:t>притерпело</a:t>
            </a:r>
            <a:r>
              <a:rPr lang="ru-RU" dirty="0" smtClean="0"/>
              <a:t> на протяжении веков изготовление основного продовольственного продукта. Согласно легенде, хлеб появился благодаря Нилу, десять тысяч лет до Рождества Христова. </a:t>
            </a:r>
          </a:p>
          <a:p>
            <a:r>
              <a:rPr lang="ru-RU" dirty="0" smtClean="0"/>
              <a:t>Однажды поднявшаяся в реке вода залила принадлежащие фараону хранилища с мукой, положив начало новому продукту. Когда вода спала, солнце высушило образовавшееся тесто.</a:t>
            </a:r>
          </a:p>
          <a:p>
            <a:r>
              <a:rPr lang="ru-RU" dirty="0" smtClean="0"/>
              <a:t>Из Египта хлеб попал в Грецию, а потом его узнали римляне, у которых он приобрел свое священное значение, связано с понятием цикличности жизни в архаических обществах: конец цикла, который олицетворяла зима, воспринимался как конец жизни; потенциал роста, заключенный в каждом колосе, символизировал возрождение. Подтверждением этого факта стали археологические находки: фигурки из хлеба, прославляющие Деметру, греческую богиню плодородия, и римскую богиню земледелия и плодородия – Цецеру. До настоящего времени в Восточной Европе существует традиция передавать от отца сыну изображения, сделанные из теста.</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195</TotalTime>
  <Words>929</Words>
  <Application>Microsoft Office PowerPoint</Application>
  <PresentationFormat>Экран (4:3)</PresentationFormat>
  <Paragraphs>36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Техническая</vt:lpstr>
      <vt:lpstr>Изготовление картин из не традиционных материалов</vt:lpstr>
      <vt:lpstr>Я  Канцымалова А.Г. учитель технологии, хочу рассказать о изготовлении картин из не традиционных материалов</vt:lpstr>
      <vt:lpstr>План :</vt:lpstr>
      <vt:lpstr>Роль и место данного занятия</vt:lpstr>
      <vt:lpstr>Цель и задачи занятия</vt:lpstr>
      <vt:lpstr>Формы и методы работы</vt:lpstr>
      <vt:lpstr>Методические рекомендации</vt:lpstr>
      <vt:lpstr>Результат работы</vt:lpstr>
      <vt:lpstr>Используемый материал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Денчик</cp:lastModifiedBy>
  <cp:revision>20</cp:revision>
  <dcterms:created xsi:type="dcterms:W3CDTF">2011-12-18T18:10:50Z</dcterms:created>
  <dcterms:modified xsi:type="dcterms:W3CDTF">2015-01-07T19:52:35Z</dcterms:modified>
</cp:coreProperties>
</file>