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4824EC6-80B3-4636-906A-854A30AB5861}" type="datetimeFigureOut">
              <a:rPr lang="ru-RU" smtClean="0"/>
              <a:pPr/>
              <a:t>15.11.2014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3F1C0F85-D2A5-4041-8D5B-A789141411C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4EC6-80B3-4636-906A-854A30AB5861}" type="datetimeFigureOut">
              <a:rPr lang="ru-RU" smtClean="0"/>
              <a:pPr/>
              <a:t>15.11.2014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0F85-D2A5-4041-8D5B-A789141411C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4EC6-80B3-4636-906A-854A30AB5861}" type="datetimeFigureOut">
              <a:rPr lang="ru-RU" smtClean="0"/>
              <a:pPr/>
              <a:t>15.11.2014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0F85-D2A5-4041-8D5B-A789141411C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4EC6-80B3-4636-906A-854A30AB5861}" type="datetimeFigureOut">
              <a:rPr lang="ru-RU" smtClean="0"/>
              <a:pPr/>
              <a:t>15.11.2014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0F85-D2A5-4041-8D5B-A789141411C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4824EC6-80B3-4636-906A-854A30AB5861}" type="datetimeFigureOut">
              <a:rPr lang="ru-RU" smtClean="0"/>
              <a:pPr/>
              <a:t>15.11.2014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F1C0F85-D2A5-4041-8D5B-A789141411C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4EC6-80B3-4636-906A-854A30AB5861}" type="datetimeFigureOut">
              <a:rPr lang="ru-RU" smtClean="0"/>
              <a:pPr/>
              <a:t>15.11.2014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0F85-D2A5-4041-8D5B-A789141411C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4EC6-80B3-4636-906A-854A30AB5861}" type="datetimeFigureOut">
              <a:rPr lang="ru-RU" smtClean="0"/>
              <a:pPr/>
              <a:t>15.11.2014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0F85-D2A5-4041-8D5B-A789141411C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4EC6-80B3-4636-906A-854A30AB5861}" type="datetimeFigureOut">
              <a:rPr lang="ru-RU" smtClean="0"/>
              <a:pPr/>
              <a:t>15.11.2014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0F85-D2A5-4041-8D5B-A789141411C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4EC6-80B3-4636-906A-854A30AB5861}" type="datetimeFigureOut">
              <a:rPr lang="ru-RU" smtClean="0"/>
              <a:pPr/>
              <a:t>15.11.2014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0F85-D2A5-4041-8D5B-A789141411C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4EC6-80B3-4636-906A-854A30AB5861}" type="datetimeFigureOut">
              <a:rPr lang="ru-RU" smtClean="0"/>
              <a:pPr/>
              <a:t>15.11.2014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0F85-D2A5-4041-8D5B-A789141411C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4EC6-80B3-4636-906A-854A30AB5861}" type="datetimeFigureOut">
              <a:rPr lang="ru-RU" smtClean="0"/>
              <a:pPr/>
              <a:t>15.11.2014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C0F85-D2A5-4041-8D5B-A789141411C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824EC6-80B3-4636-906A-854A30AB5861}" type="datetimeFigureOut">
              <a:rPr lang="ru-RU" smtClean="0"/>
              <a:pPr/>
              <a:t>15.11.2014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F1C0F85-D2A5-4041-8D5B-A789141411C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2214578"/>
          </a:xfrm>
        </p:spPr>
        <p:txBody>
          <a:bodyPr>
            <a:prstTxWarp prst="textChevronInverted">
              <a:avLst/>
            </a:prstTxWarp>
            <a:norm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Создание композиции </a:t>
            </a:r>
            <a:r>
              <a:rPr lang="ru-RU" b="1" dirty="0" smtClean="0">
                <a:latin typeface="Monotype Corsiva" pitchFamily="66" charset="0"/>
              </a:rPr>
              <a:t/>
            </a:r>
            <a:br>
              <a:rPr lang="ru-RU" b="1" dirty="0" smtClean="0">
                <a:latin typeface="Monotype Corsiva" pitchFamily="66" charset="0"/>
              </a:rPr>
            </a:br>
            <a:r>
              <a:rPr lang="ru-RU" b="1" dirty="0" smtClean="0">
                <a:latin typeface="Monotype Corsiva" pitchFamily="66" charset="0"/>
              </a:rPr>
              <a:t>в </a:t>
            </a:r>
            <a:r>
              <a:rPr lang="ru-RU" b="1" dirty="0" smtClean="0">
                <a:latin typeface="Monotype Corsiva" pitchFamily="66" charset="0"/>
              </a:rPr>
              <a:t>одежде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357430"/>
            <a:ext cx="8229600" cy="350046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BrowalliaUPC" pitchFamily="34" charset="-34"/>
            </a:endParaRPr>
          </a:p>
          <a:p>
            <a:pPr algn="ctr">
              <a:buNone/>
            </a:pPr>
            <a:endParaRPr lang="ru-RU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BrowalliaUPC" pitchFamily="34" charset="-34"/>
            </a:endParaRPr>
          </a:p>
          <a:p>
            <a:pPr algn="ctr">
              <a:buNone/>
            </a:pP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BrowalliaUPC" pitchFamily="34" charset="-34"/>
              </a:rPr>
              <a:t>Цель </a:t>
            </a: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BrowalliaUPC" pitchFamily="34" charset="-34"/>
              </a:rPr>
              <a:t>урока: ознакомится с основными требованиями составления композиции костюма</a:t>
            </a:r>
          </a:p>
          <a:p>
            <a:pPr>
              <a:buNone/>
            </a:pPr>
            <a:endParaRPr lang="ru-RU" sz="4000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sz="half" idx="4294967295"/>
          </p:nvPr>
        </p:nvSpPr>
        <p:spPr>
          <a:xfrm>
            <a:off x="0" y="500063"/>
            <a:ext cx="4038600" cy="569753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effectLst>
                  <a:reflection blurRad="6350" stA="55000" endA="300" endPos="45500" dir="5400000" sy="-100000" algn="bl" rotWithShape="0"/>
                </a:effectLst>
              </a:rPr>
              <a:t>            </a:t>
            </a:r>
            <a:r>
              <a:rPr lang="ru-RU" sz="3200" dirty="0" smtClean="0"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  <a:ea typeface="Batang" pitchFamily="18" charset="-127"/>
              </a:rPr>
              <a:t>Прилегающий</a:t>
            </a:r>
            <a:endParaRPr lang="ru-RU" sz="3200" dirty="0">
              <a:effectLst>
                <a:reflection blurRad="6350" stA="55000" endA="300" endPos="45500" dir="5400000" sy="-100000" algn="bl" rotWithShape="0"/>
              </a:effectLst>
              <a:latin typeface="Monotype Corsiva" pitchFamily="66" charset="0"/>
              <a:ea typeface="Batang" pitchFamily="18" charset="-127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4294967295"/>
          </p:nvPr>
        </p:nvSpPr>
        <p:spPr>
          <a:xfrm>
            <a:off x="5105400" y="428625"/>
            <a:ext cx="4038600" cy="56975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Полуприлегающий</a:t>
            </a:r>
            <a:endParaRPr lang="ru-RU" sz="3200" dirty="0">
              <a:effectLst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8194" name="Picture 2" descr="C:\Users\home\Desktop\1329379472_experiments_on_victoria_beckham_collection_fall_winter_2012_2013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2119327" cy="31789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197" name="Picture 5" descr="C:\Users\home\Desktop\big_8821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214686"/>
            <a:ext cx="2500312" cy="33337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199" name="Picture 7" descr="C:\Users\home\Desktop\Снимок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500174"/>
            <a:ext cx="3863441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428625"/>
            <a:ext cx="4038600" cy="56975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          </a:t>
            </a:r>
            <a:r>
              <a:rPr lang="ru-RU" sz="32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Прямой</a:t>
            </a:r>
            <a:endParaRPr lang="ru-RU" sz="32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105400" y="428625"/>
            <a:ext cx="4038600" cy="56975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latin typeface="Monotype Corsiva" pitchFamily="66" charset="0"/>
              </a:rPr>
              <a:t>  </a:t>
            </a:r>
            <a:r>
              <a:rPr lang="ru-RU" sz="3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Свободный </a:t>
            </a:r>
            <a:r>
              <a:rPr lang="ru-RU" sz="3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</a:rPr>
              <a:t>или трапециевидный</a:t>
            </a:r>
            <a:endParaRPr lang="ru-RU" sz="3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9222" name="Picture 6" descr="C:\Users\home\Desktop\fb38e1ab29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3119438" cy="46791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223" name="Picture 7" descr="C:\Users\home\Desktop\vibiraem_palto_trapeciya-233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857364"/>
            <a:ext cx="3214710" cy="41391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33526"/>
          </a:xfrm>
        </p:spPr>
        <p:txBody>
          <a:bodyPr>
            <a:prstTxWarp prst="textStop">
              <a:avLst/>
            </a:prstTxWarp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Линии в одежде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ru-RU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4400" b="1" u="sng" dirty="0" smtClean="0">
                <a:latin typeface="Monotype Corsiva" pitchFamily="66" charset="0"/>
                <a:ea typeface="Batang" pitchFamily="18" charset="-127"/>
              </a:rPr>
              <a:t>Конструктивные</a:t>
            </a:r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- </a:t>
            </a:r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создают объёмную форму костюма в пространстве, необходимы для создания силуэта и посадки его на фигуре человека (плечевые и боковые швы, средняя линия спинки швы втачивания рукавов в пройму, выточки, рельефы и т.п.)</a:t>
            </a:r>
          </a:p>
          <a:p>
            <a:endParaRPr lang="ru-RU" sz="2800" b="1" dirty="0" smtClean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7158" y="928670"/>
            <a:ext cx="8572560" cy="5197493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ru-RU" sz="4400" b="1" i="1" u="sng" dirty="0" smtClean="0">
                <a:latin typeface="Monotype Corsiva" pitchFamily="66" charset="0"/>
              </a:rPr>
              <a:t>Декоративные линии </a:t>
            </a:r>
            <a:r>
              <a:rPr lang="ru-RU" sz="3600" b="1" i="1" dirty="0" smtClean="0">
                <a:latin typeface="Monotype Corsiva" pitchFamily="66" charset="0"/>
              </a:rPr>
              <a:t>служат для украшения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ru-RU" sz="3600" b="1" i="1" dirty="0">
                <a:latin typeface="Monotype Corsiva" pitchFamily="66" charset="0"/>
              </a:rPr>
              <a:t>н</a:t>
            </a:r>
            <a:r>
              <a:rPr lang="ru-RU" sz="3600" b="1" i="1" dirty="0" smtClean="0">
                <a:latin typeface="Monotype Corsiva" pitchFamily="66" charset="0"/>
              </a:rPr>
              <a:t>аиболее важных</a:t>
            </a:r>
            <a:r>
              <a:rPr lang="ru-RU" sz="3600" b="1" i="1" dirty="0">
                <a:latin typeface="Monotype Corsiva" pitchFamily="66" charset="0"/>
              </a:rPr>
              <a:t> </a:t>
            </a:r>
            <a:r>
              <a:rPr lang="ru-RU" sz="3600" b="1" i="1" dirty="0" smtClean="0">
                <a:latin typeface="Monotype Corsiva" pitchFamily="66" charset="0"/>
              </a:rPr>
              <a:t>частей</a:t>
            </a:r>
            <a:r>
              <a:rPr lang="ru-RU" sz="3600" b="1" i="1" dirty="0">
                <a:latin typeface="Monotype Corsiva" pitchFamily="66" charset="0"/>
              </a:rPr>
              <a:t> </a:t>
            </a:r>
            <a:r>
              <a:rPr lang="ru-RU" sz="3600" b="1" i="1" dirty="0" smtClean="0">
                <a:latin typeface="Monotype Corsiva" pitchFamily="66" charset="0"/>
              </a:rPr>
              <a:t>костюма</a:t>
            </a:r>
          </a:p>
          <a:p>
            <a:pPr algn="ctr">
              <a:lnSpc>
                <a:spcPct val="150000"/>
              </a:lnSpc>
              <a:buFontTx/>
              <a:buNone/>
            </a:pPr>
            <a:r>
              <a:rPr lang="ru-RU" sz="3600" b="1" i="1" dirty="0" smtClean="0">
                <a:latin typeface="Monotype Corsiva" pitchFamily="66" charset="0"/>
              </a:rPr>
              <a:t>( кокетки, карманы</a:t>
            </a:r>
            <a:r>
              <a:rPr lang="ru-RU" sz="3600" b="1" i="1" dirty="0" smtClean="0">
                <a:latin typeface="Monotype Corsiva" pitchFamily="66" charset="0"/>
              </a:rPr>
              <a:t>, драпировки, </a:t>
            </a:r>
            <a:endParaRPr lang="ru-RU" sz="3600" b="1" i="1" dirty="0" smtClean="0">
              <a:latin typeface="Monotype Corsiva" pitchFamily="66" charset="0"/>
            </a:endParaRPr>
          </a:p>
          <a:p>
            <a:pPr algn="ctr">
              <a:lnSpc>
                <a:spcPct val="150000"/>
              </a:lnSpc>
              <a:buFontTx/>
              <a:buNone/>
            </a:pPr>
            <a:r>
              <a:rPr lang="ru-RU" sz="3600" b="1" i="1" dirty="0" smtClean="0">
                <a:latin typeface="Monotype Corsiva" pitchFamily="66" charset="0"/>
              </a:rPr>
              <a:t>отделочные </a:t>
            </a:r>
            <a:r>
              <a:rPr lang="ru-RU" sz="3600" b="1" i="1" dirty="0" smtClean="0">
                <a:latin typeface="Monotype Corsiva" pitchFamily="66" charset="0"/>
              </a:rPr>
              <a:t>швы, манжеты, кружева, вышивка, банты</a:t>
            </a:r>
            <a:r>
              <a:rPr lang="ru-RU" sz="3600" b="1" i="1" dirty="0">
                <a:latin typeface="Monotype Corsiva" pitchFamily="66" charset="0"/>
              </a:rPr>
              <a:t> </a:t>
            </a:r>
            <a:r>
              <a:rPr lang="ru-RU" sz="3600" b="1" i="1" dirty="0" smtClean="0">
                <a:latin typeface="Monotype Corsiva" pitchFamily="66" charset="0"/>
              </a:rPr>
              <a:t>и т.д.)</a:t>
            </a:r>
          </a:p>
          <a:p>
            <a:pPr>
              <a:lnSpc>
                <a:spcPct val="150000"/>
              </a:lnSpc>
            </a:pPr>
            <a:endParaRPr lang="ru-RU" sz="36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64294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effectLst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Пропорции в одежде</a:t>
            </a:r>
            <a:endParaRPr lang="ru-RU" sz="3600" dirty="0">
              <a:effectLst>
                <a:reflection blurRad="6350" stA="60000" endA="900" endPos="58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1026" name="Picture 2" descr="C:\Users\home\Desktop\Рисунок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2052791" cy="48645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7" name="Picture 3" descr="C:\Users\home\Desktop\Рисунок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855660"/>
            <a:ext cx="5043494" cy="45022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Autofit/>
          </a:bodyPr>
          <a:lstStyle/>
          <a:p>
            <a:r>
              <a:rPr lang="ru-RU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Зрительные иллюзии </a:t>
            </a:r>
            <a:r>
              <a:rPr lang="ru-RU" sz="3600" dirty="0" smtClean="0">
                <a:latin typeface="Monotype Corsiva" pitchFamily="66" charset="0"/>
              </a:rPr>
              <a:t>– </a:t>
            </a:r>
            <a:r>
              <a:rPr lang="ru-RU" sz="3600" i="1" dirty="0" smtClean="0">
                <a:latin typeface="Monotype Corsiva" pitchFamily="66" charset="0"/>
              </a:rPr>
              <a:t>это искаженное восприятие глазом действительности</a:t>
            </a:r>
            <a:endParaRPr lang="ru-RU" sz="3600" i="1" dirty="0">
              <a:latin typeface="Monotype Corsiva" pitchFamily="66" charset="0"/>
            </a:endParaRPr>
          </a:p>
        </p:txBody>
      </p:sp>
      <p:pic>
        <p:nvPicPr>
          <p:cNvPr id="13313" name="Picture 1" descr="C:\Users\home\Desktop\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357290" y="1714488"/>
            <a:ext cx="6934200" cy="45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prstTxWarp prst="textWave2">
              <a:avLst/>
            </a:prstTxWarp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Рефлексия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endParaRPr lang="ru-RU" b="1" i="1" dirty="0" smtClean="0"/>
          </a:p>
          <a:p>
            <a:pPr marL="514350" indent="-514350">
              <a:buNone/>
            </a:pPr>
            <a:r>
              <a:rPr lang="ru-RU" sz="3200" b="1" i="1" dirty="0" smtClean="0">
                <a:latin typeface="Monotype Corsiva" pitchFamily="66" charset="0"/>
              </a:rPr>
              <a:t>1. </a:t>
            </a:r>
            <a:r>
              <a:rPr lang="ru-RU" sz="3200" i="1" dirty="0" smtClean="0">
                <a:latin typeface="Monotype Corsiva" pitchFamily="66" charset="0"/>
              </a:rPr>
              <a:t>Перечислите </a:t>
            </a:r>
            <a:r>
              <a:rPr lang="ru-RU" sz="3200" i="1" dirty="0" smtClean="0">
                <a:latin typeface="Monotype Corsiva" pitchFamily="66" charset="0"/>
              </a:rPr>
              <a:t>основные требования к составлению композиции костюма</a:t>
            </a:r>
          </a:p>
          <a:p>
            <a:pPr marL="514350" indent="-514350">
              <a:buNone/>
            </a:pPr>
            <a:r>
              <a:rPr lang="ru-RU" sz="3200" b="1" i="1" dirty="0" smtClean="0">
                <a:latin typeface="Monotype Corsiva" pitchFamily="66" charset="0"/>
              </a:rPr>
              <a:t>2. </a:t>
            </a:r>
            <a:r>
              <a:rPr lang="ru-RU" sz="3200" i="1" dirty="0" smtClean="0">
                <a:latin typeface="Monotype Corsiva" pitchFamily="66" charset="0"/>
              </a:rPr>
              <a:t>Назовите основные требования к составлению композиции костюма</a:t>
            </a:r>
          </a:p>
          <a:p>
            <a:pPr marL="514350" indent="-514350">
              <a:buNone/>
            </a:pPr>
            <a:r>
              <a:rPr lang="ru-RU" sz="3200" b="1" i="1" dirty="0" smtClean="0">
                <a:latin typeface="Monotype Corsiva" pitchFamily="66" charset="0"/>
              </a:rPr>
              <a:t>3. </a:t>
            </a:r>
            <a:r>
              <a:rPr lang="ru-RU" sz="3200" i="1" dirty="0" smtClean="0">
                <a:latin typeface="Monotype Corsiva" pitchFamily="66" charset="0"/>
              </a:rPr>
              <a:t>Какой бывает силуэт по характеру в одежде, в сравнении с геометрическими фигурами?</a:t>
            </a:r>
          </a:p>
          <a:p>
            <a:pPr marL="514350" indent="-514350">
              <a:buNone/>
            </a:pPr>
            <a:r>
              <a:rPr lang="ru-RU" sz="3200" b="1" i="1" dirty="0" smtClean="0">
                <a:latin typeface="Monotype Corsiva" pitchFamily="66" charset="0"/>
              </a:rPr>
              <a:t>4. </a:t>
            </a:r>
            <a:r>
              <a:rPr lang="ru-RU" sz="3200" i="1" dirty="0" smtClean="0">
                <a:latin typeface="Monotype Corsiva" pitchFamily="66" charset="0"/>
              </a:rPr>
              <a:t>Какой бывает силуэт по степени прилегания?</a:t>
            </a:r>
            <a:endParaRPr lang="ru-RU" sz="3200" i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Домашнее задание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3200" b="1" dirty="0" smtClean="0">
              <a:latin typeface="Batang" pitchFamily="18" charset="-127"/>
              <a:ea typeface="Batang" pitchFamily="18" charset="-127"/>
            </a:endParaRPr>
          </a:p>
          <a:p>
            <a:pPr algn="ctr">
              <a:buNone/>
            </a:pPr>
            <a:r>
              <a:rPr lang="ru-RU" sz="3200" b="1" dirty="0" smtClean="0">
                <a:latin typeface="Batang" pitchFamily="18" charset="-127"/>
                <a:ea typeface="Batang" pitchFamily="18" charset="-127"/>
              </a:rPr>
              <a:t>Работа </a:t>
            </a:r>
            <a:r>
              <a:rPr lang="ru-RU" sz="3200" b="1" dirty="0" smtClean="0">
                <a:latin typeface="Batang" pitchFamily="18" charset="-127"/>
                <a:ea typeface="Batang" pitchFamily="18" charset="-127"/>
              </a:rPr>
              <a:t>над проектом: </a:t>
            </a:r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составить композицию своего плечевого изделия</a:t>
            </a:r>
          </a:p>
          <a:p>
            <a:pPr algn="ctr">
              <a:buNone/>
            </a:pPr>
            <a:r>
              <a:rPr lang="ru-RU" sz="3200" b="1" dirty="0" smtClean="0">
                <a:latin typeface="Batang" pitchFamily="18" charset="-127"/>
                <a:ea typeface="Batang" pitchFamily="18" charset="-127"/>
              </a:rPr>
              <a:t>Задание по желанию: </a:t>
            </a:r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составить кроссворд на тему «Композиция в одежде»</a:t>
            </a:r>
            <a:endParaRPr lang="ru-RU" sz="2800" b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58204" cy="785834"/>
          </a:xfrm>
        </p:spPr>
        <p:txBody>
          <a:bodyPr>
            <a:noAutofit/>
          </a:bodyPr>
          <a:lstStyle/>
          <a:p>
            <a:pPr algn="ctr"/>
            <a:endParaRPr lang="ru-RU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000240"/>
            <a:ext cx="7858180" cy="3286148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</a:bodyPr>
          <a:lstStyle/>
          <a:p>
            <a:pPr algn="ctr"/>
            <a:r>
              <a:rPr lang="ru-RU" sz="6000" dirty="0" smtClean="0"/>
              <a:t>Спасибо</a:t>
            </a:r>
          </a:p>
          <a:p>
            <a:pPr algn="ctr"/>
            <a:r>
              <a:rPr lang="ru-RU" sz="6000" dirty="0" smtClean="0"/>
              <a:t> </a:t>
            </a:r>
            <a:r>
              <a:rPr lang="ru-RU" sz="6000" dirty="0" smtClean="0"/>
              <a:t>за урок!</a:t>
            </a:r>
            <a:endParaRPr lang="ru-RU" sz="6000" dirty="0"/>
          </a:p>
        </p:txBody>
      </p:sp>
    </p:spTree>
  </p:cSld>
  <p:clrMapOvr>
    <a:masterClrMapping/>
  </p:clrMapOvr>
  <p:transition spd="slow"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Композиция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одежде</a:t>
            </a:r>
            <a:br>
              <a:rPr lang="ru-RU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1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лат.-объединение</a:t>
            </a:r>
            <a:r>
              <a:rPr lang="ru-RU" sz="31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соединение) – сочетание всех элементов одежды в единое целое</a:t>
            </a:r>
            <a:endParaRPr lang="ru-RU" sz="31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home\Desktop\1332157521_garmonichnye-kompozicii-garderoba-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214414" y="1785926"/>
            <a:ext cx="5286413" cy="42291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357322"/>
          </a:xfrm>
        </p:spPr>
        <p:txBody>
          <a:bodyPr>
            <a:noAutofit/>
          </a:bodyPr>
          <a:lstStyle/>
          <a:p>
            <a:pPr algn="ctr"/>
            <a:r>
              <a:rPr lang="ru-RU" sz="4400" b="1" i="1" u="sng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Monotype Corsiva" pitchFamily="66" charset="0"/>
                <a:cs typeface="Arial"/>
              </a:rPr>
              <a:t/>
            </a:r>
            <a:br>
              <a:rPr lang="ru-RU" sz="4400" b="1" i="1" u="sng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Monotype Corsiva" pitchFamily="66" charset="0"/>
                <a:cs typeface="Arial"/>
              </a:rPr>
            </a:br>
            <a:r>
              <a:rPr lang="ru-RU" sz="4400" b="1" i="1" u="sng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Monotype Corsiva" pitchFamily="66" charset="0"/>
                <a:cs typeface="Arial"/>
              </a:rPr>
              <a:t/>
            </a:r>
            <a:br>
              <a:rPr lang="ru-RU" sz="4400" b="1" i="1" u="sng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Monotype Corsiva" pitchFamily="66" charset="0"/>
                <a:cs typeface="Arial"/>
              </a:rPr>
            </a:br>
            <a:r>
              <a:rPr lang="ru-RU" sz="4400" b="1" i="1" u="sng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Monotype Corsiva" pitchFamily="66" charset="0"/>
                <a:cs typeface="Arial"/>
              </a:rPr>
              <a:t>Стили </a:t>
            </a:r>
            <a:r>
              <a:rPr lang="ru-RU" sz="4400" b="1" i="1" u="sng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Monotype Corsiva" pitchFamily="66" charset="0"/>
                <a:cs typeface="Arial"/>
              </a:rPr>
              <a:t>одежды</a:t>
            </a:r>
            <a:r>
              <a:rPr lang="ru-RU" sz="4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Monotype Corsiva" pitchFamily="66" charset="0"/>
                <a:cs typeface="Arial"/>
              </a:rPr>
              <a:t/>
            </a:r>
            <a:br>
              <a:rPr lang="ru-RU" sz="44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Monotype Corsiva" pitchFamily="66" charset="0"/>
                <a:cs typeface="Arial"/>
              </a:rPr>
            </a:br>
            <a:endParaRPr lang="ru-RU" sz="44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214422"/>
            <a:ext cx="8229600" cy="493776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Стиль  </a:t>
            </a:r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– это манера, характер, особенности произведения, одежды.</a:t>
            </a:r>
          </a:p>
          <a:p>
            <a:pPr algn="ctr">
              <a:buNone/>
            </a:pPr>
            <a:r>
              <a:rPr lang="ru-RU" sz="2800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Основные виды стилей</a:t>
            </a:r>
          </a:p>
          <a:p>
            <a:pPr algn="ctr">
              <a:buNone/>
            </a:pPr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 Классический (деловой, офисный)</a:t>
            </a:r>
          </a:p>
          <a:p>
            <a:pPr algn="ctr">
              <a:buNone/>
            </a:pPr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Спортивный</a:t>
            </a:r>
          </a:p>
          <a:p>
            <a:pPr algn="ctr">
              <a:buNone/>
            </a:pPr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Романтический</a:t>
            </a:r>
          </a:p>
          <a:p>
            <a:pPr algn="ctr">
              <a:buNone/>
            </a:pPr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Фольклорный (национальный, народный)</a:t>
            </a:r>
          </a:p>
          <a:p>
            <a:pPr algn="ctr">
              <a:buNone/>
            </a:pPr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«</a:t>
            </a:r>
            <a:r>
              <a:rPr lang="ru-RU" sz="2800" b="1" dirty="0" err="1" smtClean="0">
                <a:latin typeface="Batang" pitchFamily="18" charset="-127"/>
                <a:ea typeface="Batang" pitchFamily="18" charset="-127"/>
              </a:rPr>
              <a:t>Фантази</a:t>
            </a:r>
            <a:r>
              <a:rPr lang="ru-RU" sz="2800" b="1" dirty="0" smtClean="0">
                <a:latin typeface="Batang" pitchFamily="18" charset="-127"/>
                <a:ea typeface="Batang" pitchFamily="18" charset="-127"/>
              </a:rPr>
              <a:t>»</a:t>
            </a:r>
            <a:endParaRPr lang="ru-RU" sz="2800" b="1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ru-RU" sz="4400" dirty="0" smtClean="0">
                <a:effectLst>
                  <a:reflection blurRad="6350" stA="55000" endA="300" endPos="45500" dir="5400000" sy="-100000" algn="bl" rotWithShape="0"/>
                </a:effectLst>
              </a:rPr>
              <a:t>Классический стиль</a:t>
            </a:r>
            <a:endParaRPr lang="ru-RU" sz="4400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075" name="Picture 3" descr="C:\Users\home\Desktop\klassicheskiy-stil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7281475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effectLst>
                  <a:reflection blurRad="6350" stA="60000" endA="900" endPos="58000" dir="5400000" sy="-100000" algn="bl" rotWithShape="0"/>
                </a:effectLst>
              </a:rPr>
              <a:t>Спортивный стиль</a:t>
            </a:r>
            <a:endParaRPr lang="ru-RU" sz="3600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4098" name="Picture 2" descr="C:\Users\home\Desktop\11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14422"/>
            <a:ext cx="5786478" cy="5042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reflection blurRad="6350" stA="60000" endA="900" endPos="58000" dir="5400000" sy="-100000" algn="bl" rotWithShape="0"/>
                </a:effectLst>
              </a:rPr>
              <a:t>Романтический стиль</a:t>
            </a:r>
            <a:endParaRPr lang="ru-RU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5122" name="Picture 2" descr="C:\Users\home\Desktop\collage22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428736"/>
            <a:ext cx="6488059" cy="48607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effectLst>
                  <a:reflection blurRad="6350" stA="60000" endA="900" endPos="58000" dir="5400000" sy="-100000" algn="bl" rotWithShape="0"/>
                </a:effectLst>
              </a:rPr>
              <a:t>Фольклорный стиль</a:t>
            </a:r>
            <a:endParaRPr lang="ru-RU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7170" name="Picture 2" descr="C:\Users\home\Desktop\12 Белгородский фольклорный ансамбль Пересек.preview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21943" y="1500174"/>
            <a:ext cx="6907643" cy="4597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152400"/>
            <a:ext cx="5686436" cy="990600"/>
          </a:xfrm>
        </p:spPr>
        <p:txBody>
          <a:bodyPr/>
          <a:lstStyle/>
          <a:p>
            <a:r>
              <a:rPr lang="ru-RU" dirty="0" smtClean="0">
                <a:effectLst>
                  <a:reflection blurRad="6350" stA="60000" endA="900" endPos="58000" dir="5400000" sy="-100000" algn="bl" rotWithShape="0"/>
                </a:effectLst>
              </a:rPr>
              <a:t>Стиль «</a:t>
            </a:r>
            <a:r>
              <a:rPr lang="ru-RU" dirty="0" err="1" smtClean="0">
                <a:effectLst>
                  <a:reflection blurRad="6350" stA="60000" endA="900" endPos="58000" dir="5400000" sy="-100000" algn="bl" rotWithShape="0"/>
                </a:effectLst>
              </a:rPr>
              <a:t>Фэнтези</a:t>
            </a:r>
            <a:r>
              <a:rPr lang="ru-RU" dirty="0" smtClean="0">
                <a:effectLst>
                  <a:reflection blurRad="6350" stA="60000" endA="900" endPos="58000" dir="5400000" sy="-100000" algn="bl" rotWithShape="0"/>
                </a:effectLst>
              </a:rPr>
              <a:t>»</a:t>
            </a:r>
            <a:endParaRPr lang="ru-RU" dirty="0"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6146" name="Picture 2" descr="C:\Users\home\Desktop\а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2426773" cy="34909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147" name="Picture 3" descr="C:\Users\home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85728"/>
            <a:ext cx="1966751" cy="27184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149" name="Picture 5" descr="C:\Users\home\Desktop\31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643050"/>
            <a:ext cx="3727004" cy="47333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150" name="Picture 6" descr="C:\Users\home\Desktop\1273976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3071810"/>
            <a:ext cx="2115994" cy="35562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347774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Силуэт</a:t>
            </a:r>
            <a:endParaRPr lang="ru-RU" sz="60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714488"/>
            <a:ext cx="8643998" cy="3786214"/>
          </a:xfrm>
        </p:spPr>
        <p:txBody>
          <a:bodyPr>
            <a:prstTxWarp prst="textPlain">
              <a:avLst>
                <a:gd name="adj" fmla="val 50909"/>
              </a:avLst>
            </a:prstTxWarp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Batang" pitchFamily="18" charset="-127"/>
                <a:ea typeface="Batang" pitchFamily="18" charset="-127"/>
              </a:rPr>
              <a:t>Силуэт 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– это французское слово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,</a:t>
            </a:r>
          </a:p>
          <a:p>
            <a:pPr algn="ctr">
              <a:buNone/>
            </a:pPr>
            <a:r>
              <a:rPr lang="ru-RU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означает </a:t>
            </a:r>
            <a:endParaRPr lang="ru-RU" dirty="0" smtClean="0">
              <a:latin typeface="Batang" pitchFamily="18" charset="-127"/>
              <a:ea typeface="Batang" pitchFamily="18" charset="-127"/>
            </a:endParaRPr>
          </a:p>
          <a:p>
            <a:pPr algn="ctr">
              <a:buNone/>
            </a:pPr>
            <a:r>
              <a:rPr lang="ru-RU" dirty="0" smtClean="0">
                <a:latin typeface="Batang" pitchFamily="18" charset="-127"/>
                <a:ea typeface="Batang" pitchFamily="18" charset="-127"/>
              </a:rPr>
              <a:t>внешнее 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очертание любого предмета, </a:t>
            </a:r>
            <a:endParaRPr lang="ru-RU" dirty="0" smtClean="0">
              <a:latin typeface="Batang" pitchFamily="18" charset="-127"/>
              <a:ea typeface="Batang" pitchFamily="18" charset="-127"/>
            </a:endParaRPr>
          </a:p>
          <a:p>
            <a:pPr algn="ctr">
              <a:buNone/>
            </a:pPr>
            <a:r>
              <a:rPr lang="ru-RU" dirty="0" smtClean="0">
                <a:latin typeface="Batang" pitchFamily="18" charset="-127"/>
                <a:ea typeface="Batang" pitchFamily="18" charset="-127"/>
              </a:rPr>
              <a:t>его 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тень.</a:t>
            </a:r>
            <a:endParaRPr lang="ru-RU" dirty="0"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286</TotalTime>
  <Words>241</Words>
  <Application>Microsoft Office PowerPoint</Application>
  <PresentationFormat>Экран (4:3)</PresentationFormat>
  <Paragraphs>50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Начальная</vt:lpstr>
      <vt:lpstr>Создание композиции  в одежде</vt:lpstr>
      <vt:lpstr>Композиция в одежде  (лат.-объединение, соединение) – сочетание всех элементов одежды в единое целое</vt:lpstr>
      <vt:lpstr>  Стили одежды </vt:lpstr>
      <vt:lpstr>Классический стиль</vt:lpstr>
      <vt:lpstr>Спортивный стиль</vt:lpstr>
      <vt:lpstr>Романтический стиль</vt:lpstr>
      <vt:lpstr>Фольклорный стиль</vt:lpstr>
      <vt:lpstr>Стиль «Фэнтези»</vt:lpstr>
      <vt:lpstr>Силуэт</vt:lpstr>
      <vt:lpstr>Слайд 10</vt:lpstr>
      <vt:lpstr>Слайд 11</vt:lpstr>
      <vt:lpstr>Линии в одежде</vt:lpstr>
      <vt:lpstr>Слайд 13</vt:lpstr>
      <vt:lpstr>Пропорции в одежде</vt:lpstr>
      <vt:lpstr>Зрительные иллюзии – это искаженное восприятие глазом действительности</vt:lpstr>
      <vt:lpstr>Рефлексия</vt:lpstr>
      <vt:lpstr>Домашнее задание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композиции в одежде</dc:title>
  <dc:creator>home</dc:creator>
  <cp:lastModifiedBy>home</cp:lastModifiedBy>
  <cp:revision>27</cp:revision>
  <dcterms:created xsi:type="dcterms:W3CDTF">2014-11-15T09:08:06Z</dcterms:created>
  <dcterms:modified xsi:type="dcterms:W3CDTF">2014-11-15T13:57:19Z</dcterms:modified>
</cp:coreProperties>
</file>