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9" r:id="rId42"/>
    <p:sldId id="291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7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wmyplace.com/wp-content/uploads/2012/11/thread-1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text=%D1%81%D0%B8%D0%BD%D1%82%D0%B5%D0%BF%D0%BE%D0%BD&amp;noreask=1&amp;img_url=http://forum.pozvonochnik.info/images/catalog/95.jpg&amp;pos=15&amp;rpt=simage&amp;lr=4&amp;nojs=1" TargetMode="External"/><Relationship Id="rId2" Type="http://schemas.openxmlformats.org/officeDocument/2006/relationships/hyperlink" Target="http://ru.wikipedia.org/wiki/%D0%9D%D0%B5%D1%82%D0%BA%D0%B0%D0%BD%D1%8B%D0%B5_%D0%BC%D0%B0%D1%82%D0%B5%D1%80%D0%B8%D0%B0%D0%BB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source=psearch&amp;text=%D0%BB%D0%B5%D0%BD%D1%82%D1%8B%20%D0%B4%D0%BB%D1%8F%20%D1%84%D0%B5%D0%BD%D0%B5%D1%87%D0%B5%D0%BA&amp;noreask=1&amp;img_url=http://myfenechki.ru/wp-content/uploads/2012/05/7-22.jpg&amp;pos=0&amp;rpt=simage&amp;lr=4&amp;nojs=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6%D0%B8%D0%BB%D0%B8%D0%BD%D0%B4%D1%80" TargetMode="External"/><Relationship Id="rId13" Type="http://schemas.openxmlformats.org/officeDocument/2006/relationships/image" Target="../media/image19.jpeg"/><Relationship Id="rId3" Type="http://schemas.openxmlformats.org/officeDocument/2006/relationships/hyperlink" Target="http://ru.wikipedia.org/wiki/%D0%9E%D0%B4%D0%B5%D0%B6%D0%B4%D0%B0" TargetMode="External"/><Relationship Id="rId7" Type="http://schemas.openxmlformats.org/officeDocument/2006/relationships/hyperlink" Target="http://ru.wikipedia.org/wiki/%D0%A2%D1%80%D0%B5%D1%83%D0%B3%D0%BE%D0%BB%D1%8C%D0%BD%D0%B8%D0%BA" TargetMode="External"/><Relationship Id="rId12" Type="http://schemas.openxmlformats.org/officeDocument/2006/relationships/hyperlink" Target="http://images.yandex.ru/yandsearch?source=wiz&amp;text=%D0%BF%D1%83%D0%B3%D0%BE%D0%B2%D0%B8%D1%86%D1%8B&amp;noreask=1&amp;img_url=http://www.fabrics.ru/images/gamma/4/f/g2442035922.jpg&amp;pos=19&amp;rpt=simage&amp;lr=4&amp;nojs=1" TargetMode="External"/><Relationship Id="rId2" Type="http://schemas.openxmlformats.org/officeDocument/2006/relationships/hyperlink" Target="http://ru.wikipedia.org/wiki/%D0%97%D0%B0%D1%81%D1%82%D1%91%D0%B6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2%D0%B0%D0%B4%D1%80%D0%B0%D1%82" TargetMode="External"/><Relationship Id="rId11" Type="http://schemas.openxmlformats.org/officeDocument/2006/relationships/image" Target="../media/image18.jpeg"/><Relationship Id="rId5" Type="http://schemas.openxmlformats.org/officeDocument/2006/relationships/hyperlink" Target="http://ru.wikipedia.org/wiki/%D0%94%D0%B8%D1%81%D0%BA" TargetMode="External"/><Relationship Id="rId10" Type="http://schemas.openxmlformats.org/officeDocument/2006/relationships/hyperlink" Target="http://images.yandex.ru/yandsearch?source=wiz&amp;text=%D0%BF%D1%83%D0%B3%D0%BE%D0%B2%D0%B8%D1%86%D1%8B&amp;noreask=1&amp;img_url=http://shop.firma-gamma.ru/images/6/b/g1673703252.jpg&amp;pos=13&amp;rpt=simage&amp;lr=4&amp;nojs=1" TargetMode="External"/><Relationship Id="rId4" Type="http://schemas.openxmlformats.org/officeDocument/2006/relationships/hyperlink" Target="http://ru.wikipedia.org/wiki/%D0%9F%D0%B5%D1%82%D0%BB%D1%8F_(%D0%BE%D0%B4%D0%B5%D0%B6%D0%B4%D0%B0)" TargetMode="External"/><Relationship Id="rId9" Type="http://schemas.openxmlformats.org/officeDocument/2006/relationships/hyperlink" Target="http://ru.wikipedia.org/wiki/%D0%A8%D0%B0%D1%80_(%D1%81%D1%82%D0%B5%D1%80%D0%B5%D0%BE%D0%BC%D0%B5%D1%82%D1%80%D0%B8%D1%8F)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img_url=http://us.cdn3.123rf.com/168nwm/norr/norr0808/norr080800025/3419005-jewelry.jpg&amp;p=1&amp;text=%D0%B1%D1%83%D1%81%D0%B8%D0%BD%D0%BA%D0%B8&amp;noreask=1&amp;pos=32&amp;lr=4&amp;rpt=simage&amp;nojs=1" TargetMode="External"/><Relationship Id="rId3" Type="http://schemas.openxmlformats.org/officeDocument/2006/relationships/hyperlink" Target="http://ru.wikipedia.org/wiki/%D0%A0%D0%BE%D1%81%D0%BA%D0%BE%D1%88%D1%8C" TargetMode="External"/><Relationship Id="rId7" Type="http://schemas.openxmlformats.org/officeDocument/2006/relationships/hyperlink" Target="http://ru.wikipedia.org/wiki/%D0%81%D0%BB%D0%BE%D1%87%D0%BD%D1%8B%D0%B5_%D1%83%D0%BA%D1%80%D0%B0%D1%88%D0%B5%D0%BD%D0%B8%D1%8F" TargetMode="External"/><Relationship Id="rId2" Type="http://schemas.openxmlformats.org/officeDocument/2006/relationships/hyperlink" Target="http://ru.wikipedia.org/wiki/%D0%A3%D0%BA%D1%80%D0%B0%D1%88%D0%B5%D0%BD%D0%B8%D0%B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1%D1%83%D1%81%D0%B8%D0%BD%D0%B0" TargetMode="External"/><Relationship Id="rId5" Type="http://schemas.openxmlformats.org/officeDocument/2006/relationships/hyperlink" Target="http://ru.wikipedia.org/wiki/%D0%96%D0%B5%D0%BC%D1%87%D1%83%D0%B3" TargetMode="External"/><Relationship Id="rId4" Type="http://schemas.openxmlformats.org/officeDocument/2006/relationships/hyperlink" Target="http://ru.wikipedia.org/wiki/%D0%9D%D0%B8%D1%82%D0%BA%D0%B8" TargetMode="Externa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D%D1%81%D1%82%D1%80%D1%83%D0%BC%D0%B5%D0%BD%D1%82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://ru.wikipedia.org/wiki/%D0%93%D0%B5%D0%BE%D0%BC%D0%B5%D1%82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ffise-good.ru/upload/iblock/e23/e239b46d7f674bd20222dbf8be43439b.jpg" TargetMode="External"/><Relationship Id="rId5" Type="http://schemas.openxmlformats.org/officeDocument/2006/relationships/hyperlink" Target="http://ru.wikipedia.org/wiki/%D0%94%D1%8E%D0%B9%D0%BC" TargetMode="External"/><Relationship Id="rId4" Type="http://schemas.openxmlformats.org/officeDocument/2006/relationships/hyperlink" Target="http://ru.wikipedia.org/wiki/%D0%A1%D0%B0%D0%BD%D1%82%D0%B8%D0%BC%D0%B5%D1%82%D1%8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0%B0%D1%81%D0%BA%D0%B8" TargetMode="External"/><Relationship Id="rId3" Type="http://schemas.openxmlformats.org/officeDocument/2006/relationships/hyperlink" Target="http://ru.wikipedia.org/wiki/%CA%E0%F0%E0%ED%E4%E0%F8" TargetMode="External"/><Relationship Id="rId7" Type="http://schemas.openxmlformats.org/officeDocument/2006/relationships/hyperlink" Target="http://ru.wikipedia.org/wiki/%D0%93%D1%80%D0%B0%D1%84%D0%B8%D1%82" TargetMode="External"/><Relationship Id="rId2" Type="http://schemas.openxmlformats.org/officeDocument/2006/relationships/hyperlink" Target="http://ru.wikipedia.org/wiki/%D0%AF%D0%B7%D1%8B%D0%BA_%D1%82%D1%8E%D1%80%D0%BA%D0%B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8%D1%81%D0%BA%D0%BE%D0%BF%D0%B0%D0%B5%D0%BC%D1%8B%D0%B9_%D1%83%D0%B3%D0%BE%D0%BB%D1%8C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://ru.wikipedia.org/wiki/%D0%A1%D1%82%D0%B5%D1%80%D0%B6%D0%B5%D0%BD%D1%8C" TargetMode="External"/><Relationship Id="rId10" Type="http://schemas.openxmlformats.org/officeDocument/2006/relationships/hyperlink" Target="http://images.yandex.ru/yandsearch?text=%D0%BA%D0%B0%D1%80%D0%B0%D0%BD%D0%B4%D0%B0%D1%88&amp;img_url=http://cs10367.userapi.com/u135859118/-5/x_4731a218.jpg&amp;pos=1&amp;rpt=simage&amp;lr=4&amp;noreask=1&amp;source=wiz" TargetMode="External"/><Relationship Id="rId4" Type="http://schemas.openxmlformats.org/officeDocument/2006/relationships/hyperlink" Target="http://ru.wikipedia.org/wiki/%D0%98%D0%BD%D1%81%D1%82%D1%80%D1%83%D0%BC%D0%B5%D0%BD%D1%82" TargetMode="External"/><Relationship Id="rId9" Type="http://schemas.openxmlformats.org/officeDocument/2006/relationships/hyperlink" Target="http://ru.wikipedia.org/wiki/%D0%9F%D0%B8%D1%81%D1%8C%D0%BC%D0%BE_(%D0%BF%D0%B8%D1%81%D1%8C%D0%BC%D0%B5%D0%BD%D0%BD%D0%BE%D1%81%D1%82%D1%8C)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93%D0%A1" TargetMode="External"/><Relationship Id="rId3" Type="http://schemas.openxmlformats.org/officeDocument/2006/relationships/hyperlink" Target="http://ru.wikipedia.org/wiki/%D0%9C%D0%B5%D1%82%D1%80" TargetMode="External"/><Relationship Id="rId7" Type="http://schemas.openxmlformats.org/officeDocument/2006/relationships/hyperlink" Target="http://ru.wikipedia.org/wiki/%D0%9C%D0%A2%D0%A1_(%D1%81%D0%B8%D1%81%D1%82%D0%B5%D0%BC%D0%B0_%D0%B5%D0%B4%D0%B8%D0%BD%D0%B8%D1%86_%D0%B8%D0%B7%D0%BC%D0%B5%D1%80%D0%B5%D0%BD%D0%B8%D1%8F)" TargetMode="External"/><Relationship Id="rId2" Type="http://schemas.openxmlformats.org/officeDocument/2006/relationships/hyperlink" Target="http://ru.wikipedia.org/wiki/%D0%9C%D0%B5%D1%82%D1%80%D0%B8%D1%87%D0%B5%D1%81%D0%BA%D0%B0%D1%8F_%D1%81%D0%B8%D1%81%D1%82%D0%B5%D0%BC%D0%B0_%D0%BC%D0%B5%D1%8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C%D0%9A%D0%A1_(%D1%81%D0%B8%D1%81%D1%82%D0%B5%D0%BC%D0%B0_%D0%B5%D0%B4%D0%B8%D0%BD%D0%B8%D1%86_%D0%B8%D0%B7%D0%BC%D0%B5%D1%80%D0%B5%D0%BD%D0%B8%D1%8F)" TargetMode="External"/><Relationship Id="rId5" Type="http://schemas.openxmlformats.org/officeDocument/2006/relationships/hyperlink" Target="http://ru.wikipedia.org/wiki/%D0%9C%D0%9A%D0%93%D0%A1%D0%A1" TargetMode="External"/><Relationship Id="rId10" Type="http://schemas.openxmlformats.org/officeDocument/2006/relationships/image" Target="../media/image23.jpeg"/><Relationship Id="rId4" Type="http://schemas.openxmlformats.org/officeDocument/2006/relationships/hyperlink" Target="http://ru.wikipedia.org/wiki/%D0%A1%D0%98" TargetMode="External"/><Relationship Id="rId9" Type="http://schemas.openxmlformats.org/officeDocument/2006/relationships/hyperlink" Target="http://images.yandex.ru/yandsearch?text=%D1%81%D0%B0%D0%BD%D1%82%D0%B8%D0%BC%D0%B5%D1%82%D1%80&amp;img_url=http://temowind.ru/wp-content/uploads/2012/10/skorost-internet-soedineniya.jpg&amp;pos=0&amp;rpt=simage&amp;lr=4&amp;noreask=1&amp;source=wiz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1%83%D0%BC%D0%B0%D0%B3%D0%B0" TargetMode="External"/><Relationship Id="rId7" Type="http://schemas.openxmlformats.org/officeDocument/2006/relationships/image" Target="../media/image24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0%B2%D0%B0%D1%82%D0%BC%D0%B0%D0%BD&amp;img_url=http://www.kz.all.biz/img/kz/catalog/small/148147.jpeg&amp;pos=2&amp;rpt=simage&amp;lr=4&amp;noreask=1&amp;source=wiz" TargetMode="External"/><Relationship Id="rId5" Type="http://schemas.openxmlformats.org/officeDocument/2006/relationships/hyperlink" Target="http://ru.wikipedia.org/wiki/%D0%90%D0%BA%D0%B2%D0%B0%D1%80%D0%B5%D0%BB%D1%8C" TargetMode="External"/><Relationship Id="rId4" Type="http://schemas.openxmlformats.org/officeDocument/2006/relationships/hyperlink" Target="http://ru.wikipedia.org/wiki/%D0%98%D1%82%D0%B0%D0%BB%D1%8C%D1%8F%D0%BD%D1%81%D0%BA%D0%B8%D0%B9_%D0%BA%D0%B0%D1%80%D0%B0%D0%BD%D0%B4%D0%B0%D1%88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8%D0%B3%D0%BE%D0%BB%D1%8C%D0%BD%D0%BE%D0%B5_%D1%83%D1%88%D0%BA%D0%BE" TargetMode="External"/><Relationship Id="rId2" Type="http://schemas.openxmlformats.org/officeDocument/2006/relationships/hyperlink" Target="http://ru.wikipedia.org/wiki/%D0%9A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commons.wikimedia.org/wiki/File:Naehnadel.jpg?uselang=ru" TargetMode="External"/><Relationship Id="rId4" Type="http://schemas.openxmlformats.org/officeDocument/2006/relationships/hyperlink" Target="http://ru.wikipedia.org/wiki/%D0%9D%D0%B8%D1%82%D0%BA%D0%B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hyperlink" Target="http://ru.wikipedia.org/wiki/%D0%91%D1%83%D0%BC%D0%B0%D0%B3%D0%B0" TargetMode="External"/><Relationship Id="rId7" Type="http://schemas.openxmlformats.org/officeDocument/2006/relationships/hyperlink" Target="http://images.yandex.ru/yandsearch?text=%D0%BD%D0%BE%D0%B6%D0%BD%D0%B8%D1%86%D1%8B&amp;img_url=http://www.sineus.ru/images/catalog/office_accessories/cantstov/steel_knife/T04534-DUR1771.jpg&amp;pos=1&amp;rpt=simage&amp;lr=4&amp;noreask=1&amp;source=wiz" TargetMode="External"/><Relationship Id="rId2" Type="http://schemas.openxmlformats.org/officeDocument/2006/relationships/hyperlink" Target="http://ru.wikipedia.org/wiki/%D0%98%D0%BD%D1%81%D1%82%D1%80%D1%83%D0%BC%D0%B5%D0%BD%D1%8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0%B3%D0%BE%D1%82%D1%8C" TargetMode="External"/><Relationship Id="rId5" Type="http://schemas.openxmlformats.org/officeDocument/2006/relationships/hyperlink" Target="http://ru.wikipedia.org/wiki/%D0%92%D0%BE%D0%BB%D0%BE%D1%81%D1%8B" TargetMode="External"/><Relationship Id="rId4" Type="http://schemas.openxmlformats.org/officeDocument/2006/relationships/hyperlink" Target="http://ru.wikipedia.org/wiki/%D0%A2%D0%BA%D0%B0%D0%BD%D1%8C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3%D1%81%D1%82%D1%80%D0%BE%D0%B9%D1%81%D1%82%D0%B2%D0%BE" TargetMode="External"/><Relationship Id="rId7" Type="http://schemas.openxmlformats.org/officeDocument/2006/relationships/image" Target="../media/image27.jpeg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8%D0%B2%D0%B5%D0%B9%D0%BD%D0%B0%D1%8F%20%D0%BC%D0%B0%D1%88%D0%B8%D0%BD%D0%BA%D0%B0&amp;img_url=http://www.krungprom.ru/upload/iblock/1de/1de021802785625ea11b7baf5f2b6f52.jpg&amp;pos=1&amp;rpt=simage&amp;lr=4&amp;noreask=1&amp;source=wiz" TargetMode="External"/><Relationship Id="rId5" Type="http://schemas.openxmlformats.org/officeDocument/2006/relationships/hyperlink" Target="http://ru.wikipedia.org/wiki/%D0%A8%D0%B8%D1%82%D1%8C%D1%91" TargetMode="External"/><Relationship Id="rId4" Type="http://schemas.openxmlformats.org/officeDocument/2006/relationships/hyperlink" Target="http://ru.wikipedia.org/wiki/%D0%9C%D0%B0%D1%82%D0%B5%D1%80%D0%B8%D0%B0%D0%BB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ages.yandex.ru/yandsearch?text=%D1%81%D0%B0%D0%BD%D1%82%D0%B8%D0%BC%D0%B5%D1%82%D1%80&amp;img_url=http://temowind.ru/wp-content/uploads/2012/10/skorost-internet-soedineniya.jpg&amp;pos=0&amp;rpt=simage&amp;lr=4&amp;noreask=1&amp;source=wiz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more-tkani.ru/images/photos/2e8b30d8978b1b7e4c643d7096489fd5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commons.wikimedia.org/wiki/File:Naehnadel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hyperlink" Target="http://images.yandex.ru/yandsearch?text=%D0%B1%D1%83%D0%BB%D0%B0%D0%B2%D0%BA%D0%B0&amp;img_url=http://img12.nnm.ru/0/5/7/2/1/5ce58212e5e0e6a94f98c0428ce_prev.jpg&amp;pos=2&amp;rpt=simage&amp;lr=4&amp;noreask=1&amp;source=wiz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ages.yandex.ru/yandsearch?text=%D0%BD%D0%BE%D0%B6%D0%BD%D0%B8%D1%86%D1%8B&amp;img_url=http://www.sineus.ru/images/catalog/office_accessories/cantstov/steel_knife/T04534-DUR1771.jpg&amp;pos=1&amp;rpt=simage&amp;lr=4&amp;noreask=1&amp;source=wiz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mages.yandex.ru/yandsearch?text=%D1%88%D0%B2%D0%B5%D0%B9%D0%BD%D0%B0%D1%8F%20%D0%BC%D0%B0%D1%88%D0%B8%D0%BD%D0%BA%D0%B0&amp;img_url=http://www.krungprom.ru/upload/iblock/1de/1de021802785625ea11b7baf5f2b6f52.jpg&amp;pos=1&amp;rpt=simage&amp;lr=4&amp;noreask=1&amp;source=wiz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psearch&amp;img_url=http" TargetMode="External"/><Relationship Id="rId7" Type="http://schemas.openxmlformats.org/officeDocument/2006/relationships/hyperlink" Target="http://7novna.ru/post139379269" TargetMode="External"/><Relationship Id="rId2" Type="http://schemas.openxmlformats.org/officeDocument/2006/relationships/hyperlink" Target="http://images.yandex.ru/yandsearch?stype=image&amp;lr=4&amp;noreask=1&amp;source=psearch&amp;tex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estival.1september.ru/articles/211418/img6.jpg" TargetMode="External"/><Relationship Id="rId5" Type="http://schemas.openxmlformats.org/officeDocument/2006/relationships/hyperlink" Target="http://vy-krojka-baba-na-chajnike.womankosmetic.ru/" TargetMode="External"/><Relationship Id="rId4" Type="http://schemas.openxmlformats.org/officeDocument/2006/relationships/hyperlink" Target="http://www.samoshvejka.ru/blog/baba_na_chajnik/2011-11-28-57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hyperlink" Target="http://images.yandex.ru/yandsearch?text=%D0%B1%D0%B0%D0%B1%D0%B0%20%D0%BD%D0%B0%20%D1%87%D0%B0%D0%B9%D0%BD%D0%B8%D0%BA&amp;img_url=http://img0.liveinternet.ru/images/attach/c/2/73/335/73335584_1261576107_ruch_rabota_01103.jpg&amp;pos=0&amp;rpt=simage&amp;lr=4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1%D0%B0%D0%B1%D0%B0%20%D0%BD%D0%B0%20%D1%87%D0%B0%D0%B9%D0%BD%D0%B8%D0%BA&amp;noreask=1&amp;img_url=http://www.kitmarket.ru/products_pictures/babanachainik001.jpg&amp;pos=3&amp;rpt=simage&amp;lr=4&amp;nojs=1" TargetMode="Externa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text=%D0%B1%D0%B0%D0%B1%D0%B0%20%D0%BD%D0%B0%20%D1%87%D0%B0%D0%B9%D0%BD%D0%B8%D0%BA&amp;img_url=http://www.kitmarket.ru/products_pictures/babanachainik002-2.jpg&amp;pos=2&amp;rpt=simage&amp;lr=4&amp;noreask=1&amp;source=wiz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nabor-dlya-vy-shivaniya-krestom-begushhie-koni-2.womankosmetic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text=%D0%B1%D0%B0%D0%B1%D0%B0%20%D0%BD%D0%B0%20%D1%87%D0%B0%D0%B9%D0%BD%D0%B8%D0%BA&amp;noreask=1&amp;img_url=http://www.khmelnitsky.in.ua/upload/normal/baba_grelka_na_chaynik_694.jpeg&amp;pos=13&amp;rpt=simage&amp;lr=4&amp;nojs=1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source=wiz&amp;text=%D0%B1%D0%B0%D0%B1%D0%B0%20%D0%BD%D0%B0%20%D1%87%D0%B0%D0%B9%D0%BD%D0%B8%D0%BA&amp;noreask=1&amp;img_url=http://stranamasterov.ru/files/imagecache/thumb/i2011/05/16/kukla_na_chaynik.u._0.jpg&amp;pos=15&amp;rpt=simage&amp;lr=4&amp;nojs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text=%D0%B1%D0%B0%D0%B1%D0%B0%20%D0%BD%D0%B0%20%D1%87%D0%B0%D0%B9%D0%BD%D0%B8%D0%BA&amp;noreask=1&amp;img_url=http://img143.imageshack.us/img143/9991/pup1.jpg&amp;pos=26&amp;rpt=simage&amp;lr=4&amp;nojs=1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images.yandex.ru/yandsearch?source=wiz&amp;text=%D0%B1%D0%B0%D0%B1%D0%B0%20%D0%BD%D0%B0%20%D1%87%D0%B0%D0%B9%D0%BD%D0%B8%D0%BA&amp;noreask=1&amp;img_url=http://biznet.in.ua/ann_images3/01-09-11/345344/d13a4aa12b.jpg&amp;pos=8&amp;rpt=simage&amp;lr=4&amp;nojs=1" TargetMode="External"/><Relationship Id="rId4" Type="http://schemas.openxmlformats.org/officeDocument/2006/relationships/hyperlink" Target="http://images.yandex.ru/yandsearch?source=wiz&amp;text=%D0%B1%D0%B0%D0%B1%D0%B0%20%D0%BD%D0%B0%20%D1%87%D0%B0%D0%B9%D0%BD%D0%B8%D0%BA&amp;noreask=1&amp;img_url=http://www.myjulia.ru/data/cache/2010/06/19/445099_9930-0x600.jpg&amp;pos=21&amp;rpt=simage&amp;lr=4&amp;nojs=1" TargetMode="External"/><Relationship Id="rId9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6753244" cy="1128706"/>
          </a:xfrm>
        </p:spPr>
        <p:txBody>
          <a:bodyPr/>
          <a:lstStyle/>
          <a:p>
            <a:r>
              <a:rPr lang="ru-RU" dirty="0" smtClean="0"/>
              <a:t>«Баба» на чайник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Ученица 5 «а» класса</a:t>
            </a:r>
          </a:p>
          <a:p>
            <a:r>
              <a:rPr lang="ru-RU" dirty="0" smtClean="0"/>
              <a:t>МОУ «Майская гимназия»</a:t>
            </a:r>
          </a:p>
          <a:p>
            <a:r>
              <a:rPr lang="ru-RU" dirty="0" smtClean="0"/>
              <a:t>Безрукова Наталья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Учитель «технологии»</a:t>
            </a:r>
          </a:p>
          <a:p>
            <a:r>
              <a:rPr lang="ru-RU" dirty="0" smtClean="0"/>
              <a:t>Ивлева Антонина Александровна </a:t>
            </a:r>
            <a:endParaRPr lang="ru-RU" dirty="0"/>
          </a:p>
        </p:txBody>
      </p:sp>
      <p:pic>
        <p:nvPicPr>
          <p:cNvPr id="4" name="Рисунок 3" descr="I:\DCIM\101NIKON\DSCN00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214686"/>
            <a:ext cx="500066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Выбор материалов и инструментов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pPr algn="r"/>
            <a:r>
              <a:rPr lang="ru-RU" i="1" dirty="0" smtClean="0"/>
              <a:t>Материал: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400" i="1" dirty="0" smtClean="0"/>
              <a:t>Ткань.</a:t>
            </a:r>
            <a:endParaRPr lang="ru-RU" sz="1400" dirty="0" smtClean="0"/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i="1" dirty="0" smtClean="0"/>
              <a:t>Я брала ткань разную: льняную,  хлопчатобумажную. Из ткани я сделала: рубашку, юбку, туловище, руки, нос, фартук.</a:t>
            </a:r>
            <a:endParaRPr lang="ru-RU" sz="1400" dirty="0" smtClean="0"/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i="1" dirty="0" smtClean="0"/>
              <a:t>                                                                                    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i="1" dirty="0" smtClean="0">
              <a:solidFill>
                <a:srgbClr val="009DD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i="1" dirty="0" smtClean="0">
              <a:solidFill>
                <a:srgbClr val="009DD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i="1" dirty="0" smtClean="0">
              <a:solidFill>
                <a:srgbClr val="009DD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i="1" dirty="0" smtClean="0">
              <a:solidFill>
                <a:srgbClr val="009DD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1400" i="1" dirty="0" smtClean="0">
              <a:solidFill>
                <a:srgbClr val="009DD9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i="1" dirty="0" smtClean="0">
                <a:latin typeface="Calibri" pitchFamily="34" charset="0"/>
                <a:ea typeface="Times New Roman" pitchFamily="18" charset="0"/>
                <a:cs typeface="Calibri" pitchFamily="34" charset="0"/>
              </a:rPr>
              <a:t>Нитки.</a:t>
            </a:r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Нитка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 — общее название </a:t>
            </a:r>
            <a:r>
              <a:rPr lang="ru-RU" sz="1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тонкоскрученного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материала, имеющего малый диаметр. Выпускаются нитки на </a:t>
            </a:r>
            <a:r>
              <a:rPr lang="ru-RU" sz="1400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паковках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: катушках, жёстких бумажных гильзах, в мотках, бобинах и </a:t>
            </a:r>
            <a:r>
              <a:rPr lang="ru-RU" sz="1400" i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куфтах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Используются для шитья.</a:t>
            </a:r>
            <a:endParaRPr lang="ru-RU" sz="1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I:\DCIM\101NIKON\DSCN00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000240"/>
            <a:ext cx="268128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sewmyplace.com/wp-content/uploads/2012/11/thread-1.jpg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071942"/>
            <a:ext cx="282240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Синтепон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 </a:t>
            </a:r>
            <a:r>
              <a:rPr lang="ru-RU" b="1" i="1" dirty="0" err="1" smtClean="0"/>
              <a:t>Синтепон</a:t>
            </a:r>
            <a:r>
              <a:rPr lang="ru-RU" i="1" dirty="0" smtClean="0"/>
              <a:t> — лёгкий, объёмный, упругий </a:t>
            </a:r>
            <a:r>
              <a:rPr lang="ru-RU" i="1" u="sng" dirty="0" smtClean="0">
                <a:hlinkClick r:id="rId2" tooltip="Нетканые материалы"/>
              </a:rPr>
              <a:t>нетканый материал</a:t>
            </a:r>
            <a:r>
              <a:rPr lang="ru-RU" i="1" dirty="0" smtClean="0"/>
              <a:t> , в котором холст из синтетических волокон скрепляется клеевым (эмульсионным)или термическим способом.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0-tub-ru.yandex.net/i?id=533565379-13-72&amp;n=21">
            <a:hlinkClick r:id="rId3" tgtFrame="_blank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214818"/>
            <a:ext cx="507209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Ленты.</a:t>
            </a:r>
            <a:endParaRPr lang="ru-RU" dirty="0" smtClean="0"/>
          </a:p>
          <a:p>
            <a:pPr lvl="0"/>
            <a:r>
              <a:rPr lang="ru-RU" i="1" dirty="0" smtClean="0"/>
              <a:t>Лента — узкая полоска бумаги, ткани, полимера.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2-tub-ru.yandex.net/i?id=698443800-20-72&amp;n=21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000372"/>
            <a:ext cx="471490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i="1" dirty="0" smtClean="0"/>
              <a:t>Пуговицы.</a:t>
            </a:r>
            <a:endParaRPr lang="ru-RU" sz="1600" dirty="0" smtClean="0"/>
          </a:p>
          <a:p>
            <a:r>
              <a:rPr lang="ru-RU" sz="1600" b="1" i="1" dirty="0" err="1" smtClean="0"/>
              <a:t>Пу́говица</a:t>
            </a:r>
            <a:r>
              <a:rPr lang="ru-RU" sz="1600" i="1" dirty="0" smtClean="0"/>
              <a:t> — </a:t>
            </a:r>
            <a:r>
              <a:rPr lang="ru-RU" sz="1600" i="1" u="sng" dirty="0" smtClean="0">
                <a:hlinkClick r:id="rId2" tooltip="Застёжка"/>
              </a:rPr>
              <a:t>застёжка</a:t>
            </a:r>
            <a:r>
              <a:rPr lang="ru-RU" sz="1600" i="1" dirty="0" smtClean="0"/>
              <a:t>  на </a:t>
            </a:r>
            <a:r>
              <a:rPr lang="ru-RU" sz="1600" i="1" u="sng" dirty="0" smtClean="0">
                <a:hlinkClick r:id="rId3" tooltip="Одежда"/>
              </a:rPr>
              <a:t>одежде</a:t>
            </a:r>
            <a:r>
              <a:rPr lang="ru-RU" sz="1600" i="1" dirty="0" smtClean="0"/>
              <a:t> , предназначенная для соединения её частей. Пуговица на одной части одежды вдевается в </a:t>
            </a:r>
            <a:r>
              <a:rPr lang="ru-RU" sz="1600" i="1" u="sng" dirty="0" smtClean="0">
                <a:hlinkClick r:id="rId4" tooltip="Петля (одежда)"/>
              </a:rPr>
              <a:t>петлю</a:t>
            </a:r>
            <a:r>
              <a:rPr lang="ru-RU" sz="1600" i="1" dirty="0" smtClean="0"/>
              <a:t> , находящуюся на другой части, и тем самым осуществляется застёгивание.</a:t>
            </a:r>
            <a:endParaRPr lang="ru-RU" sz="1600" dirty="0" smtClean="0"/>
          </a:p>
          <a:p>
            <a:r>
              <a:rPr lang="ru-RU" sz="1600" i="1" dirty="0" smtClean="0"/>
              <a:t>Простейшая пуговица представляет собой </a:t>
            </a:r>
            <a:r>
              <a:rPr lang="ru-RU" sz="1600" i="1" u="sng" dirty="0" smtClean="0">
                <a:hlinkClick r:id="rId5" tooltip="Диск"/>
              </a:rPr>
              <a:t>диск</a:t>
            </a:r>
            <a:r>
              <a:rPr lang="ru-RU" sz="1600" i="1" dirty="0" smtClean="0"/>
              <a:t>  с двумя сквозными отверстиями в середине, однако встречаются пуговицы других видов и форм (например, </a:t>
            </a:r>
            <a:r>
              <a:rPr lang="ru-RU" sz="1600" i="1" u="sng" dirty="0" smtClean="0">
                <a:hlinkClick r:id="rId6" tooltip="Квадрат"/>
              </a:rPr>
              <a:t>квадратные</a:t>
            </a:r>
            <a:r>
              <a:rPr lang="ru-RU" sz="1600" i="1" dirty="0" smtClean="0"/>
              <a:t> , </a:t>
            </a:r>
            <a:r>
              <a:rPr lang="ru-RU" sz="1600" i="1" u="sng" dirty="0" smtClean="0">
                <a:hlinkClick r:id="rId7" tooltip="Треугольник"/>
              </a:rPr>
              <a:t>треугольные</a:t>
            </a:r>
            <a:r>
              <a:rPr lang="ru-RU" sz="1600" i="1" dirty="0" smtClean="0"/>
              <a:t> , </a:t>
            </a:r>
            <a:r>
              <a:rPr lang="ru-RU" sz="1600" i="1" u="sng" dirty="0" smtClean="0">
                <a:hlinkClick r:id="rId8" tooltip="Цилиндр"/>
              </a:rPr>
              <a:t>цилиндрические</a:t>
            </a:r>
            <a:r>
              <a:rPr lang="ru-RU" sz="1600" i="1" dirty="0" smtClean="0"/>
              <a:t>  или </a:t>
            </a:r>
            <a:r>
              <a:rPr lang="ru-RU" sz="1600" i="1" u="sng" dirty="0" smtClean="0">
                <a:hlinkClick r:id="rId9" tooltip="Шар (стереометрия)"/>
              </a:rPr>
              <a:t>шарообразные</a:t>
            </a:r>
            <a:r>
              <a:rPr lang="ru-RU" sz="1600" i="1" dirty="0" smtClean="0"/>
              <a:t> ). Количество отверстий также может варьироваться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5-tub-ru.yandex.net/i?id=80730650-62-72&amp;n=21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85786" y="4257675"/>
            <a:ext cx="260032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592650576-58-72&amp;n=21">
            <a:hlinkClick r:id="rId12" tgtFrame="_blank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43372" y="4214818"/>
            <a:ext cx="278608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/>
              <a:t>Бусы.</a:t>
            </a:r>
            <a:endParaRPr lang="ru-RU" sz="1800" dirty="0" smtClean="0"/>
          </a:p>
          <a:p>
            <a:r>
              <a:rPr lang="ru-RU" sz="1800" b="1" i="1" dirty="0" smtClean="0"/>
              <a:t>Бусы</a:t>
            </a:r>
            <a:r>
              <a:rPr lang="ru-RU" sz="1800" i="1" dirty="0" smtClean="0"/>
              <a:t>  — </a:t>
            </a:r>
            <a:r>
              <a:rPr lang="ru-RU" sz="1800" i="1" u="sng" dirty="0" smtClean="0">
                <a:hlinkClick r:id="rId2" tooltip="Украшение"/>
              </a:rPr>
              <a:t>украшение</a:t>
            </a:r>
            <a:r>
              <a:rPr lang="ru-RU" sz="1800" i="1" dirty="0" smtClean="0"/>
              <a:t> , предмет </a:t>
            </a:r>
            <a:r>
              <a:rPr lang="ru-RU" sz="1800" i="1" u="sng" dirty="0" smtClean="0">
                <a:hlinkClick r:id="rId3" tooltip="Роскошь"/>
              </a:rPr>
              <a:t>роскоши</a:t>
            </a:r>
            <a:r>
              <a:rPr lang="ru-RU" sz="1800" i="1" dirty="0" smtClean="0"/>
              <a:t> . Нанизанные на </a:t>
            </a:r>
            <a:r>
              <a:rPr lang="ru-RU" sz="1800" i="1" u="sng" dirty="0" smtClean="0">
                <a:hlinkClick r:id="rId4" tooltip="Нитки"/>
              </a:rPr>
              <a:t>нить</a:t>
            </a:r>
            <a:r>
              <a:rPr lang="ru-RU" sz="1800" i="1" dirty="0" smtClean="0"/>
              <a:t>  камешки, </a:t>
            </a:r>
            <a:r>
              <a:rPr lang="ru-RU" sz="1800" i="1" u="sng" dirty="0" smtClean="0">
                <a:hlinkClick r:id="rId5" tooltip="Жемчуг"/>
              </a:rPr>
              <a:t>жемчуг</a:t>
            </a:r>
            <a:r>
              <a:rPr lang="ru-RU" sz="1800" i="1" dirty="0" smtClean="0"/>
              <a:t> , небольшие округлые предметы — </a:t>
            </a:r>
            <a:r>
              <a:rPr lang="ru-RU" sz="1800" i="1" u="sng" dirty="0" smtClean="0">
                <a:hlinkClick r:id="rId6" tooltip="Бусина"/>
              </a:rPr>
              <a:t>бусины</a:t>
            </a:r>
            <a:r>
              <a:rPr lang="ru-RU" sz="1800" i="1" dirty="0" smtClean="0"/>
              <a:t> . Бусы обычно надевают на шею, однако бывают бусы для рук и для ног. Также бусы иногда используют как </a:t>
            </a:r>
            <a:r>
              <a:rPr lang="ru-RU" sz="1800" i="1" u="sng" dirty="0" smtClean="0">
                <a:hlinkClick r:id="rId7" tooltip="Ёлочные украшения"/>
              </a:rPr>
              <a:t>ёлочные украшения</a:t>
            </a:r>
            <a:r>
              <a:rPr lang="ru-RU" i="1" dirty="0" smtClean="0"/>
              <a:t> 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0-tub-ru.yandex.net/i?id=249529547-69-72&amp;n=21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3643314"/>
            <a:ext cx="421484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Инструменты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Линейка.</a:t>
            </a:r>
            <a:endParaRPr lang="ru-RU" sz="1800" dirty="0" smtClean="0"/>
          </a:p>
          <a:p>
            <a:r>
              <a:rPr lang="ru-RU" sz="1800" b="1" i="1" dirty="0" smtClean="0"/>
              <a:t>Линейка</a:t>
            </a:r>
            <a:r>
              <a:rPr lang="ru-RU" sz="1800" i="1" dirty="0" smtClean="0"/>
              <a:t> — простейший измерительный </a:t>
            </a:r>
            <a:r>
              <a:rPr lang="ru-RU" sz="1800" i="1" u="sng" dirty="0" smtClean="0">
                <a:hlinkClick r:id="rId2" tooltip="Геометрия"/>
              </a:rPr>
              <a:t>геометрический</a:t>
            </a:r>
            <a:r>
              <a:rPr lang="ru-RU" sz="1800" i="1" dirty="0" smtClean="0"/>
              <a:t>  </a:t>
            </a:r>
            <a:r>
              <a:rPr lang="ru-RU" sz="1800" i="1" u="sng" dirty="0" smtClean="0">
                <a:hlinkClick r:id="rId3" tooltip="Инструмент"/>
              </a:rPr>
              <a:t>инструмент</a:t>
            </a:r>
            <a:r>
              <a:rPr lang="ru-RU" sz="1800" i="1" dirty="0" smtClean="0"/>
              <a:t> , представляющий собой узкую пластину, у которой как минимум одна сторона прямая. Обычно линейка имеет нанесённые деления, кратные единице измерения длины (</a:t>
            </a:r>
            <a:r>
              <a:rPr lang="ru-RU" sz="1800" i="1" u="sng" dirty="0" smtClean="0">
                <a:hlinkClick r:id="rId4" tooltip="Сантиметр"/>
              </a:rPr>
              <a:t>сантиметр</a:t>
            </a:r>
            <a:r>
              <a:rPr lang="ru-RU" sz="1800" i="1" dirty="0" smtClean="0"/>
              <a:t> , </a:t>
            </a:r>
            <a:r>
              <a:rPr lang="ru-RU" sz="1800" i="1" u="sng" dirty="0" smtClean="0">
                <a:hlinkClick r:id="rId5" tooltip="Дюйм"/>
              </a:rPr>
              <a:t>дюйм</a:t>
            </a:r>
            <a:r>
              <a:rPr lang="ru-RU" sz="1800" i="1" dirty="0" smtClean="0"/>
              <a:t> ), которые используются для измерения расстояний.</a:t>
            </a:r>
            <a:endParaRPr lang="ru-RU" sz="1800" dirty="0" smtClean="0"/>
          </a:p>
          <a:p>
            <a:r>
              <a:rPr lang="ru-RU" sz="1800" i="1" dirty="0" smtClean="0"/>
              <a:t>Линейки обычно производят из пластика или дерева, реже из металлов.</a:t>
            </a:r>
            <a:endParaRPr lang="ru-RU" sz="1800" dirty="0" smtClean="0"/>
          </a:p>
          <a:p>
            <a:r>
              <a:rPr lang="ru-RU" sz="1800" i="1" dirty="0" smtClean="0"/>
              <a:t> </a:t>
            </a:r>
            <a:endParaRPr lang="ru-RU" sz="1800" dirty="0" smtClean="0"/>
          </a:p>
          <a:p>
            <a:endParaRPr lang="ru-RU" dirty="0"/>
          </a:p>
        </p:txBody>
      </p:sp>
      <p:pic>
        <p:nvPicPr>
          <p:cNvPr id="4" name="Рисунок 3" descr="http://offise-good.ru/upload/iblock/e23/e239b46d7f674bd20222dbf8be43439b.jpg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4071942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Карандаш.</a:t>
            </a:r>
            <a:endParaRPr lang="ru-RU" sz="1800" dirty="0" smtClean="0"/>
          </a:p>
          <a:p>
            <a:r>
              <a:rPr lang="ru-RU" sz="1800" b="1" i="1" dirty="0" err="1" smtClean="0"/>
              <a:t>Каранда́ш</a:t>
            </a:r>
            <a:r>
              <a:rPr lang="ru-RU" sz="1800" i="1" dirty="0" smtClean="0"/>
              <a:t> (</a:t>
            </a:r>
            <a:r>
              <a:rPr lang="ru-RU" sz="1800" i="1" u="sng" dirty="0" err="1" smtClean="0">
                <a:hlinkClick r:id="rId2" tooltip="Язык тюрки"/>
              </a:rPr>
              <a:t>тюрк</a:t>
            </a:r>
            <a:r>
              <a:rPr lang="ru-RU" sz="1800" i="1" u="sng" dirty="0" smtClean="0">
                <a:hlinkClick r:id="rId2" tooltip="Язык тюрки"/>
              </a:rPr>
              <a:t>.</a:t>
            </a:r>
            <a:r>
              <a:rPr lang="ru-RU" sz="1800" i="1" dirty="0" smtClean="0"/>
              <a:t>  </a:t>
            </a:r>
            <a:r>
              <a:rPr lang="ru-RU" sz="1800" i="1" dirty="0" err="1" smtClean="0"/>
              <a:t>karadaš</a:t>
            </a:r>
            <a:r>
              <a:rPr lang="ru-RU" sz="1800" i="1" dirty="0" smtClean="0"/>
              <a:t>, карандаш — чёрный камень)</a:t>
            </a:r>
            <a:r>
              <a:rPr lang="ru-RU" sz="1800" i="1" u="sng" baseline="30000" dirty="0" smtClean="0">
                <a:hlinkClick r:id="rId3"/>
              </a:rPr>
              <a:t>[1]</a:t>
            </a:r>
            <a:r>
              <a:rPr lang="ru-RU" sz="1800" i="1" baseline="30000" dirty="0" smtClean="0"/>
              <a:t> </a:t>
            </a:r>
            <a:r>
              <a:rPr lang="ru-RU" sz="1800" i="1" dirty="0" smtClean="0"/>
              <a:t> — </a:t>
            </a:r>
            <a:r>
              <a:rPr lang="ru-RU" sz="1800" i="1" u="sng" dirty="0" smtClean="0">
                <a:hlinkClick r:id="rId4" tooltip="Инструмент"/>
              </a:rPr>
              <a:t>инструмент</a:t>
            </a:r>
            <a:r>
              <a:rPr lang="ru-RU" sz="1800" i="1" dirty="0" smtClean="0"/>
              <a:t>  в виде </a:t>
            </a:r>
            <a:r>
              <a:rPr lang="ru-RU" sz="1800" i="1" u="sng" dirty="0" smtClean="0">
                <a:hlinkClick r:id="rId5" tooltip="Стержень"/>
              </a:rPr>
              <a:t>стержня</a:t>
            </a:r>
            <a:r>
              <a:rPr lang="ru-RU" sz="1800" i="1" dirty="0" smtClean="0"/>
              <a:t> , изготавливаемого из пишущего материала (</a:t>
            </a:r>
            <a:r>
              <a:rPr lang="ru-RU" sz="1800" i="1" u="sng" dirty="0" smtClean="0">
                <a:hlinkClick r:id="rId6" tooltip="Ископаемый уголь"/>
              </a:rPr>
              <a:t>угля</a:t>
            </a:r>
            <a:r>
              <a:rPr lang="ru-RU" sz="1800" i="1" dirty="0" smtClean="0"/>
              <a:t> , </a:t>
            </a:r>
            <a:r>
              <a:rPr lang="ru-RU" sz="1800" i="1" u="sng" dirty="0" smtClean="0">
                <a:hlinkClick r:id="rId7" tooltip="Графит"/>
              </a:rPr>
              <a:t>графита</a:t>
            </a:r>
            <a:r>
              <a:rPr lang="ru-RU" sz="1800" i="1" dirty="0" smtClean="0"/>
              <a:t> , сухих </a:t>
            </a:r>
            <a:r>
              <a:rPr lang="ru-RU" sz="1800" i="1" u="sng" dirty="0" smtClean="0">
                <a:hlinkClick r:id="rId8" tooltip="Краски"/>
              </a:rPr>
              <a:t>красок</a:t>
            </a:r>
            <a:r>
              <a:rPr lang="ru-RU" sz="1800" i="1" dirty="0" smtClean="0"/>
              <a:t>  и т. п.) применяемый для </a:t>
            </a:r>
            <a:r>
              <a:rPr lang="ru-RU" sz="1800" i="1" u="sng" dirty="0" smtClean="0">
                <a:hlinkClick r:id="rId9" tooltip="Письмо (письменность)"/>
              </a:rPr>
              <a:t>письма</a:t>
            </a:r>
            <a:r>
              <a:rPr lang="ru-RU" sz="1800" i="1" dirty="0" smtClean="0"/>
              <a:t> , рисования, черчения. Часто, в целях удобства, пишущий стержень карандаша вставляется в специальную оправу.</a:t>
            </a:r>
          </a:p>
          <a:p>
            <a:endParaRPr lang="ru-RU" sz="1800" dirty="0"/>
          </a:p>
        </p:txBody>
      </p:sp>
      <p:pic>
        <p:nvPicPr>
          <p:cNvPr id="4" name="Рисунок 3" descr="http://im2-tub-ru.yandex.net/i?id=388844765-46-72&amp;n=17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28662" y="3857628"/>
            <a:ext cx="2133600" cy="28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Сантиметр.</a:t>
            </a:r>
            <a:endParaRPr lang="ru-RU" sz="1800" dirty="0" smtClean="0"/>
          </a:p>
          <a:p>
            <a:r>
              <a:rPr lang="ru-RU" sz="1800" b="1" i="1" dirty="0" err="1" smtClean="0"/>
              <a:t>Сантиме́тр</a:t>
            </a:r>
            <a:r>
              <a:rPr lang="ru-RU" sz="1800" i="1" dirty="0" smtClean="0"/>
              <a:t> (</a:t>
            </a:r>
            <a:r>
              <a:rPr lang="ru-RU" sz="1800" b="1" i="1" dirty="0" smtClean="0"/>
              <a:t>см</a:t>
            </a:r>
            <a:r>
              <a:rPr lang="ru-RU" sz="1800" i="1" dirty="0" smtClean="0"/>
              <a:t>, </a:t>
            </a:r>
            <a:r>
              <a:rPr lang="ru-RU" sz="1800" b="1" i="1" dirty="0" err="1" smtClean="0"/>
              <a:t>cm</a:t>
            </a:r>
            <a:r>
              <a:rPr lang="ru-RU" sz="1800" i="1" dirty="0" smtClean="0"/>
              <a:t>; устар. </a:t>
            </a:r>
            <a:r>
              <a:rPr lang="ru-RU" sz="1800" b="1" i="1" dirty="0" err="1" smtClean="0"/>
              <a:t>стм</a:t>
            </a:r>
            <a:r>
              <a:rPr lang="ru-RU" sz="1800" b="1" i="1" dirty="0" smtClean="0"/>
              <a:t>.</a:t>
            </a:r>
            <a:r>
              <a:rPr lang="ru-RU" sz="1800" i="1" dirty="0" smtClean="0"/>
              <a:t>) — единица длины в различных </a:t>
            </a:r>
            <a:r>
              <a:rPr lang="ru-RU" sz="1800" i="1" u="sng" dirty="0" smtClean="0">
                <a:hlinkClick r:id="rId2" tooltip="Метрическая система мер"/>
              </a:rPr>
              <a:t>метрических системах мер</a:t>
            </a:r>
            <a:r>
              <a:rPr lang="ru-RU" sz="1800" i="1" dirty="0" smtClean="0"/>
              <a:t> , равная 0,01 </a:t>
            </a:r>
            <a:r>
              <a:rPr lang="ru-RU" sz="1800" i="1" u="sng" dirty="0" smtClean="0">
                <a:hlinkClick r:id="rId3" tooltip="Метр"/>
              </a:rPr>
              <a:t>метра</a:t>
            </a:r>
            <a:r>
              <a:rPr lang="ru-RU" sz="1800" i="1" dirty="0" smtClean="0"/>
              <a:t> . В системах </a:t>
            </a:r>
            <a:r>
              <a:rPr lang="ru-RU" sz="1800" i="1" u="sng" dirty="0" smtClean="0">
                <a:hlinkClick r:id="rId4" tooltip="СИ"/>
              </a:rPr>
              <a:t>СИ</a:t>
            </a:r>
            <a:r>
              <a:rPr lang="ru-RU" sz="1800" i="1" dirty="0" smtClean="0"/>
              <a:t> , </a:t>
            </a:r>
            <a:r>
              <a:rPr lang="ru-RU" sz="1800" i="1" u="sng" dirty="0" smtClean="0">
                <a:hlinkClick r:id="rId5" tooltip="МКГСС"/>
              </a:rPr>
              <a:t>МКГСС</a:t>
            </a:r>
            <a:r>
              <a:rPr lang="ru-RU" sz="1800" i="1" dirty="0" smtClean="0"/>
              <a:t> , </a:t>
            </a:r>
            <a:r>
              <a:rPr lang="ru-RU" sz="1800" i="1" u="sng" dirty="0" smtClean="0">
                <a:hlinkClick r:id="rId6" tooltip="МКС (система единиц измерения)"/>
              </a:rPr>
              <a:t>МКС</a:t>
            </a:r>
            <a:r>
              <a:rPr lang="ru-RU" sz="1800" i="1" dirty="0" smtClean="0"/>
              <a:t>  и </a:t>
            </a:r>
            <a:r>
              <a:rPr lang="ru-RU" sz="1800" i="1" u="sng" dirty="0" smtClean="0">
                <a:hlinkClick r:id="rId7" tooltip="МТС (система единиц измерения)"/>
              </a:rPr>
              <a:t>МТС</a:t>
            </a:r>
            <a:r>
              <a:rPr lang="ru-RU" sz="1800" i="1" dirty="0" smtClean="0"/>
              <a:t>  сантиметр является дольной единицей от метра — основной единицы. В системе </a:t>
            </a:r>
            <a:r>
              <a:rPr lang="ru-RU" sz="1800" i="1" u="sng" dirty="0" smtClean="0">
                <a:hlinkClick r:id="rId8" tooltip="СГС"/>
              </a:rPr>
              <a:t>СГС</a:t>
            </a:r>
            <a:r>
              <a:rPr lang="ru-RU" sz="1800" i="1" dirty="0" smtClean="0"/>
              <a:t>  сантиметр является основной единицей длины и (в различных вариантах СГС) единицей измерения некоторых электрических и магнитных величин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4" name="Рисунок 3" descr="http://im7-tub-ru.yandex.net/i?id=35675622-43-72&amp;n=17">
            <a:hlinkClick r:id="rId9" tgtFrame="_blank"/>
          </p:cNvPr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28728" y="4071942"/>
            <a:ext cx="2676525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Ватман.</a:t>
            </a:r>
            <a:endParaRPr lang="ru-RU" sz="1800" dirty="0" smtClean="0"/>
          </a:p>
          <a:p>
            <a:r>
              <a:rPr lang="ru-RU" sz="1800" b="1" i="1" dirty="0" smtClean="0"/>
              <a:t>Ватман</a:t>
            </a:r>
            <a:r>
              <a:rPr lang="ru-RU" sz="1800" i="1" dirty="0" smtClean="0"/>
              <a:t>, или </a:t>
            </a:r>
            <a:r>
              <a:rPr lang="ru-RU" sz="1800" b="1" i="1" dirty="0" smtClean="0"/>
              <a:t>ватманская бумага</a:t>
            </a:r>
            <a:r>
              <a:rPr lang="ru-RU" sz="1800" i="1" dirty="0" smtClean="0"/>
              <a:t> (</a:t>
            </a:r>
            <a:r>
              <a:rPr lang="ru-RU" sz="1800" i="1" u="sng" dirty="0" smtClean="0">
                <a:hlinkClick r:id="rId2" tooltip="Английский язык"/>
              </a:rPr>
              <a:t>англ.</a:t>
            </a:r>
            <a:r>
              <a:rPr lang="ru-RU" sz="1800" i="1" dirty="0" smtClean="0"/>
              <a:t>  </a:t>
            </a:r>
            <a:r>
              <a:rPr lang="ru-RU" sz="1800" i="1" dirty="0" err="1" smtClean="0"/>
              <a:t>Whatman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paper</a:t>
            </a:r>
            <a:r>
              <a:rPr lang="ru-RU" sz="1800" i="1" dirty="0" smtClean="0"/>
              <a:t>) — белая высокосортная </a:t>
            </a:r>
            <a:r>
              <a:rPr lang="ru-RU" sz="1800" i="1" u="sng" dirty="0" smtClean="0">
                <a:hlinkClick r:id="rId3" tooltip="Бумага"/>
              </a:rPr>
              <a:t>бумага</a:t>
            </a:r>
            <a:r>
              <a:rPr lang="ru-RU" sz="1800" i="1" dirty="0" smtClean="0"/>
              <a:t>  без ярко выраженной фактуры, плотная, с поверхностной проклейкой. Отличается большой сопротивляемостью к истиранию. Относится к типу рисовальных бумаг (употребляется для рисования </a:t>
            </a:r>
            <a:r>
              <a:rPr lang="ru-RU" sz="1800" i="1" u="sng" dirty="0" smtClean="0">
                <a:hlinkClick r:id="rId4" tooltip="Итальянский карандаш"/>
              </a:rPr>
              <a:t>итальянским карандашом</a:t>
            </a:r>
            <a:r>
              <a:rPr lang="ru-RU" sz="1800" i="1" dirty="0" smtClean="0"/>
              <a:t>  или для </a:t>
            </a:r>
            <a:r>
              <a:rPr lang="ru-RU" sz="1800" i="1" u="sng" dirty="0" smtClean="0">
                <a:hlinkClick r:id="rId5" tooltip="Акварель"/>
              </a:rPr>
              <a:t>акварели</a:t>
            </a:r>
            <a:r>
              <a:rPr lang="ru-RU" sz="1800" i="1" dirty="0" smtClean="0"/>
              <a:t> ).</a:t>
            </a:r>
            <a:endParaRPr lang="ru-RU" sz="1800" dirty="0" smtClean="0"/>
          </a:p>
          <a:p>
            <a:endParaRPr lang="ru-RU" sz="1800" dirty="0"/>
          </a:p>
        </p:txBody>
      </p:sp>
      <p:pic>
        <p:nvPicPr>
          <p:cNvPr id="4" name="Рисунок 3" descr="http://im4-tub-ru.yandex.net/i?id=24391315-13-72&amp;n=16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976" y="4071942"/>
            <a:ext cx="272034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i="1" dirty="0" smtClean="0"/>
              <a:t>Игла. </a:t>
            </a:r>
            <a:endParaRPr lang="ru-RU" sz="1800" dirty="0" smtClean="0"/>
          </a:p>
          <a:p>
            <a:r>
              <a:rPr lang="ru-RU" sz="1800" b="1" i="1" dirty="0" smtClean="0"/>
              <a:t>Игла (Иголка)</a:t>
            </a:r>
            <a:r>
              <a:rPr lang="ru-RU" sz="1800" i="1" dirty="0" smtClean="0"/>
              <a:t> — длинный тонкий остроконечный инструмент из твёрдого вещества (ранее из </a:t>
            </a:r>
            <a:r>
              <a:rPr lang="ru-RU" sz="1800" i="1" u="sng" dirty="0" smtClean="0">
                <a:hlinkClick r:id="rId2" tooltip="Кость"/>
              </a:rPr>
              <a:t>кости</a:t>
            </a:r>
            <a:r>
              <a:rPr lang="ru-RU" sz="1800" i="1" dirty="0" smtClean="0"/>
              <a:t> ) чаще всего известное человеку по швейным иглам с </a:t>
            </a:r>
            <a:r>
              <a:rPr lang="ru-RU" sz="1800" i="1" u="sng" dirty="0" smtClean="0">
                <a:hlinkClick r:id="rId3" tooltip="Игольное ушко"/>
              </a:rPr>
              <a:t>игольным ушком</a:t>
            </a:r>
            <a:r>
              <a:rPr lang="ru-RU" sz="1800" i="1" dirty="0" smtClean="0"/>
              <a:t>  для </a:t>
            </a:r>
            <a:r>
              <a:rPr lang="ru-RU" sz="1800" i="1" u="sng" dirty="0" smtClean="0">
                <a:hlinkClick r:id="rId4" tooltip="Нитки"/>
              </a:rPr>
              <a:t>нити</a:t>
            </a:r>
            <a:r>
              <a:rPr lang="ru-RU" sz="1800" i="1" dirty="0" smtClean="0"/>
              <a:t>  с одной стороны</a:t>
            </a:r>
            <a:r>
              <a:rPr lang="ru-RU" i="1" dirty="0" smtClean="0"/>
              <a:t>.</a:t>
            </a:r>
            <a:endParaRPr lang="ru-RU" dirty="0"/>
          </a:p>
        </p:txBody>
      </p:sp>
      <p:pic>
        <p:nvPicPr>
          <p:cNvPr id="4" name="Рисунок 3" descr="http://upload.wikimedia.org/wikipedia/commons/thumb/c/cd/Naehnadel.jpg/300px-Naehnadel.jpg">
            <a:hlinkClick r:id="rId5"/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4000504"/>
            <a:ext cx="421484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Выбор и обоснование темы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Мы давно с мамой мечтали, чтобы наш чай был вкусным и ароматным. Раньше для  этого мы укрывали заварочный чайник полотенцем, но это было не красиво.  Мама  предложила мне сделать грелку на чайник в  виде «бабы».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Ножницы.</a:t>
            </a:r>
            <a:endParaRPr lang="ru-RU" sz="1800" dirty="0" smtClean="0"/>
          </a:p>
          <a:p>
            <a:r>
              <a:rPr lang="ru-RU" sz="1800" b="1" i="1" dirty="0" err="1" smtClean="0"/>
              <a:t>Но́жницы</a:t>
            </a:r>
            <a:r>
              <a:rPr lang="ru-RU" sz="1800" i="1" dirty="0" smtClean="0"/>
              <a:t> — </a:t>
            </a:r>
            <a:r>
              <a:rPr lang="ru-RU" sz="1800" i="1" u="sng" dirty="0" smtClean="0">
                <a:hlinkClick r:id="rId2" tooltip="Инструмент"/>
              </a:rPr>
              <a:t>инструмент</a:t>
            </a:r>
            <a:r>
              <a:rPr lang="ru-RU" sz="1800" i="1" dirty="0" smtClean="0"/>
              <a:t>  для разрезания.</a:t>
            </a:r>
            <a:endParaRPr lang="ru-RU" sz="1800" dirty="0" smtClean="0"/>
          </a:p>
          <a:p>
            <a:r>
              <a:rPr lang="ru-RU" sz="1800" i="1" dirty="0" smtClean="0"/>
              <a:t>Бытовыми ножницами обычно режут </a:t>
            </a:r>
            <a:r>
              <a:rPr lang="ru-RU" sz="1800" i="1" u="sng" dirty="0" smtClean="0">
                <a:hlinkClick r:id="rId3" tooltip="Бумага"/>
              </a:rPr>
              <a:t>бумагу</a:t>
            </a:r>
            <a:r>
              <a:rPr lang="ru-RU" sz="1800" i="1" dirty="0" smtClean="0"/>
              <a:t>  и </a:t>
            </a:r>
            <a:r>
              <a:rPr lang="ru-RU" sz="1800" i="1" u="sng" dirty="0" smtClean="0">
                <a:hlinkClick r:id="rId4" tooltip="Ткань"/>
              </a:rPr>
              <a:t>ткани</a:t>
            </a:r>
            <a:r>
              <a:rPr lang="ru-RU" sz="1800" i="1" dirty="0" smtClean="0"/>
              <a:t> , а также стригут </a:t>
            </a:r>
            <a:r>
              <a:rPr lang="ru-RU" sz="1800" i="1" u="sng" dirty="0" smtClean="0">
                <a:hlinkClick r:id="rId5" tooltip="Волосы"/>
              </a:rPr>
              <a:t>волосы</a:t>
            </a:r>
            <a:r>
              <a:rPr lang="ru-RU" sz="1800" i="1" dirty="0" smtClean="0"/>
              <a:t>  и </a:t>
            </a:r>
            <a:r>
              <a:rPr lang="ru-RU" sz="1800" i="1" u="sng" dirty="0" smtClean="0">
                <a:hlinkClick r:id="rId6" tooltip="Ноготь"/>
              </a:rPr>
              <a:t>ногти</a:t>
            </a:r>
            <a:endParaRPr lang="ru-RU" sz="1800" dirty="0"/>
          </a:p>
        </p:txBody>
      </p:sp>
      <p:pic>
        <p:nvPicPr>
          <p:cNvPr id="4" name="Рисунок 3" descr="http://im5-tub-ru.yandex.net/i?id=89115750-51-72&amp;n=17">
            <a:hlinkClick r:id="rId7" tgtFrame="_blank"/>
          </p:cNvPr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500438"/>
            <a:ext cx="278608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smtClean="0"/>
              <a:t>Швейная машинка.</a:t>
            </a:r>
            <a:endParaRPr lang="ru-RU" sz="1800" dirty="0" smtClean="0"/>
          </a:p>
          <a:p>
            <a:r>
              <a:rPr lang="ru-RU" sz="1800" b="1" i="1" dirty="0" smtClean="0"/>
              <a:t>Швейная машина</a:t>
            </a:r>
            <a:r>
              <a:rPr lang="ru-RU" sz="1800" i="1" dirty="0" smtClean="0"/>
              <a:t> (в быту </a:t>
            </a:r>
            <a:r>
              <a:rPr lang="ru-RU" sz="1800" b="1" i="1" dirty="0" smtClean="0"/>
              <a:t>Швейная машинка</a:t>
            </a:r>
            <a:r>
              <a:rPr lang="ru-RU" sz="1800" i="1" dirty="0" smtClean="0"/>
              <a:t>) (</a:t>
            </a:r>
            <a:r>
              <a:rPr lang="ru-RU" sz="1800" i="1" u="sng" dirty="0" smtClean="0">
                <a:hlinkClick r:id="rId2" tooltip="Английский язык"/>
              </a:rPr>
              <a:t>англ.</a:t>
            </a:r>
            <a:r>
              <a:rPr lang="ru-RU" sz="1800" i="1" dirty="0" smtClean="0"/>
              <a:t>  </a:t>
            </a:r>
            <a:r>
              <a:rPr lang="ru-RU" sz="1800" i="1" dirty="0" err="1" smtClean="0"/>
              <a:t>sewing</a:t>
            </a:r>
            <a:r>
              <a:rPr lang="ru-RU" sz="1800" i="1" dirty="0" smtClean="0"/>
              <a:t> </a:t>
            </a:r>
            <a:r>
              <a:rPr lang="ru-RU" sz="1800" i="1" dirty="0" err="1" smtClean="0"/>
              <a:t>machine</a:t>
            </a:r>
            <a:r>
              <a:rPr lang="ru-RU" sz="1800" i="1" dirty="0" smtClean="0"/>
              <a:t>) — техническое </a:t>
            </a:r>
            <a:r>
              <a:rPr lang="ru-RU" sz="1800" i="1" u="sng" dirty="0" smtClean="0">
                <a:hlinkClick r:id="rId3" tooltip="Устройство"/>
              </a:rPr>
              <a:t>устройство</a:t>
            </a:r>
            <a:r>
              <a:rPr lang="ru-RU" sz="1800" i="1" dirty="0" smtClean="0"/>
              <a:t>  для соединения и отделки </a:t>
            </a:r>
            <a:r>
              <a:rPr lang="ru-RU" sz="1800" i="1" u="sng" dirty="0" smtClean="0">
                <a:hlinkClick r:id="rId4" tooltip="Материал"/>
              </a:rPr>
              <a:t>материалов</a:t>
            </a:r>
            <a:r>
              <a:rPr lang="ru-RU" sz="1800" i="1" dirty="0" smtClean="0"/>
              <a:t>  методом </a:t>
            </a:r>
            <a:r>
              <a:rPr lang="ru-RU" sz="1800" i="1" u="sng" dirty="0" smtClean="0">
                <a:hlinkClick r:id="rId5" tooltip="Шитьё"/>
              </a:rPr>
              <a:t>шитья</a:t>
            </a:r>
            <a:r>
              <a:rPr lang="ru-RU" sz="1800" i="1" dirty="0" smtClean="0"/>
              <a:t> . Швейные машины применяются в швейной, трикотажной, обувной и других отраслях лёгкой промышленности, а также в быту.</a:t>
            </a:r>
            <a:endParaRPr lang="ru-RU" sz="1800" dirty="0"/>
          </a:p>
        </p:txBody>
      </p:sp>
      <p:pic>
        <p:nvPicPr>
          <p:cNvPr id="4" name="Рисунок 3" descr="http://im3-tub-ru.yandex.net/i?id=438178421-15-72&amp;n=16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786190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Технологическая карта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У куклы должен быть утеплитель-муфта. Сначала надо сделать замеры вашего чайника.</a:t>
            </a:r>
            <a:br>
              <a:rPr lang="ru-RU" i="1" dirty="0" smtClean="0"/>
            </a:br>
            <a:r>
              <a:rPr lang="ru-RU" i="1" dirty="0" smtClean="0"/>
              <a:t>Я сделала  замер в самой широкой части чайника + 3 см. У меня  есть размер основания муфты.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im7-tub-ru.yandex.net/i?id=35675622-43-72&amp;n=17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857628"/>
            <a:ext cx="314327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i="1" dirty="0" smtClean="0"/>
              <a:t>Сама муфта имеет 3 слоя: подкладку, утеплитель и верхняя декоративная  «рубашка».</a:t>
            </a:r>
            <a:br>
              <a:rPr lang="ru-RU" sz="2000" i="1" dirty="0" smtClean="0"/>
            </a:br>
            <a:r>
              <a:rPr lang="ru-RU" sz="2000" i="1" dirty="0" smtClean="0"/>
              <a:t>Для подкладки я взяла</a:t>
            </a:r>
            <a:endParaRPr lang="ru-RU" sz="2000" dirty="0" smtClean="0"/>
          </a:p>
          <a:p>
            <a:r>
              <a:rPr lang="ru-RU" sz="2000" i="1" dirty="0" smtClean="0"/>
              <a:t>хлопчатобумажную ткань. Утеплителем может служить  ватин, тонкий поролон или </a:t>
            </a:r>
            <a:r>
              <a:rPr lang="ru-RU" sz="2000" i="1" dirty="0" err="1" smtClean="0"/>
              <a:t>синтепон</a:t>
            </a:r>
            <a:r>
              <a:rPr lang="ru-RU" sz="2000" i="1" dirty="0" smtClean="0"/>
              <a:t>. Для «рубашки» - любая яркая  и цветастая ткань, кусочки которой найдутся</a:t>
            </a:r>
            <a:endParaRPr lang="ru-RU" sz="2000" dirty="0"/>
          </a:p>
        </p:txBody>
      </p:sp>
      <p:pic>
        <p:nvPicPr>
          <p:cNvPr id="4" name="Рисунок 3" descr="http://www.more-tkani.ru/images/photos/2e8b30d8978b1b7e4c643d7096489fd5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929066"/>
            <a:ext cx="2590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NIKON\DSCN005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071942"/>
            <a:ext cx="278608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Выкраиваем подкладку и утеплитель. Утеплитель нужно сделать по всему периметру  на 1,5 см меньше подкладки. Накладываем утеплитель на подкладки и простегиваем его. 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/>
          </a:p>
        </p:txBody>
      </p:sp>
      <p:pic>
        <p:nvPicPr>
          <p:cNvPr id="7" name="Рисунок 6" descr="I:\DCIM\101NIKON\DSCN004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14818"/>
            <a:ext cx="2505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I:\DCIM\101NIKON\DSCN00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071942"/>
            <a:ext cx="26765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I:\DCIM\101NIKON\DSCN0057.JPG"/>
          <p:cNvPicPr/>
          <p:nvPr/>
        </p:nvPicPr>
        <p:blipFill>
          <a:blip r:embed="rId4" cstate="print"/>
          <a:srcRect l="10568"/>
          <a:stretch>
            <a:fillRect/>
          </a:stretch>
        </p:blipFill>
        <p:spPr bwMode="auto">
          <a:xfrm>
            <a:off x="6143636" y="4071942"/>
            <a:ext cx="243776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Потом сшиваем  детали между собой утеплителем наружу.</a:t>
            </a:r>
            <a:br>
              <a:rPr lang="ru-RU" i="1" dirty="0" smtClean="0"/>
            </a:br>
            <a:r>
              <a:rPr lang="ru-RU" i="1" dirty="0" smtClean="0"/>
              <a:t> Внешний слой юбки – 2 прямоугольника. Ширина юбки – размер основания подкладки + 1 см на швы, высота – чуть больше высоты подкладки. Сшиваем прямоугольники с изнанки. Сшиваем основания юбки и подкладки. Верхний край соберите на нитку, не затягивая ее.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Для головы и туловища нам понадобится плотная хлопчатобумажная ткань  бежевого или телесного цвета. После того, как чехольчик  «голова-туловище» сшит, выворачиваем его налицо и набиваем </a:t>
            </a:r>
            <a:r>
              <a:rPr lang="ru-RU" i="1" dirty="0" err="1" smtClean="0"/>
              <a:t>синтепоном</a:t>
            </a:r>
            <a:r>
              <a:rPr lang="ru-RU" i="1" dirty="0" smtClean="0"/>
              <a:t>, но не очень туго – нам нужно будет обозначить лицо. Отдельно вырезаем кружочек для носика, в середину кружочка кладем немного ваты и затягиваем ниткой по краю.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:\DCIM\101NIKON\DSCN005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928802"/>
            <a:ext cx="2323407" cy="3532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:\DCIM\101NIKON\DSCN005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71678"/>
            <a:ext cx="364333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i="1" dirty="0" smtClean="0"/>
              <a:t>Берем женские колготки. Вырезай кусочек колготок. Набиваем </a:t>
            </a:r>
            <a:r>
              <a:rPr lang="ru-RU" sz="2400" i="1" dirty="0" err="1" smtClean="0"/>
              <a:t>синтепоном</a:t>
            </a:r>
            <a:r>
              <a:rPr lang="ru-RU" sz="2400" i="1" dirty="0" smtClean="0"/>
              <a:t>. Пришиваем носик. Берем пуговицы для глазок. Возьмем несколько пучков шерстяных ниток и пришейте их посередине головы, разделив на пробор. Концы «волос» затяните в пучок сзади головы.</a:t>
            </a:r>
            <a:endParaRPr lang="ru-RU" sz="2400" i="1" dirty="0"/>
          </a:p>
        </p:txBody>
      </p:sp>
      <p:pic>
        <p:nvPicPr>
          <p:cNvPr id="7" name="Рисунок 6" descr="http://content.foto.mail.ru/mail/olga1963-01/_blogs/i-32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572008"/>
            <a:ext cx="2527300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ontent.foto.mail.ru/mail/olga1963-01/_blogs/i-3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500570"/>
            <a:ext cx="25654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i="1" dirty="0" smtClean="0"/>
              <a:t>1. Иглы хранить в подушечке или игольнице, обвив их ниткой .Булавки хранить в коробке с плотно закрывающейся крышкой.</a:t>
            </a:r>
            <a:endParaRPr lang="ru-RU" dirty="0" smtClean="0"/>
          </a:p>
          <a:p>
            <a:r>
              <a:rPr lang="ru-RU" i="1" dirty="0" smtClean="0"/>
              <a:t>2. Сломанную иглу не бросать, а класть в специально отведенную для этого коробку.</a:t>
            </a:r>
            <a:endParaRPr lang="ru-RU" dirty="0" smtClean="0"/>
          </a:p>
          <a:p>
            <a:r>
              <a:rPr lang="ru-RU" i="1" dirty="0" smtClean="0"/>
              <a:t>3. Знать количество иголок, булавок, взятых для работы. В конце работы проверить их наличие.</a:t>
            </a:r>
            <a:endParaRPr lang="ru-RU" dirty="0" smtClean="0"/>
          </a:p>
          <a:p>
            <a:r>
              <a:rPr lang="ru-RU" i="1" dirty="0" smtClean="0"/>
              <a:t>4. Во время работы иголки и булавки вкалывать в подушечку, нельзя брать в рот, не вкалывать в одежду, мягкие предметы, стены, занавески. не оставлять иголку в изделии.</a:t>
            </a:r>
            <a:endParaRPr lang="ru-RU" dirty="0" smtClean="0"/>
          </a:p>
          <a:p>
            <a:r>
              <a:rPr lang="ru-RU" i="1" dirty="0" smtClean="0"/>
              <a:t>5. Не шить ржавой иглой. Она плохо проходит в ткань, оставляет пятна и может сломаться.</a:t>
            </a:r>
            <a:endParaRPr lang="ru-RU" dirty="0" smtClean="0"/>
          </a:p>
          <a:p>
            <a:r>
              <a:rPr lang="ru-RU" i="1" dirty="0" smtClean="0"/>
              <a:t>6. Прикреплять выкройки к ткани острыми концами булавок в направлении от себя, чтобы при движении рук вперед или в стороны не наколоться.</a:t>
            </a:r>
            <a:endParaRPr lang="ru-RU" dirty="0" smtClean="0"/>
          </a:p>
          <a:p>
            <a:r>
              <a:rPr lang="ru-RU" i="1" dirty="0" smtClean="0"/>
              <a:t>7. Перед примеркой проверить, не остались ли в изделии булавки или иголки.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:\DCIM\101NIKON\DSCN0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391" y="1935163"/>
            <a:ext cx="5851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upload.wikimedia.org/wikipedia/commons/thumb/c/cd/Naehnadel.jpg/300px-Naehnadel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21481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145077450-29-72&amp;n=1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2143116"/>
            <a:ext cx="364333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1. Ножницы хранить в определенном месте - в подставке или рабочей коробку.</a:t>
            </a:r>
            <a:endParaRPr lang="ru-RU" dirty="0" smtClean="0"/>
          </a:p>
          <a:p>
            <a:r>
              <a:rPr lang="ru-RU" i="1" dirty="0" smtClean="0"/>
              <a:t>2. Класть ножницы сомкнутыми лезвиями от работающего; передавая, держать их за сомкнутые лезвия.</a:t>
            </a:r>
            <a:endParaRPr lang="ru-RU" dirty="0" smtClean="0"/>
          </a:p>
          <a:p>
            <a:r>
              <a:rPr lang="ru-RU" i="1" dirty="0" smtClean="0"/>
              <a:t>3. Работать хорошо отрегулированными и заточенными ножницами.</a:t>
            </a:r>
            <a:endParaRPr lang="ru-RU" dirty="0" smtClean="0"/>
          </a:p>
          <a:p>
            <a:r>
              <a:rPr lang="ru-RU" i="1" dirty="0" smtClean="0"/>
              <a:t>4. Не оставлять ножницы раскрытыми лезвиями.</a:t>
            </a:r>
            <a:endParaRPr lang="ru-RU" dirty="0" smtClean="0"/>
          </a:p>
          <a:p>
            <a:r>
              <a:rPr lang="ru-RU" i="1" dirty="0" smtClean="0"/>
              <a:t>5. Следить за движением и положением лезвий во время работы.</a:t>
            </a:r>
            <a:endParaRPr lang="ru-RU" dirty="0" smtClean="0"/>
          </a:p>
          <a:p>
            <a:r>
              <a:rPr lang="ru-RU" i="1" dirty="0" smtClean="0"/>
              <a:t>6. Использовать ножницы только по назначению.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5-tub-ru.yandex.net/i?id=89115750-51-72&amp;n=1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928802"/>
            <a:ext cx="492922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Правила работы на швейной машине.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sz="2900" i="1" dirty="0" smtClean="0"/>
              <a:t>1. Маховое колесо вращать только на себя.</a:t>
            </a:r>
            <a:endParaRPr lang="ru-RU" sz="2900" dirty="0" smtClean="0"/>
          </a:p>
          <a:p>
            <a:r>
              <a:rPr lang="ru-RU" sz="2900" i="1" dirty="0" smtClean="0"/>
              <a:t>2. Толщину нитей и иглы подбирать в соответствии с тканью. </a:t>
            </a:r>
            <a:endParaRPr lang="ru-RU" sz="2900" dirty="0" smtClean="0"/>
          </a:p>
          <a:p>
            <a:r>
              <a:rPr lang="ru-RU" sz="2900" i="1" dirty="0" smtClean="0"/>
              <a:t>3. Проверять степень натяжения верхней нити, величину стежка, вид машинной строчки. </a:t>
            </a:r>
            <a:endParaRPr lang="ru-RU" sz="2900" dirty="0" smtClean="0"/>
          </a:p>
          <a:p>
            <a:r>
              <a:rPr lang="ru-RU" sz="2900" i="1" dirty="0" smtClean="0"/>
              <a:t>4.Заправлять нити в точном соответствии с инструкцией к швейной машине (нити верхней и нижней заправки должны быть одного номера и желательно одного цвета).</a:t>
            </a:r>
            <a:endParaRPr lang="ru-RU" sz="2900" dirty="0" smtClean="0"/>
          </a:p>
          <a:p>
            <a:r>
              <a:rPr lang="ru-RU" sz="2900" i="1" dirty="0" smtClean="0"/>
              <a:t>5. Помнить, что при шитье деталь изделия должна находиться с левой стороны от работающего, а припуски на швы — с правой стороны. </a:t>
            </a:r>
            <a:endParaRPr lang="ru-RU" sz="2900" dirty="0" smtClean="0"/>
          </a:p>
          <a:p>
            <a:r>
              <a:rPr lang="ru-RU" sz="2900" i="1" dirty="0" smtClean="0"/>
              <a:t>6. Под лапку подкладывать ткань, делать прокол иглой, опускать лапку, выводить нити за лапку с концами длиной 8—10 см.</a:t>
            </a:r>
            <a:endParaRPr lang="ru-RU" sz="2900" dirty="0" smtClean="0"/>
          </a:p>
          <a:p>
            <a:r>
              <a:rPr lang="ru-RU" sz="2900" i="1" dirty="0" smtClean="0"/>
              <a:t>7. По окончании работы поднимать иглу и лапку, отодвигать ткань в сторону, подтягивать нити и обрезать их, используя нож, расположенный на рукаве швейной машины. </a:t>
            </a:r>
            <a:endParaRPr lang="ru-RU" sz="2900" dirty="0" smtClean="0"/>
          </a:p>
          <a:p>
            <a:r>
              <a:rPr lang="ru-RU" sz="2900" i="1" dirty="0" smtClean="0"/>
              <a:t>8. Не допускать работу швейной машины, когда ткань сошла с зубцов ее рейки.</a:t>
            </a:r>
            <a:endParaRPr lang="ru-RU" sz="2900" dirty="0" smtClean="0"/>
          </a:p>
          <a:p>
            <a:r>
              <a:rPr lang="ru-RU" sz="2900" i="1" dirty="0" smtClean="0"/>
              <a:t>9. По окончании работы подложить кусочек ткани под лапку и выключить электрическую швейную машину.</a:t>
            </a:r>
            <a:endParaRPr lang="ru-RU" sz="2900" dirty="0" smtClean="0"/>
          </a:p>
          <a:p>
            <a:r>
              <a:rPr lang="ru-RU" sz="2900" i="1" dirty="0" smtClean="0"/>
              <a:t> </a:t>
            </a:r>
            <a:endParaRPr lang="ru-RU" sz="2900" dirty="0" smtClean="0"/>
          </a:p>
          <a:p>
            <a:r>
              <a:rPr lang="ru-RU" sz="2900" i="1" dirty="0" smtClean="0"/>
              <a:t> </a:t>
            </a: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3-tub-ru.yandex.net/i?id=438178421-15-72&amp;n=16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1928802"/>
            <a:ext cx="392909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Экологическое обоснование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sz="2900" i="1" dirty="0" smtClean="0"/>
              <a:t>Текстильная промышленность нашей страны выпускает много разнообразных тканей, различных по составу, строению и отделки. Ткань состоит из тонких нитей (пряжи), плотно переплетённых между собой. А нить в свою очередь содержит множество отдельных тоненьких волокон. По происхождению волокна делятся на:  натуральные и химические.</a:t>
            </a:r>
            <a:endParaRPr lang="ru-RU" sz="2900" dirty="0" smtClean="0"/>
          </a:p>
          <a:p>
            <a:r>
              <a:rPr lang="ru-RU" sz="2900" i="1" dirty="0" smtClean="0"/>
              <a:t>Волокно-это гибкое, прочное тело, длина которого во много раз больше, чем поперечный размер. Их используют для производства пряжи, ниток, ткани.</a:t>
            </a:r>
            <a:endParaRPr lang="ru-RU" sz="2900" dirty="0" smtClean="0"/>
          </a:p>
          <a:p>
            <a:r>
              <a:rPr lang="ru-RU" sz="2900" i="1" dirty="0" smtClean="0"/>
              <a:t>Экологически чистые растения:</a:t>
            </a:r>
            <a:endParaRPr lang="ru-RU" sz="2900" dirty="0" smtClean="0"/>
          </a:p>
          <a:p>
            <a:r>
              <a:rPr lang="ru-RU" sz="2900" i="1" dirty="0" smtClean="0"/>
              <a:t>- Хлопчатник - однолетнее растение древовидной формы. Растёт кустом, плоды- коробочки, содержащие семена, покрытые длинными волосками. Эти волокна называют хлопком или "белое золото". Длина волокон от 6-52мм. Природный цвет волокон белый, кремовый, бежевый. Это солнцелюбивое растение. Выращивают хлопок в Узбекистане, Туркмении, Киргизии.</a:t>
            </a:r>
            <a:endParaRPr lang="ru-RU" sz="2900" dirty="0" smtClean="0"/>
          </a:p>
          <a:p>
            <a:r>
              <a:rPr lang="ru-RU" sz="2900" i="1" dirty="0" smtClean="0"/>
              <a:t>- Лён – однолетнее растение. Для производства волокон используют стебель. Его длина до 1 м и диаметром 3- 5 мм. Лён любит влагу. Его выращивают в Ивановской, Костромской, Вологодской областях и в Прибалтике, Украине.</a:t>
            </a:r>
            <a:endParaRPr lang="ru-RU" sz="2900" dirty="0" smtClean="0"/>
          </a:p>
          <a:p>
            <a:r>
              <a:rPr lang="ru-RU" sz="2900" i="1" dirty="0" smtClean="0"/>
              <a:t>Хлопок обладает высокой гигроскопичностью, горит ярко- жёлтым пламенем образуя серый пепел и запах жжёной бумаги.</a:t>
            </a:r>
            <a:endParaRPr lang="ru-RU" sz="2900" dirty="0" smtClean="0"/>
          </a:p>
          <a:p>
            <a:r>
              <a:rPr lang="ru-RU" sz="2900" i="1" dirty="0" smtClean="0"/>
              <a:t>Лён на ощупь гладкий, прохладный. Горит так же, как хлопок. Гигроскопичность выше, чем у хлопка. Переносит большой нагрев утюга.</a:t>
            </a:r>
            <a:endParaRPr lang="ru-RU" sz="2900" dirty="0" smtClean="0"/>
          </a:p>
          <a:p>
            <a:r>
              <a:rPr lang="ru-RU" sz="2900" i="1" dirty="0" smtClean="0"/>
              <a:t>Хлопок обладает высокой гигроскопичностью, горит ярко- жёлтым пламенем образуя серый пепел и запах жжёной бумаги.</a:t>
            </a:r>
            <a:endParaRPr lang="ru-RU" sz="2900" dirty="0" smtClean="0"/>
          </a:p>
          <a:p>
            <a:r>
              <a:rPr lang="ru-RU" sz="2900" i="1" dirty="0" smtClean="0"/>
              <a:t>Лён горит так же, как хлопок. Гигроскопичность выше, чем у хлопка. Переносит большой нагрев утюга.</a:t>
            </a:r>
            <a:endParaRPr lang="ru-RU" sz="2900" dirty="0" smtClean="0"/>
          </a:p>
          <a:p>
            <a:r>
              <a:rPr lang="ru-RU" sz="2900" i="1" dirty="0" smtClean="0"/>
              <a:t>Льняные ткани прочнее хлопчатобумажных. Они жёсткие, имеют большой вес и толщину, гладкую поверхность с блеском. Лён холодит кожу, создавая впечатления прохлады. Ткани из чистого льна и хлопка осыпаются, сильно сминаются, но легко гладятся</a:t>
            </a:r>
            <a:r>
              <a:rPr lang="ru-RU" i="1" dirty="0" smtClean="0"/>
              <a:t>.</a:t>
            </a:r>
            <a:endParaRPr lang="ru-RU" dirty="0" smtClean="0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Хлопок: Свойства ткани. Положительные:</a:t>
            </a:r>
            <a:endParaRPr lang="ru-RU" dirty="0" smtClean="0"/>
          </a:p>
          <a:p>
            <a:r>
              <a:rPr lang="ru-RU" i="1" dirty="0" err="1" smtClean="0"/>
              <a:t>экологичная</a:t>
            </a:r>
            <a:r>
              <a:rPr lang="ru-RU" i="1" dirty="0" smtClean="0"/>
              <a:t>;  </a:t>
            </a:r>
            <a:r>
              <a:rPr lang="ru-RU" i="1" dirty="0" err="1" smtClean="0"/>
              <a:t>гипоаллергенная</a:t>
            </a:r>
            <a:r>
              <a:rPr lang="ru-RU" i="1" dirty="0" smtClean="0"/>
              <a:t>; хорошо впитывает влагу; мягкая, комфортная, не раздражает кожу; обладает двусторонней проницаемостью для воздуха и влаги; легко отбеливается; не электризуется.</a:t>
            </a:r>
            <a:endParaRPr lang="ru-RU" dirty="0" smtClean="0"/>
          </a:p>
          <a:p>
            <a:r>
              <a:rPr lang="ru-RU" i="1" dirty="0" smtClean="0"/>
              <a:t>Отрицательные:</a:t>
            </a:r>
            <a:endParaRPr lang="ru-RU" dirty="0" smtClean="0"/>
          </a:p>
          <a:p>
            <a:r>
              <a:rPr lang="ru-RU" i="1" dirty="0" smtClean="0"/>
              <a:t>высокая степень усадки; сильная </a:t>
            </a:r>
            <a:r>
              <a:rPr lang="ru-RU" i="1" dirty="0" err="1" smtClean="0"/>
              <a:t>сминаемость</a:t>
            </a:r>
            <a:r>
              <a:rPr lang="ru-RU" i="1" dirty="0" smtClean="0"/>
              <a:t>; низкая устойчивость к истиранию при частой стирке (быстро теряет внешний вид); неспособность регулировать тепло- и </a:t>
            </a:r>
            <a:r>
              <a:rPr lang="ru-RU" i="1" dirty="0" err="1" smtClean="0"/>
              <a:t>влагообмен</a:t>
            </a:r>
            <a:r>
              <a:rPr lang="ru-RU" i="1" dirty="0" smtClean="0"/>
              <a:t>; медленное высыхание.</a:t>
            </a:r>
            <a:endParaRPr lang="ru-RU" dirty="0" smtClean="0"/>
          </a:p>
          <a:p>
            <a:r>
              <a:rPr lang="ru-RU" i="1" dirty="0" smtClean="0"/>
              <a:t>Особенности ухода.</a:t>
            </a:r>
            <a:endParaRPr lang="ru-RU" dirty="0" smtClean="0"/>
          </a:p>
          <a:p>
            <a:r>
              <a:rPr lang="ru-RU" i="1" dirty="0" smtClean="0"/>
              <a:t>Оптимальная температура стирки – 40-60 С. При стирке белого хлопка хорошо подходят универсальные моющие средства, для цветного хлопка – мягкие моющие средства без отбеливателей. Помните, что сушка в стиральной машине может вызвать усадку изделия. Хлопок мнется и требует глажки.</a:t>
            </a:r>
            <a:endParaRPr lang="ru-RU" dirty="0" smtClean="0"/>
          </a:p>
          <a:p>
            <a:r>
              <a:rPr lang="ru-RU" i="1" dirty="0" smtClean="0"/>
              <a:t>Лен: Свойства ткани. Положительные:</a:t>
            </a:r>
            <a:endParaRPr lang="ru-RU" dirty="0" smtClean="0"/>
          </a:p>
          <a:p>
            <a:r>
              <a:rPr lang="ru-RU" i="1" dirty="0" err="1" smtClean="0"/>
              <a:t>экологичная</a:t>
            </a:r>
            <a:r>
              <a:rPr lang="ru-RU" i="1" dirty="0" smtClean="0"/>
              <a:t>; особо прочная, изделия из льна долговечны; устойчива к загрязнению; мало подвержена </a:t>
            </a:r>
            <a:r>
              <a:rPr lang="ru-RU" i="1" dirty="0" err="1" smtClean="0"/>
              <a:t>пиллингу</a:t>
            </a:r>
            <a:r>
              <a:rPr lang="ru-RU" i="1" dirty="0" smtClean="0"/>
              <a:t>.</a:t>
            </a:r>
            <a:endParaRPr lang="ru-RU" dirty="0" smtClean="0"/>
          </a:p>
          <a:p>
            <a:r>
              <a:rPr lang="ru-RU" i="1" dirty="0" smtClean="0"/>
              <a:t>Отрицательные:</a:t>
            </a:r>
            <a:endParaRPr lang="ru-RU" dirty="0" smtClean="0"/>
          </a:p>
          <a:p>
            <a:r>
              <a:rPr lang="ru-RU" i="1" dirty="0" smtClean="0"/>
              <a:t>сильно сминается, но меньше, чем хлопок; при стирке может дать усадку.</a:t>
            </a:r>
            <a:endParaRPr lang="ru-RU" dirty="0" smtClean="0"/>
          </a:p>
          <a:p>
            <a:r>
              <a:rPr lang="ru-RU" i="1" dirty="0" smtClean="0"/>
              <a:t>Особенности ухода.</a:t>
            </a:r>
            <a:endParaRPr lang="ru-RU" dirty="0" smtClean="0"/>
          </a:p>
          <a:p>
            <a:r>
              <a:rPr lang="ru-RU" i="1" dirty="0" smtClean="0"/>
              <a:t>Стирать при температуре 40-60 С в щадящем режиме. Изделия из цветного льна лучше стирать с использованием моющего средства без отбеливателей. Утюжат изделия хорошо нагретым утюгом с увлажнителем.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kani-iz-hlopka-i-lna-2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928670"/>
            <a:ext cx="3810000" cy="3124200"/>
          </a:xfrm>
          <a:prstGeom prst="rect">
            <a:avLst/>
          </a:prstGeom>
        </p:spPr>
      </p:pic>
      <p:pic>
        <p:nvPicPr>
          <p:cNvPr id="5" name="Рисунок 4" descr="tkani-iz-hlopka-i-lna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2285992"/>
            <a:ext cx="3857652" cy="3643338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Экономическое обоснование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Материал </a:t>
            </a:r>
          </a:p>
          <a:p>
            <a:r>
              <a:rPr lang="ru-RU" dirty="0" smtClean="0"/>
              <a:t>Ткань 100руб.</a:t>
            </a:r>
          </a:p>
          <a:p>
            <a:r>
              <a:rPr lang="ru-RU" dirty="0" smtClean="0"/>
              <a:t>Нитки 20руб.</a:t>
            </a:r>
          </a:p>
          <a:p>
            <a:r>
              <a:rPr lang="ru-RU" dirty="0" smtClean="0"/>
              <a:t>Пуговицы 12руб.</a:t>
            </a:r>
          </a:p>
          <a:p>
            <a:r>
              <a:rPr lang="ru-RU" dirty="0" err="1" smtClean="0"/>
              <a:t>Синтепон</a:t>
            </a:r>
            <a:r>
              <a:rPr lang="ru-RU" dirty="0" smtClean="0"/>
              <a:t> 20руб. </a:t>
            </a:r>
          </a:p>
          <a:p>
            <a:r>
              <a:rPr lang="ru-RU" dirty="0" smtClean="0"/>
              <a:t>Ленты 20 руб.</a:t>
            </a:r>
          </a:p>
          <a:p>
            <a:r>
              <a:rPr lang="ru-RU" dirty="0" smtClean="0"/>
              <a:t>Итого:172руб.</a:t>
            </a:r>
          </a:p>
          <a:p>
            <a:r>
              <a:rPr lang="ru-RU" dirty="0" smtClean="0"/>
              <a:t>              </a:t>
            </a:r>
            <a:r>
              <a:rPr lang="ru-RU" i="1" dirty="0" smtClean="0"/>
              <a:t>Стоимость работы без учета стоимости составила: 172руб.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r>
              <a:rPr lang="ru-RU" i="1" dirty="0" smtClean="0"/>
              <a:t>	Стоимость «бабы»на чайник  в магазинах: 400 руб.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Реклама изделия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Фея знала свое дело,</a:t>
            </a:r>
            <a:br>
              <a:rPr lang="ru-RU" i="1" dirty="0" smtClean="0"/>
            </a:br>
            <a:r>
              <a:rPr lang="ru-RU" i="1" dirty="0" smtClean="0"/>
              <a:t>И, летая в небесах,</a:t>
            </a:r>
            <a:br>
              <a:rPr lang="ru-RU" i="1" dirty="0" smtClean="0"/>
            </a:br>
            <a:r>
              <a:rPr lang="ru-RU" i="1" dirty="0" smtClean="0"/>
              <a:t>Днем и ночью, то и дело,</a:t>
            </a:r>
            <a:br>
              <a:rPr lang="ru-RU" i="1" dirty="0" smtClean="0"/>
            </a:br>
            <a:r>
              <a:rPr lang="ru-RU" i="1" dirty="0" smtClean="0"/>
              <a:t>Совершала чудеса.</a:t>
            </a:r>
            <a:br>
              <a:rPr lang="ru-RU" i="1" dirty="0" smtClean="0"/>
            </a:br>
            <a:r>
              <a:rPr lang="ru-RU" i="1" dirty="0" smtClean="0"/>
              <a:t>Фея кукол создавала,</a:t>
            </a:r>
            <a:br>
              <a:rPr lang="ru-RU" i="1" dirty="0" smtClean="0"/>
            </a:br>
            <a:r>
              <a:rPr lang="ru-RU" i="1" dirty="0" smtClean="0"/>
              <a:t>Мастерила, колдовала.</a:t>
            </a:r>
            <a:br>
              <a:rPr lang="ru-RU" i="1" dirty="0" smtClean="0"/>
            </a:br>
            <a:r>
              <a:rPr lang="ru-RU" i="1" dirty="0" smtClean="0"/>
              <a:t>Все, чего она касалась,</a:t>
            </a:r>
            <a:br>
              <a:rPr lang="ru-RU" i="1" dirty="0" smtClean="0"/>
            </a:br>
            <a:r>
              <a:rPr lang="ru-RU" i="1" dirty="0" smtClean="0"/>
              <a:t>Оживало, просыпалось.</a:t>
            </a:r>
            <a:br>
              <a:rPr lang="ru-RU" i="1" dirty="0" smtClean="0"/>
            </a:br>
            <a:r>
              <a:rPr lang="ru-RU" i="1" dirty="0" smtClean="0"/>
              <a:t>И в ее руках послушно,</a:t>
            </a:r>
            <a:br>
              <a:rPr lang="ru-RU" i="1" dirty="0" smtClean="0"/>
            </a:br>
            <a:r>
              <a:rPr lang="ru-RU" i="1" dirty="0" smtClean="0"/>
              <a:t>Обретали куклы души.</a:t>
            </a:r>
            <a:br>
              <a:rPr lang="ru-RU" i="1" dirty="0" smtClean="0"/>
            </a:br>
            <a:r>
              <a:rPr lang="ru-RU" i="1" dirty="0" smtClean="0"/>
              <a:t>Ведь у кукол судьбы тоже,</a:t>
            </a:r>
            <a:br>
              <a:rPr lang="ru-RU" i="1" dirty="0" smtClean="0"/>
            </a:br>
            <a:r>
              <a:rPr lang="ru-RU" i="1" dirty="0" smtClean="0"/>
              <a:t>С человеческими схожи.</a:t>
            </a:r>
            <a:br>
              <a:rPr lang="ru-RU" i="1" dirty="0" smtClean="0"/>
            </a:br>
            <a:r>
              <a:rPr lang="ru-RU" i="1" dirty="0" smtClean="0"/>
              <a:t>А потом свои трофеи,</a:t>
            </a:r>
            <a:br>
              <a:rPr lang="ru-RU" i="1" dirty="0" smtClean="0"/>
            </a:br>
            <a:r>
              <a:rPr lang="ru-RU" i="1" dirty="0" smtClean="0"/>
              <a:t>Раздавала людям фея,</a:t>
            </a:r>
            <a:br>
              <a:rPr lang="ru-RU" i="1" dirty="0" smtClean="0"/>
            </a:br>
            <a:r>
              <a:rPr lang="ru-RU" i="1" dirty="0" smtClean="0"/>
              <a:t>Потому что это средство,</a:t>
            </a:r>
            <a:br>
              <a:rPr lang="ru-RU" i="1" dirty="0" smtClean="0"/>
            </a:br>
            <a:r>
              <a:rPr lang="ru-RU" i="1" dirty="0" smtClean="0"/>
              <a:t>Чтобы вечно помнить детство…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Реклама изделия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2900" i="1" dirty="0" smtClean="0"/>
              <a:t>Фея знала свое дело,</a:t>
            </a:r>
            <a:br>
              <a:rPr lang="ru-RU" sz="2900" i="1" dirty="0" smtClean="0"/>
            </a:br>
            <a:r>
              <a:rPr lang="ru-RU" sz="2900" i="1" dirty="0" smtClean="0"/>
              <a:t>И, летая в небесах,</a:t>
            </a:r>
            <a:br>
              <a:rPr lang="ru-RU" sz="2900" i="1" dirty="0" smtClean="0"/>
            </a:br>
            <a:r>
              <a:rPr lang="ru-RU" sz="2900" i="1" dirty="0" smtClean="0"/>
              <a:t>Днем и ночью, то и дело,</a:t>
            </a:r>
            <a:br>
              <a:rPr lang="ru-RU" sz="2900" i="1" dirty="0" smtClean="0"/>
            </a:br>
            <a:r>
              <a:rPr lang="ru-RU" sz="2900" i="1" dirty="0" smtClean="0"/>
              <a:t>Совершала чудеса.</a:t>
            </a:r>
            <a:br>
              <a:rPr lang="ru-RU" sz="2900" i="1" dirty="0" smtClean="0"/>
            </a:br>
            <a:r>
              <a:rPr lang="ru-RU" sz="2900" i="1" dirty="0" smtClean="0"/>
              <a:t>Фея кукол создавала,</a:t>
            </a:r>
            <a:br>
              <a:rPr lang="ru-RU" sz="2900" i="1" dirty="0" smtClean="0"/>
            </a:br>
            <a:r>
              <a:rPr lang="ru-RU" sz="2900" i="1" dirty="0" smtClean="0"/>
              <a:t>Мастерила, колдовала.</a:t>
            </a:r>
            <a:br>
              <a:rPr lang="ru-RU" sz="2900" i="1" dirty="0" smtClean="0"/>
            </a:br>
            <a:r>
              <a:rPr lang="ru-RU" sz="2900" i="1" dirty="0" smtClean="0"/>
              <a:t>Все, чего она касалась,</a:t>
            </a:r>
            <a:br>
              <a:rPr lang="ru-RU" sz="2900" i="1" dirty="0" smtClean="0"/>
            </a:br>
            <a:r>
              <a:rPr lang="ru-RU" sz="2900" i="1" dirty="0" smtClean="0"/>
              <a:t>Оживало, просыпалось.</a:t>
            </a:r>
            <a:br>
              <a:rPr lang="ru-RU" sz="2900" i="1" dirty="0" smtClean="0"/>
            </a:br>
            <a:r>
              <a:rPr lang="ru-RU" sz="2900" i="1" dirty="0" smtClean="0"/>
              <a:t>И в ее руках послушно,</a:t>
            </a:r>
            <a:br>
              <a:rPr lang="ru-RU" sz="2900" i="1" dirty="0" smtClean="0"/>
            </a:br>
            <a:r>
              <a:rPr lang="ru-RU" sz="2900" i="1" dirty="0" smtClean="0"/>
              <a:t>Обретали куклы души.</a:t>
            </a:r>
            <a:br>
              <a:rPr lang="ru-RU" sz="2900" i="1" dirty="0" smtClean="0"/>
            </a:br>
            <a:r>
              <a:rPr lang="ru-RU" sz="2900" i="1" dirty="0" smtClean="0"/>
              <a:t>Ведь у кукол судьбы тоже,</a:t>
            </a:r>
            <a:br>
              <a:rPr lang="ru-RU" sz="2900" i="1" dirty="0" smtClean="0"/>
            </a:br>
            <a:r>
              <a:rPr lang="ru-RU" sz="2900" i="1" dirty="0" smtClean="0"/>
              <a:t>С человеческими схожи.</a:t>
            </a:r>
            <a:br>
              <a:rPr lang="ru-RU" sz="2900" i="1" dirty="0" smtClean="0"/>
            </a:br>
            <a:r>
              <a:rPr lang="ru-RU" sz="2900" i="1" dirty="0" smtClean="0"/>
              <a:t>А потом свои трофеи,</a:t>
            </a:r>
            <a:br>
              <a:rPr lang="ru-RU" sz="2900" i="1" dirty="0" smtClean="0"/>
            </a:br>
            <a:r>
              <a:rPr lang="ru-RU" sz="2900" i="1" dirty="0" smtClean="0"/>
              <a:t>Раздавала людям фея,</a:t>
            </a:r>
            <a:br>
              <a:rPr lang="ru-RU" sz="2900" i="1" dirty="0" smtClean="0"/>
            </a:br>
            <a:r>
              <a:rPr lang="ru-RU" sz="2900" i="1" dirty="0" smtClean="0"/>
              <a:t>Потому что это средство,</a:t>
            </a:r>
            <a:br>
              <a:rPr lang="ru-RU" sz="2900" i="1" dirty="0" smtClean="0"/>
            </a:br>
            <a:r>
              <a:rPr lang="ru-RU" sz="2900" i="1" dirty="0" smtClean="0"/>
              <a:t>Чтобы вечно помнить детство…</a:t>
            </a:r>
            <a:endParaRPr lang="ru-RU" sz="2900" dirty="0" smtClean="0"/>
          </a:p>
          <a:p>
            <a:r>
              <a:rPr lang="ru-RU" sz="2900" i="1" dirty="0" smtClean="0"/>
              <a:t> </a:t>
            </a:r>
            <a:br>
              <a:rPr lang="ru-RU" sz="2900" i="1" dirty="0" smtClean="0"/>
            </a:br>
            <a:endParaRPr lang="ru-RU" sz="2900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Историческая справка.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1200" i="1" dirty="0" smtClean="0"/>
              <a:t>«Чайные матрешки», "чайные бабки", куклы-грелки — декоративные тканевые куклы, которые одеваются сверху на </a:t>
            </a:r>
            <a:r>
              <a:rPr lang="ru-RU" sz="1200" i="1" dirty="0" err="1" smtClean="0"/>
              <a:t>заварник</a:t>
            </a:r>
            <a:r>
              <a:rPr lang="ru-RU" sz="1200" i="1" dirty="0" smtClean="0"/>
              <a:t>. Как правило, шьются из нескольких слоев плотной ткани и содержат внутри вшитую прокладку из ваты. Считается, что «чайные матрешки» — атрибут «русского чаепития». </a:t>
            </a:r>
            <a:br>
              <a:rPr lang="ru-RU" sz="1200" i="1" dirty="0" smtClean="0"/>
            </a:br>
            <a:r>
              <a:rPr lang="ru-RU" sz="1200" i="1" dirty="0" smtClean="0"/>
              <a:t>Издавна чаепитие в российских семьях носило характер настоящей "чайной церемонии", собирая вокруг самовара всю семью, гостей, добрых соседей. В хорошей компании и с вкусным угощением "чаи гоняли" ЧАСАМИ - обсуждали новости, решали семейные проблемы, отдыхали.. </a:t>
            </a:r>
            <a:br>
              <a:rPr lang="ru-RU" sz="1200" i="1" dirty="0" smtClean="0"/>
            </a:br>
            <a:r>
              <a:rPr lang="ru-RU" sz="1200" i="1" dirty="0" smtClean="0"/>
              <a:t>Настоящее чаепитие не терпит суеты, поэтому так важно, чтобы заварочный чайник оставался горячим как можно дольше. Первая помощница для сохранения тепла "семейного чайника" - ЧАЙНАЯ ГРЕЛКА в её традиционном варианте "чайной бабки" - грелки в виде КУКЛЫ. </a:t>
            </a:r>
            <a:br>
              <a:rPr lang="ru-RU" sz="1200" i="1" dirty="0" smtClean="0"/>
            </a:br>
            <a:r>
              <a:rPr lang="ru-RU" sz="1200" i="1" dirty="0" smtClean="0"/>
              <a:t>В наше беспокойное время, к сожалению, редко удается найти часок-другой, чтобы "погонять чаи" по-семейному. Однако красавица КУКЛА - ЧАЙНАЯ ГРЕЛКА напомнит нам о старинной традиции, оставаясь, в то же время, великолепным украшением интерьера кухни / столовой. </a:t>
            </a:r>
            <a:br>
              <a:rPr lang="ru-RU" sz="1200" i="1" dirty="0" smtClean="0"/>
            </a:br>
            <a:r>
              <a:rPr lang="ru-RU" sz="1200" i="1" dirty="0" smtClean="0"/>
              <a:t>Традиции чаепития в России существуют около 300 лет. Вместе с чаем, конечно, появилась и особая чайная посуда. </a:t>
            </a:r>
            <a:br>
              <a:rPr lang="ru-RU" sz="1200" i="1" dirty="0" smtClean="0"/>
            </a:br>
            <a:r>
              <a:rPr lang="ru-RU" sz="1200" i="1" dirty="0" smtClean="0"/>
              <a:t>Самый известный в прошлом и настоящем атрибут русского чайного стола — самовар. </a:t>
            </a:r>
            <a:br>
              <a:rPr lang="ru-RU" sz="1200" i="1" dirty="0" smtClean="0"/>
            </a:br>
            <a:r>
              <a:rPr lang="ru-RU" sz="1200" i="1" dirty="0" smtClean="0"/>
              <a:t>Как и самовар, заварочный чайник придуман европейцами. В Средней Азии и других странах Востока обходятся без него. Зеленый чай, например, заваривают в одном большом чайнике и понемногу наливают в пиалы. По русскому же обычаю в чашку наливают небольшое количество заварки и затем доливают кипяток. </a:t>
            </a:r>
            <a:br>
              <a:rPr lang="ru-RU" sz="1200" i="1" dirty="0" smtClean="0"/>
            </a:br>
            <a:r>
              <a:rPr lang="ru-RU" sz="1200" i="1" dirty="0" smtClean="0"/>
              <a:t>Заварочный чайник связан с особым предметом сервировки — грелкой. Это колпак из теплой ткани, который надевали на чайник для сохранения заварки в горячем состоянии. Грелки делали в виде петухов, матрешек, медведей и т.д. Часто грелки представляли собой шедевр рукоделия и были гордостью каждой хорошей хозяйки. Грелки для чайников дарили друзьям к различным праздникам. </a:t>
            </a:r>
            <a:endParaRPr lang="ru-RU" sz="1200" dirty="0" smtClean="0"/>
          </a:p>
          <a:p>
            <a:r>
              <a:rPr lang="ru-RU" sz="1200" i="1" dirty="0" smtClean="0"/>
              <a:t/>
            </a:r>
            <a:br>
              <a:rPr lang="ru-RU" sz="1200" i="1" dirty="0" smtClean="0"/>
            </a:br>
            <a:r>
              <a:rPr lang="ru-RU" sz="1200" i="1" dirty="0" smtClean="0"/>
              <a:t> </a:t>
            </a:r>
            <a:endParaRPr lang="ru-RU" sz="1200" dirty="0" smtClean="0"/>
          </a:p>
          <a:p>
            <a:endParaRPr lang="ru-RU" sz="1200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Самооценка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/>
              <a:t>Мне понравилось делать работу «баба на чайник». Мне интересно было делать разные детали. Например, лицо. Я не представляла, что его можно изготовить из женских колготок и </a:t>
            </a:r>
            <a:r>
              <a:rPr lang="ru-RU" i="1" dirty="0" err="1" smtClean="0"/>
              <a:t>синтепона</a:t>
            </a:r>
            <a:r>
              <a:rPr lang="ru-RU" i="1" dirty="0" smtClean="0"/>
              <a:t>. Получилось очень оригинально, и не так уж и сложно было это сделать. Дома  у нас два таких чайника, и мы решили с мамой сделать еще одну «бабу».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Список литературы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i="1" u="sng" dirty="0" smtClean="0">
                <a:hlinkClick r:id="rId2"/>
              </a:rPr>
              <a:t>http://images.yandex.ru/yandsearch?stype=image&amp;lr=4&amp;noreask=1&amp;source=psearch&amp;text</a:t>
            </a:r>
            <a:endParaRPr lang="ru-RU" dirty="0" smtClean="0"/>
          </a:p>
          <a:p>
            <a:r>
              <a:rPr lang="ru-RU" i="1" u="sng" dirty="0" smtClean="0">
                <a:hlinkClick r:id="rId3"/>
              </a:rPr>
              <a:t>http://images.yandex.ru/yandsearch?source=psearch&amp;img_url=http</a:t>
            </a:r>
            <a:endParaRPr lang="ru-RU" dirty="0" smtClean="0"/>
          </a:p>
          <a:p>
            <a:r>
              <a:rPr lang="ru-RU" i="1" u="sng" dirty="0" smtClean="0">
                <a:hlinkClick r:id="rId4"/>
              </a:rPr>
              <a:t>http://www.samoshvejka.ru/blog/baba_na_chajnik/2011-11-28-57</a:t>
            </a:r>
            <a:endParaRPr lang="ru-RU" dirty="0" smtClean="0"/>
          </a:p>
          <a:p>
            <a:r>
              <a:rPr lang="ru-RU" i="1" u="sng" dirty="0" smtClean="0">
                <a:hlinkClick r:id="rId5"/>
              </a:rPr>
              <a:t>http://vy-krojka-baba-na-chajnike.womankosmetic.ru/</a:t>
            </a:r>
            <a:endParaRPr lang="ru-RU" dirty="0" smtClean="0"/>
          </a:p>
          <a:p>
            <a:r>
              <a:rPr lang="ru-RU" i="1" u="sng" dirty="0" smtClean="0">
                <a:hlinkClick r:id="rId6"/>
              </a:rPr>
              <a:t>http://festival.1september.ru/articles/211418/img6.jpg</a:t>
            </a:r>
            <a:endParaRPr lang="ru-RU" dirty="0" smtClean="0"/>
          </a:p>
          <a:p>
            <a:r>
              <a:rPr lang="ru-RU" i="1" u="sng" dirty="0" smtClean="0">
                <a:hlinkClick r:id="rId7"/>
              </a:rPr>
              <a:t>http://7novna.ru/post139379269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  <p:pic>
        <p:nvPicPr>
          <p:cNvPr id="4" name="Содержимое 3" descr="I:\DCIM\101NIKON\DSCN007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857364"/>
            <a:ext cx="6354633" cy="446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i="1" dirty="0" smtClean="0">
                <a:solidFill>
                  <a:srgbClr val="009DD9"/>
                </a:solidFill>
                <a:latin typeface="Calibri" pitchFamily="34" charset="0"/>
                <a:ea typeface="Constantia" pitchFamily="18" charset="0"/>
                <a:cs typeface="Calibri" pitchFamily="34" charset="0"/>
              </a:rPr>
              <a:t>Генерирование идей</a:t>
            </a:r>
            <a: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pic>
        <p:nvPicPr>
          <p:cNvPr id="5" name="Содержимое 4" descr="http://im0-tub-ru.yandex.net/i?id=377071836-51-72&amp;n=17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0717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322157945-54-72&amp;n=17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1785926"/>
            <a:ext cx="257175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3-tub-ru.yandex.net/i?id=299002008-37-72&amp;n=21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85852" y="4071942"/>
            <a:ext cx="264317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festival.1september.ru/articles/211418/img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3570" y="2143116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ontent.foto.mail.ru/mail/olga1963-01/_blogs/i-324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642918"/>
            <a:ext cx="507209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4-tub-ru.yandex.net/i?id=420727862-26-72&amp;n=21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14356"/>
            <a:ext cx="1785950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3-tub-ru.yandex.net/i?id=587125329-33-72&amp;n=21">
            <a:hlinkClick r:id="rId4" tgtFrame="_blank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571480"/>
            <a:ext cx="292417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3-tub-ru.yandex.net/i?id=197463995-29-72&amp;n=21">
            <a:hlinkClick r:id="rId6" tgtFrame="_blank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28926" y="2357430"/>
            <a:ext cx="25908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im5-tub-ru.yandex.net/i?id=462151834-27-72&amp;n=21">
            <a:hlinkClick r:id="rId8" tgtFrame="_blank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071810"/>
            <a:ext cx="250033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im7-tub-ru.yandex.net/i?id=343240367-22-72&amp;n=21">
            <a:hlinkClick r:id="rId10" tgtFrame="_blank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43636" y="3714752"/>
            <a:ext cx="228601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Выбор</a:t>
            </a:r>
            <a:endParaRPr lang="ru-RU" dirty="0"/>
          </a:p>
        </p:txBody>
      </p:sp>
      <p:pic>
        <p:nvPicPr>
          <p:cNvPr id="4" name="Содержимое 3" descr="I:\DCIM\101NIKON\DSCN006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391" y="1935163"/>
            <a:ext cx="5851218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Дизайн спецификации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i="1" dirty="0" smtClean="0"/>
              <a:t>Варианты</a:t>
            </a:r>
            <a:endParaRPr lang="ru-RU" dirty="0" smtClean="0"/>
          </a:p>
          <a:p>
            <a:r>
              <a:rPr lang="ru-RU" i="1" dirty="0" smtClean="0"/>
              <a:t>Наличие заказа спроса на рынке</a:t>
            </a:r>
            <a:endParaRPr lang="ru-RU" dirty="0" smtClean="0"/>
          </a:p>
          <a:p>
            <a:r>
              <a:rPr lang="ru-RU" i="1" dirty="0" smtClean="0"/>
              <a:t>Доступность и наличие материалов</a:t>
            </a:r>
            <a:endParaRPr lang="ru-RU" dirty="0" smtClean="0"/>
          </a:p>
          <a:p>
            <a:r>
              <a:rPr lang="ru-RU" i="1" dirty="0" smtClean="0"/>
              <a:t>Оборудование и инструкция</a:t>
            </a:r>
            <a:endParaRPr lang="ru-RU" dirty="0" smtClean="0"/>
          </a:p>
          <a:p>
            <a:r>
              <a:rPr lang="ru-RU" i="1" dirty="0" smtClean="0"/>
              <a:t>Знание и умение</a:t>
            </a:r>
            <a:endParaRPr lang="ru-RU" dirty="0" smtClean="0"/>
          </a:p>
          <a:p>
            <a:r>
              <a:rPr lang="ru-RU" i="1" dirty="0" smtClean="0"/>
              <a:t>Грелка 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-</a:t>
            </a:r>
            <a:endParaRPr lang="ru-RU" dirty="0" smtClean="0"/>
          </a:p>
          <a:p>
            <a:r>
              <a:rPr lang="ru-RU" i="1" dirty="0" smtClean="0"/>
              <a:t>-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«Баба» на чайник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err="1" smtClean="0"/>
              <a:t>Домовенок</a:t>
            </a:r>
            <a:r>
              <a:rPr lang="ru-RU" i="1" dirty="0" smtClean="0"/>
              <a:t> </a:t>
            </a:r>
            <a:endParaRPr lang="ru-RU" dirty="0" smtClean="0"/>
          </a:p>
          <a:p>
            <a:r>
              <a:rPr lang="ru-RU" i="1" dirty="0" smtClean="0"/>
              <a:t>-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>-</a:t>
            </a:r>
            <a:endParaRPr lang="ru-RU" dirty="0" smtClean="0"/>
          </a:p>
          <a:p>
            <a:r>
              <a:rPr lang="ru-RU" i="1" dirty="0" smtClean="0"/>
              <a:t>+</a:t>
            </a:r>
            <a:endParaRPr lang="ru-RU" dirty="0" smtClean="0"/>
          </a:p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</TotalTime>
  <Words>1167</Words>
  <Application>Microsoft Office PowerPoint</Application>
  <PresentationFormat>Экран (4:3)</PresentationFormat>
  <Paragraphs>168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«Баба» на чайник</vt:lpstr>
      <vt:lpstr>. Выбор и обоснование темы проекта</vt:lpstr>
      <vt:lpstr>Слайд 3</vt:lpstr>
      <vt:lpstr>Историческая справка. </vt:lpstr>
      <vt:lpstr> Генерирование идей </vt:lpstr>
      <vt:lpstr>Слайд 6</vt:lpstr>
      <vt:lpstr>Слайд 7</vt:lpstr>
      <vt:lpstr>Выбор</vt:lpstr>
      <vt:lpstr>Дизайн спецификации</vt:lpstr>
      <vt:lpstr> Выбор материалов и инструментов</vt:lpstr>
      <vt:lpstr>Слайд 11</vt:lpstr>
      <vt:lpstr>Слайд 12</vt:lpstr>
      <vt:lpstr>Слайд 13</vt:lpstr>
      <vt:lpstr>Слайд 14</vt:lpstr>
      <vt:lpstr>Инструменты</vt:lpstr>
      <vt:lpstr>Слайд 16</vt:lpstr>
      <vt:lpstr>Слайд 17</vt:lpstr>
      <vt:lpstr>Слайд 18</vt:lpstr>
      <vt:lpstr>Слайд 19</vt:lpstr>
      <vt:lpstr>Слайд 20</vt:lpstr>
      <vt:lpstr>Слайд 21</vt:lpstr>
      <vt:lpstr>Технологическая карта</vt:lpstr>
      <vt:lpstr>Слайд 23</vt:lpstr>
      <vt:lpstr>Слайд 24</vt:lpstr>
      <vt:lpstr>Слайд 25</vt:lpstr>
      <vt:lpstr>Слайд 26</vt:lpstr>
      <vt:lpstr>Слайд 27</vt:lpstr>
      <vt:lpstr>Слайд 28</vt:lpstr>
      <vt:lpstr>Техника безопасности</vt:lpstr>
      <vt:lpstr>Слайд 30</vt:lpstr>
      <vt:lpstr>Слайд 31</vt:lpstr>
      <vt:lpstr>Слайд 32</vt:lpstr>
      <vt:lpstr>Слайд 33</vt:lpstr>
      <vt:lpstr>Слайд 34</vt:lpstr>
      <vt:lpstr>Экологическое обоснование проекта </vt:lpstr>
      <vt:lpstr>Слайд 36</vt:lpstr>
      <vt:lpstr>Слайд 37</vt:lpstr>
      <vt:lpstr>Экономическое обоснование </vt:lpstr>
      <vt:lpstr>Реклама изделия Фея знала свое дело, И, летая в небесах, Днем и ночью, то и дело, Совершала чудеса. Фея кукол создавала, Мастерила, колдовала. Все, чего она касалась, Оживало, просыпалось. И в ее руках послушно, Обретали куклы души. Ведь у кукол судьбы тоже, С человеческими схожи. А потом свои трофеи, Раздавала людям фея, Потому что это средство, Чтобы вечно помнить детство…    Реклама изделия </vt:lpstr>
      <vt:lpstr>Самооценка работы </vt:lpstr>
      <vt:lpstr>Список литературы 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«Баба» на чайник</dc:title>
  <dc:creator>user</dc:creator>
  <cp:lastModifiedBy>User</cp:lastModifiedBy>
  <cp:revision>9</cp:revision>
  <dcterms:created xsi:type="dcterms:W3CDTF">2013-02-27T17:59:59Z</dcterms:created>
  <dcterms:modified xsi:type="dcterms:W3CDTF">2015-01-12T20:16:30Z</dcterms:modified>
</cp:coreProperties>
</file>