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1" r:id="rId2"/>
    <p:sldId id="279" r:id="rId3"/>
    <p:sldId id="256" r:id="rId4"/>
    <p:sldId id="257" r:id="rId5"/>
    <p:sldId id="258" r:id="rId6"/>
    <p:sldId id="261" r:id="rId7"/>
    <p:sldId id="260" r:id="rId8"/>
    <p:sldId id="262" r:id="rId9"/>
    <p:sldId id="283" r:id="rId10"/>
    <p:sldId id="265" r:id="rId11"/>
    <p:sldId id="273" r:id="rId12"/>
    <p:sldId id="284" r:id="rId13"/>
    <p:sldId id="266" r:id="rId14"/>
    <p:sldId id="287" r:id="rId15"/>
    <p:sldId id="288" r:id="rId16"/>
    <p:sldId id="274" r:id="rId17"/>
    <p:sldId id="277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6D"/>
    <a:srgbClr val="FFFF99"/>
    <a:srgbClr val="FF7D7D"/>
    <a:srgbClr val="B8FF71"/>
    <a:srgbClr val="99FF33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9" autoAdjust="0"/>
    <p:restoredTop sz="88424" autoAdjust="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E4B8-DE32-4BBA-9054-D8A327332FE7}" type="datetimeFigureOut">
              <a:rPr lang="ru-RU" smtClean="0"/>
              <a:pPr/>
              <a:t>17.01.2009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E5A56-DA10-4E8F-AEA0-C0A5D1279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5A56-DA10-4E8F-AEA0-C0A5D127968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5A56-DA10-4E8F-AEA0-C0A5D127968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5A56-DA10-4E8F-AEA0-C0A5D127968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5A56-DA10-4E8F-AEA0-C0A5D127968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1/17/2009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752600"/>
            <a:ext cx="3505201" cy="3939563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886200" y="1524000"/>
            <a:ext cx="525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/>
              <a:t>1.Границей между видом и разрезом должна служить ось симметрии, тонкая штрихпунктирная линия.</a:t>
            </a:r>
          </a:p>
          <a:p>
            <a:pPr marL="457200" indent="-457200"/>
            <a:endParaRPr lang="ru-RU" sz="2400" b="1" dirty="0" smtClean="0"/>
          </a:p>
          <a:p>
            <a:pPr marL="457200" indent="-457200"/>
            <a:r>
              <a:rPr lang="ru-RU" sz="2400" b="1" dirty="0" smtClean="0"/>
              <a:t>2.Разрез располагают справа от оси симметрии или под ней.</a:t>
            </a:r>
          </a:p>
          <a:p>
            <a:pPr marL="457200" indent="-457200"/>
            <a:endParaRPr lang="ru-RU" sz="2400" b="1" dirty="0" smtClean="0"/>
          </a:p>
          <a:p>
            <a:pPr marL="457200" indent="-457200"/>
            <a:r>
              <a:rPr lang="ru-RU" sz="2400" b="1" dirty="0" smtClean="0"/>
              <a:t>3.На половине вида штриховые линии, изображающие внутренний контур, не проводят.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267200"/>
            <a:ext cx="2919952" cy="1600200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Текст 1"/>
          <p:cNvSpPr txBox="1">
            <a:spLocks/>
          </p:cNvSpPr>
          <p:nvPr/>
        </p:nvSpPr>
        <p:spPr>
          <a:xfrm>
            <a:off x="228600" y="0"/>
            <a:ext cx="8686800" cy="12954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 выполнении изображений, содержащих соединение половины вида и половины соответствующего разреза, соблюдают следующие правила: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410891" y="2322909"/>
            <a:ext cx="83740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638697" y="3161903"/>
            <a:ext cx="381000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791494" y="2856706"/>
            <a:ext cx="754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209800"/>
            <a:ext cx="609600" cy="304800"/>
          </a:xfrm>
          <a:prstGeom prst="rect">
            <a:avLst/>
          </a:prstGeom>
          <a:noFill/>
        </p:spPr>
      </p:pic>
      <p:pic>
        <p:nvPicPr>
          <p:cNvPr id="11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8608190">
            <a:off x="2316835" y="1446890"/>
            <a:ext cx="609600" cy="304800"/>
          </a:xfrm>
          <a:prstGeom prst="rect">
            <a:avLst/>
          </a:prstGeom>
          <a:noFill/>
        </p:spPr>
      </p:pic>
      <p:pic>
        <p:nvPicPr>
          <p:cNvPr id="14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269683">
            <a:off x="603021" y="5595318"/>
            <a:ext cx="609600" cy="304800"/>
          </a:xfrm>
          <a:prstGeom prst="rect">
            <a:avLst/>
          </a:prstGeom>
          <a:noFill/>
        </p:spPr>
      </p:pic>
      <p:pic>
        <p:nvPicPr>
          <p:cNvPr id="15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92891">
            <a:off x="716616" y="1370740"/>
            <a:ext cx="609600" cy="304800"/>
          </a:xfrm>
          <a:prstGeom prst="rect">
            <a:avLst/>
          </a:prstGeom>
          <a:noFill/>
        </p:spPr>
      </p:pic>
      <p:pic>
        <p:nvPicPr>
          <p:cNvPr id="16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330389">
            <a:off x="409185" y="4119857"/>
            <a:ext cx="6096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3.90379E-6 L -0.275 0.0016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5 0.00162 L -0.275 -0.1761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/>
              <a:t>4. Размерные линии, относящиеся к элементу детали, вычерченному только до оси симметрии, проводят несколько  дальше оси и ограничивают стрелкой   с одной стороны.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600200"/>
            <a:ext cx="3429000" cy="4908637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5486400" y="2514600"/>
            <a:ext cx="5334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86400" y="4191000"/>
            <a:ext cx="990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676381">
            <a:off x="7347139" y="2815373"/>
            <a:ext cx="609600" cy="304800"/>
          </a:xfrm>
          <a:prstGeom prst="rect">
            <a:avLst/>
          </a:prstGeom>
          <a:noFill/>
        </p:spPr>
      </p:pic>
      <p:pic>
        <p:nvPicPr>
          <p:cNvPr id="7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58381">
            <a:off x="4150512" y="2778951"/>
            <a:ext cx="6096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4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191000" y="1676400"/>
            <a:ext cx="4724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Контурная линия </a:t>
            </a:r>
            <a:br>
              <a:rPr lang="ru-RU" sz="2800" dirty="0" smtClean="0"/>
            </a:br>
            <a:r>
              <a:rPr lang="ru-RU" sz="2800" dirty="0" smtClean="0"/>
              <a:t>на поверхности  детали</a:t>
            </a:r>
            <a:endParaRPr lang="ru-RU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b="49875"/>
          <a:stretch>
            <a:fillRect/>
          </a:stretch>
        </p:blipFill>
        <p:spPr bwMode="auto">
          <a:xfrm>
            <a:off x="990600" y="1295400"/>
            <a:ext cx="2847975" cy="190500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 t="48120"/>
          <a:stretch>
            <a:fillRect/>
          </a:stretch>
        </p:blipFill>
        <p:spPr bwMode="auto">
          <a:xfrm>
            <a:off x="5181600" y="3276600"/>
            <a:ext cx="2847975" cy="1971675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" name="Заголовок 6"/>
          <p:cNvSpPr txBox="1">
            <a:spLocks/>
          </p:cNvSpPr>
          <p:nvPr/>
        </p:nvSpPr>
        <p:spPr>
          <a:xfrm>
            <a:off x="533400" y="4114800"/>
            <a:ext cx="3733800" cy="914400"/>
          </a:xfrm>
          <a:prstGeom prst="rect">
            <a:avLst/>
          </a:prstGeom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Контурная линия </a:t>
            </a:r>
            <a:b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 отверстии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295400" y="2286000"/>
            <a:ext cx="304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10200" y="42672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5741">
            <a:off x="533400" y="2057400"/>
            <a:ext cx="609600" cy="304800"/>
          </a:xfrm>
          <a:prstGeom prst="rect">
            <a:avLst/>
          </a:prstGeom>
          <a:noFill/>
        </p:spPr>
      </p:pic>
      <p:pic>
        <p:nvPicPr>
          <p:cNvPr id="13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24917">
            <a:off x="4751887" y="3954273"/>
            <a:ext cx="6096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"/>
          <p:cNvSpPr>
            <a:spLocks noGrp="1"/>
          </p:cNvSpPr>
          <p:nvPr>
            <p:ph type="body" idx="1"/>
          </p:nvPr>
        </p:nvSpPr>
        <p:spPr>
          <a:xfrm>
            <a:off x="609600" y="609600"/>
            <a:ext cx="79248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На каком из трёх изображений </a:t>
            </a:r>
            <a:r>
              <a:rPr lang="ru-RU" sz="3600" b="1" i="1" dirty="0" smtClean="0">
                <a:solidFill>
                  <a:schemeClr val="tx1"/>
                </a:solidFill>
              </a:rPr>
              <a:t>а</a:t>
            </a:r>
            <a:r>
              <a:rPr lang="ru-RU" sz="3600" b="1" dirty="0" smtClean="0">
                <a:solidFill>
                  <a:schemeClr val="tx1"/>
                </a:solidFill>
              </a:rPr>
              <a:t>, </a:t>
            </a:r>
            <a:r>
              <a:rPr lang="ru-RU" sz="3600" b="1" i="1" dirty="0" smtClean="0">
                <a:solidFill>
                  <a:schemeClr val="tx1"/>
                </a:solidFill>
              </a:rPr>
              <a:t>б</a:t>
            </a:r>
            <a:r>
              <a:rPr lang="ru-RU" sz="3600" b="1" dirty="0" smtClean="0">
                <a:solidFill>
                  <a:schemeClr val="tx1"/>
                </a:solidFill>
              </a:rPr>
              <a:t> или </a:t>
            </a:r>
            <a:r>
              <a:rPr lang="ru-RU" sz="3600" b="1" i="1" dirty="0" smtClean="0">
                <a:solidFill>
                  <a:schemeClr val="tx1"/>
                </a:solidFill>
              </a:rPr>
              <a:t>в </a:t>
            </a:r>
            <a:r>
              <a:rPr lang="ru-RU" sz="3600" b="1" dirty="0" smtClean="0">
                <a:solidFill>
                  <a:schemeClr val="tx1"/>
                </a:solidFill>
              </a:rPr>
              <a:t>целесообразно применён разрез ?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828800"/>
            <a:ext cx="2556510" cy="2434771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0"/>
            <a:ext cx="2557175" cy="2362200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810000"/>
            <a:ext cx="2514600" cy="2325126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524000" y="2819400"/>
            <a:ext cx="4299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</a:t>
            </a:r>
            <a:endParaRPr lang="ru-RU" sz="3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19600" y="4419600"/>
            <a:ext cx="4283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2819400"/>
            <a:ext cx="4267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</a:t>
            </a:r>
            <a:endParaRPr lang="ru-RU" sz="3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сопоставление 3"/>
          <p:cNvSpPr/>
          <p:nvPr/>
        </p:nvSpPr>
        <p:spPr>
          <a:xfrm rot="5400000">
            <a:off x="3695700" y="1028700"/>
            <a:ext cx="1905000" cy="3810000"/>
          </a:xfrm>
          <a:prstGeom prst="flowChartCollat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914400" y="1828800"/>
            <a:ext cx="2438400" cy="22098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5943600" y="1828800"/>
            <a:ext cx="2438400" cy="220980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6" idx="2"/>
            <a:endCxn id="7" idx="6"/>
          </p:cNvCxnSpPr>
          <p:nvPr/>
        </p:nvCxnSpPr>
        <p:spPr>
          <a:xfrm rot="10800000" flipH="1">
            <a:off x="914400" y="2933700"/>
            <a:ext cx="7467600" cy="1588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2401094" y="3085306"/>
            <a:ext cx="4495800" cy="1588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800600" y="2438400"/>
            <a:ext cx="76200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3505200" y="2362200"/>
            <a:ext cx="609600" cy="304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800" y="228600"/>
            <a:ext cx="84582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Дочертить вид сверху. Руководствуясь очертанием видимой части поверхности детали, выполнить соединение половины вида и половины разреза.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153400" cy="505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 r="50467" b="51732"/>
          <a:stretch>
            <a:fillRect/>
          </a:stretch>
        </p:blipFill>
        <p:spPr bwMode="auto">
          <a:xfrm>
            <a:off x="381000" y="1524000"/>
            <a:ext cx="4038600" cy="2438400"/>
          </a:xfrm>
          <a:prstGeom prst="rect">
            <a:avLst/>
          </a:prstGeom>
          <a:noFill/>
          <a:ln w="57150" cmpd="sng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81000" y="1524000"/>
            <a:ext cx="4114800" cy="2514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75 0.15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7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23333 0.1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7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r="50467" b="51732"/>
          <a:stretch>
            <a:fillRect/>
          </a:stretch>
        </p:blipFill>
        <p:spPr bwMode="auto">
          <a:xfrm>
            <a:off x="914400" y="1905000"/>
            <a:ext cx="7319963" cy="441960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905000"/>
            <a:ext cx="7343775" cy="443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905000"/>
            <a:ext cx="7343775" cy="443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905000"/>
            <a:ext cx="7343775" cy="443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1905000"/>
            <a:ext cx="7343775" cy="443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1905000"/>
            <a:ext cx="7343775" cy="443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1905000"/>
            <a:ext cx="7343775" cy="443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9" name="Текст 1"/>
          <p:cNvSpPr txBox="1">
            <a:spLocks/>
          </p:cNvSpPr>
          <p:nvPr/>
        </p:nvSpPr>
        <p:spPr>
          <a:xfrm>
            <a:off x="304800" y="228600"/>
            <a:ext cx="84582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Дочертить вид сверху. Руководствуясь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очертанием видимой части поверхности детали, выполнить соединение половины вида и половины разреза.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5334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/>
              <a:t>    В</a:t>
            </a:r>
            <a:r>
              <a:rPr lang="ru-RU" sz="2800" dirty="0" smtClean="0"/>
              <a:t> </a:t>
            </a:r>
            <a:r>
              <a:rPr lang="ru-RU" sz="2800" b="1" dirty="0" smtClean="0"/>
              <a:t>каких случаях соединяют часть вида и часть разреза?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Какой линией на чертеже разделяют часть вида и   </a:t>
            </a:r>
          </a:p>
          <a:p>
            <a:pPr>
              <a:buNone/>
            </a:pPr>
            <a:r>
              <a:rPr lang="ru-RU" sz="2800" b="1" smtClean="0"/>
              <a:t>    часть разреза</a:t>
            </a:r>
            <a:r>
              <a:rPr lang="ru-RU" sz="2800" b="1" dirty="0" smtClean="0"/>
              <a:t>?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В каких случаях можно соединять половину вида и половину разреза? Какой линией их разделяют?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В чём заключается особенность нанесения размеров  на половине вида и половине разреза? </a:t>
            </a:r>
          </a:p>
          <a:p>
            <a:pPr>
              <a:buNone/>
            </a:pPr>
            <a:r>
              <a:rPr lang="ru-RU" sz="2800" b="1" dirty="0" smtClean="0"/>
              <a:t>   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786715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Текст 1"/>
          <p:cNvSpPr txBox="1">
            <a:spLocks/>
          </p:cNvSpPr>
          <p:nvPr/>
        </p:nvSpPr>
        <p:spPr>
          <a:xfrm>
            <a:off x="381000" y="1600200"/>
            <a:ext cx="8458200" cy="1600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dirty="0" smtClean="0"/>
              <a:t>§ 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Дочертить вид сверху. Руководствуясь очертанием видимой части поверхности детали, выполнить соединение половины вида и половины разреза.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 t="46759"/>
          <a:stretch>
            <a:fillRect/>
          </a:stretch>
        </p:blipFill>
        <p:spPr bwMode="auto">
          <a:xfrm>
            <a:off x="609600" y="3657600"/>
            <a:ext cx="8153400" cy="268961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  <p:sp>
        <p:nvSpPr>
          <p:cNvPr id="8" name="Пятно 1 7"/>
          <p:cNvSpPr/>
          <p:nvPr/>
        </p:nvSpPr>
        <p:spPr>
          <a:xfrm>
            <a:off x="609600" y="3657600"/>
            <a:ext cx="533400" cy="609600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>
            <a:off x="4572000" y="3657600"/>
            <a:ext cx="685800" cy="685800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24400" y="3810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ysClr val="windowText" lastClr="000000"/>
                </a:solidFill>
              </a:rPr>
              <a:t>4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7338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ysClr val="windowText" lastClr="000000"/>
                </a:solidFill>
              </a:rPr>
              <a:t>3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19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27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8" grpId="1" animBg="1"/>
      <p:bldP spid="9" grpId="0" animBg="1"/>
      <p:bldP spid="9" grpId="1" animBg="1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9624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</a:rPr>
              <a:t>По вертикали: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Разрез, секущая плоскость которого параллельна профильной плоскости проекций.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Фигура, полученная при мысленном рассечении предмета одной или несколькими плоскостями.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Разрез, расположенный на месте вида спереди.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применяют разрез, чтобы показать в сплошной детали небольшое  углубление или отверстие.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 descr="D:\Мои документы\Мои рисунки\предметы\J025444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1" y="2130057"/>
            <a:ext cx="2362200" cy="2746744"/>
          </a:xfrm>
          <a:prstGeom prst="rect">
            <a:avLst/>
          </a:prstGeom>
          <a:noFill/>
        </p:spPr>
      </p:pic>
      <p:pic>
        <p:nvPicPr>
          <p:cNvPr id="7" name="Picture 2" descr="D:\Мои документы\Мои рисунки\От Барминой Л.Г\Изображение 05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0"/>
            <a:ext cx="1219200" cy="1352550"/>
          </a:xfrm>
          <a:prstGeom prst="rect">
            <a:avLst/>
          </a:prstGeom>
          <a:noFill/>
        </p:spPr>
      </p:pic>
      <p:pic>
        <p:nvPicPr>
          <p:cNvPr id="18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6"/>
          <a:stretch>
            <a:fillRect/>
          </a:stretch>
        </p:blipFill>
        <p:spPr>
          <a:xfrm>
            <a:off x="8305800" y="381000"/>
            <a:ext cx="304800" cy="304800"/>
          </a:xfrm>
          <a:prstGeom prst="rect">
            <a:avLst/>
          </a:prstGeom>
        </p:spPr>
      </p:pic>
      <p:pic>
        <p:nvPicPr>
          <p:cNvPr id="19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7"/>
          <a:stretch>
            <a:fillRect/>
          </a:stretch>
        </p:blipFill>
        <p:spPr>
          <a:xfrm>
            <a:off x="8153400" y="1066800"/>
            <a:ext cx="304800" cy="304800"/>
          </a:xfrm>
          <a:prstGeom prst="rect">
            <a:avLst/>
          </a:prstGeom>
        </p:spPr>
      </p:pic>
      <p:pic>
        <p:nvPicPr>
          <p:cNvPr id="20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8"/>
          <a:stretch>
            <a:fillRect/>
          </a:stretch>
        </p:blipFill>
        <p:spPr>
          <a:xfrm>
            <a:off x="8458200" y="1828800"/>
            <a:ext cx="304800" cy="304800"/>
          </a:xfrm>
          <a:prstGeom prst="rect">
            <a:avLst/>
          </a:prstGeom>
        </p:spPr>
      </p:pic>
      <p:pic>
        <p:nvPicPr>
          <p:cNvPr id="21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9"/>
          <a:stretch>
            <a:fillRect/>
          </a:stretch>
        </p:blipFill>
        <p:spPr>
          <a:xfrm>
            <a:off x="8458200" y="2743200"/>
            <a:ext cx="304800" cy="304800"/>
          </a:xfrm>
          <a:prstGeom prst="rect">
            <a:avLst/>
          </a:prstGeom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35675" y="2263775"/>
            <a:ext cx="3108325" cy="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7457" rIns="0" bIns="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57400" y="381000"/>
            <a:ext cx="2286000" cy="60960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Разрезы</a:t>
            </a: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48200" y="152400"/>
          <a:ext cx="4267210" cy="4114796"/>
        </p:xfrm>
        <a:graphic>
          <a:graphicData uri="http://schemas.openxmlformats.org/drawingml/2006/table">
            <a:tbl>
              <a:tblPr/>
              <a:tblGrid>
                <a:gridCol w="328247"/>
                <a:gridCol w="328247"/>
                <a:gridCol w="328247"/>
                <a:gridCol w="328247"/>
                <a:gridCol w="328247"/>
                <a:gridCol w="291090"/>
                <a:gridCol w="365403"/>
                <a:gridCol w="328247"/>
                <a:gridCol w="328247"/>
                <a:gridCol w="328247"/>
                <a:gridCol w="328247"/>
                <a:gridCol w="328247"/>
                <a:gridCol w="328247"/>
              </a:tblGrid>
              <a:tr h="293914">
                <a:tc rowSpan="4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strike="noStrike" baseline="30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1</a:t>
                      </a:r>
                      <a:endParaRPr lang="ru-RU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strike="noStrike" baseline="30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2</a:t>
                      </a:r>
                      <a:endParaRPr lang="ru-RU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strike="noStrike" baseline="30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3</a:t>
                      </a:r>
                      <a:endParaRPr lang="ru-RU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strike="noStrike" baseline="30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4</a:t>
                      </a:r>
                      <a:r>
                        <a:rPr lang="ru-RU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 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strike="noStrike" baseline="30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5</a:t>
                      </a:r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  <a:r>
                        <a:rPr lang="ru-RU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 </a:t>
                      </a:r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3914">
                <a:tc rowSpan="9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strike="noStrike" baseline="30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6</a:t>
                      </a:r>
                      <a:r>
                        <a:rPr lang="ru-RU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  <a:p>
                      <a:r>
                        <a:rPr lang="ru-RU" sz="1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00"/>
                          </a:solidFill>
                          <a:latin typeface="Geneva"/>
                        </a:rPr>
                        <a:t> </a:t>
                      </a:r>
                    </a:p>
                  </a:txBody>
                  <a:tcPr marL="9425" marR="9425" marT="9425" marB="94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rgbClr val="000000"/>
                        </a:solidFill>
                        <a:latin typeface="Geneva"/>
                      </a:endParaRPr>
                    </a:p>
                  </a:txBody>
                  <a:tcPr marL="9425" marR="9425" marT="9425" marB="9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371600"/>
            <a:ext cx="464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</a:rPr>
              <a:t>По горизонтали:</a:t>
            </a:r>
            <a:endParaRPr lang="ru-RU" sz="20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Разрез, полученный одной секущей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плоскостью.</a:t>
            </a:r>
          </a:p>
          <a:p>
            <a:pPr marL="342900" indent="-342900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Мысленный процесс построения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предмета на плоскости.</a:t>
            </a:r>
          </a:p>
          <a:p>
            <a:pPr marL="342900" indent="-342900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Размер листа бумаги, определённый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стандартом.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48400" y="152400"/>
            <a:ext cx="24384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    Р     О   С    Т     О    Й</a:t>
            </a:r>
            <a:endParaRPr lang="ru-RU" sz="1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24400" y="1295400"/>
            <a:ext cx="44196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  Р    О     Е    Ц   И    Р     О    В    А    Н    И    Е</a:t>
            </a:r>
            <a:endParaRPr lang="ru-RU" sz="1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34200" y="1905000"/>
            <a:ext cx="19812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Ф   О    Р    М    А    Т</a:t>
            </a:r>
            <a:endParaRPr lang="ru-RU" sz="1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72200" y="381000"/>
            <a:ext cx="489942" cy="1008161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РОФ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72200" y="1524000"/>
            <a:ext cx="489942" cy="1618713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ЛЬНЫЙ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62600" y="381000"/>
            <a:ext cx="489942" cy="100816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СЕЧ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562600" y="1524000"/>
            <a:ext cx="489942" cy="1008161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НИЕ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76800" y="990600"/>
            <a:ext cx="489942" cy="397609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76800" y="1524000"/>
            <a:ext cx="489942" cy="2836096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ОНТАЛЬНЫЙ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34400" y="990600"/>
            <a:ext cx="489942" cy="397609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534400" y="1524000"/>
            <a:ext cx="489942" cy="397609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534400" y="2133600"/>
            <a:ext cx="489942" cy="1008160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НЫЙ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7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037E-7 L -0.22083 -0.3997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2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showWhenStopped="0">
                <p:cTn id="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showWhenStopped="0"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showWhenStopped="0">
                <p:cTn id="8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showWhenStopped="0">
                <p:cTn id="90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</p:childTnLst>
        </p:cTn>
      </p:par>
    </p:tnLst>
    <p:bldLst>
      <p:bldP spid="17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581400"/>
            <a:ext cx="8458200" cy="122237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Соединение вида и разреза.</a:t>
            </a:r>
            <a:endParaRPr lang="ru-RU" sz="4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800" y="6096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Дайте определение вида.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28800"/>
            <a:ext cx="8686800" cy="160020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>Вид </a:t>
            </a:r>
            <a:r>
              <a:rPr lang="ru-RU" dirty="0" smtClean="0"/>
              <a:t>– это изображение обращённой </a:t>
            </a:r>
            <a:br>
              <a:rPr lang="ru-RU" dirty="0" smtClean="0"/>
            </a:br>
            <a:r>
              <a:rPr lang="ru-RU" dirty="0" smtClean="0"/>
              <a:t>к наблюдателю видимой части поверхности предмета.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24200" y="3581400"/>
            <a:ext cx="17526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24200" y="4953000"/>
            <a:ext cx="17526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76800" y="3581400"/>
            <a:ext cx="17526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3505200"/>
            <a:ext cx="3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V</a:t>
            </a:r>
            <a:endParaRPr lang="ru-RU" sz="2800" b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24600" y="3505200"/>
            <a:ext cx="3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W</a:t>
            </a:r>
            <a:endParaRPr lang="ru-RU" sz="2800" b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24200" y="5867400"/>
            <a:ext cx="3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 smtClean="0">
                <a:ln w="50800"/>
                <a:solidFill>
                  <a:schemeClr val="accent2">
                    <a:lumMod val="50000"/>
                  </a:schemeClr>
                </a:solidFill>
              </a:rPr>
              <a:t>H</a:t>
            </a:r>
            <a:endParaRPr lang="ru-RU" sz="2800" b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9000" y="3886200"/>
            <a:ext cx="133081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спереди</a:t>
            </a:r>
            <a:endParaRPr lang="ru-RU" sz="24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05200" y="5181600"/>
            <a:ext cx="11087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сверху</a:t>
            </a:r>
            <a:endParaRPr lang="ru-RU" sz="24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57800" y="3886200"/>
            <a:ext cx="9825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слева</a:t>
            </a:r>
            <a:endParaRPr lang="ru-RU" sz="24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800" y="609600"/>
            <a:ext cx="8458200" cy="685800"/>
          </a:xfrm>
        </p:spPr>
        <p:txBody>
          <a:bodyPr>
            <a:normAutofit fontScale="92500"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Какое изображение называют разрезом?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28800"/>
            <a:ext cx="8686800" cy="1524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Разрез – это изображение предмета, мысленно рассеченного одной или несколькими плоскостями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3581400"/>
            <a:ext cx="26670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09800" y="4953000"/>
            <a:ext cx="26670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76800" y="3581400"/>
            <a:ext cx="26670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09800" y="3505200"/>
            <a:ext cx="3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V</a:t>
            </a:r>
            <a:endParaRPr lang="ru-RU" sz="2800" b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9000" y="3505200"/>
            <a:ext cx="3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accent2">
                    <a:lumMod val="50000"/>
                  </a:schemeClr>
                </a:solidFill>
                <a:effectLst/>
              </a:rPr>
              <a:t>W</a:t>
            </a:r>
            <a:endParaRPr lang="ru-RU" sz="2800" b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09800" y="5867400"/>
            <a:ext cx="304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 smtClean="0">
                <a:ln w="50800"/>
                <a:solidFill>
                  <a:schemeClr val="accent2">
                    <a:lumMod val="50000"/>
                  </a:schemeClr>
                </a:solidFill>
              </a:rPr>
              <a:t>H</a:t>
            </a:r>
            <a:endParaRPr lang="ru-RU" sz="2800" b="1" cap="none" spc="0" dirty="0">
              <a:ln w="50800"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95600" y="3886200"/>
            <a:ext cx="1330814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спереди</a:t>
            </a:r>
            <a:endParaRPr lang="ru-RU" sz="24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0" y="5257800"/>
            <a:ext cx="11087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сверху</a:t>
            </a:r>
            <a:endParaRPr lang="ru-RU" sz="24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0" y="3886200"/>
            <a:ext cx="9825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слева</a:t>
            </a:r>
            <a:endParaRPr lang="ru-RU" sz="24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62200" y="5257800"/>
            <a:ext cx="2419381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горизонтальный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разрез</a:t>
            </a:r>
            <a:endParaRPr lang="ru-RU" sz="24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4600" y="3886200"/>
            <a:ext cx="2028119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фронтальный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разрез</a:t>
            </a:r>
            <a:endParaRPr lang="ru-RU" sz="24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81600" y="3886200"/>
            <a:ext cx="1907895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профильный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разрез</a:t>
            </a:r>
            <a:endParaRPr lang="ru-RU" sz="24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381000" y="1447800"/>
            <a:ext cx="8610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/>
              <a:t>    В</a:t>
            </a:r>
            <a:r>
              <a:rPr lang="ru-RU" sz="2800" dirty="0" smtClean="0"/>
              <a:t> </a:t>
            </a:r>
            <a:r>
              <a:rPr lang="ru-RU" sz="2800" b="1" dirty="0" smtClean="0"/>
              <a:t>каких случаях соединяют часть вида и часть разреза?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Какой линией на чертеже разделяют часть вида и часть  </a:t>
            </a:r>
          </a:p>
          <a:p>
            <a:pPr>
              <a:buNone/>
            </a:pPr>
            <a:r>
              <a:rPr lang="ru-RU" sz="2800" b="1" dirty="0" smtClean="0"/>
              <a:t>    разреза?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В каких случаях можно соединять половину вида и половину разреза? Какой линией их разделяют?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В чём заключается особенность нанесения размеров  на половине вида и половине разреза? </a:t>
            </a:r>
          </a:p>
          <a:p>
            <a:pPr>
              <a:buNone/>
            </a:pPr>
            <a:r>
              <a:rPr lang="ru-RU" sz="2800" b="1" dirty="0" smtClean="0"/>
              <a:t>    </a:t>
            </a:r>
            <a:endParaRPr lang="ru-RU" sz="28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17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0"/>
            <a:ext cx="17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657600"/>
            <a:ext cx="17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953000"/>
            <a:ext cx="17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 descr="D:\Мои документы\Мои рисунки\анимация\J028378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523875" cy="428625"/>
          </a:xfrm>
          <a:prstGeom prst="rect">
            <a:avLst/>
          </a:prstGeom>
          <a:noFill/>
        </p:spPr>
      </p:pic>
      <p:pic>
        <p:nvPicPr>
          <p:cNvPr id="19" name="Picture 2" descr="D:\Мои документы\Мои рисунки\анимация\J028378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09800"/>
            <a:ext cx="523875" cy="428625"/>
          </a:xfrm>
          <a:prstGeom prst="rect">
            <a:avLst/>
          </a:prstGeom>
          <a:noFill/>
        </p:spPr>
      </p:pic>
      <p:pic>
        <p:nvPicPr>
          <p:cNvPr id="20" name="Picture 2" descr="D:\Мои документы\Мои рисунки\анимация\J028378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505200"/>
            <a:ext cx="523875" cy="428625"/>
          </a:xfrm>
          <a:prstGeom prst="rect">
            <a:avLst/>
          </a:prstGeom>
          <a:noFill/>
        </p:spPr>
      </p:pic>
      <p:pic>
        <p:nvPicPr>
          <p:cNvPr id="21" name="Picture 2" descr="D:\Мои документы\Мои рисунки\анимация\J028378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800600"/>
            <a:ext cx="52387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Заголовок 1"/>
          <p:cNvSpPr txBox="1">
            <a:spLocks/>
          </p:cNvSpPr>
          <p:nvPr/>
        </p:nvSpPr>
        <p:spPr>
          <a:xfrm>
            <a:off x="457200" y="2057400"/>
            <a:ext cx="4038600" cy="1904999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Соединение части вида и части разреза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193316" y="1064484"/>
            <a:ext cx="4186367" cy="358140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4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265227">
            <a:off x="5621893" y="720716"/>
            <a:ext cx="609600" cy="304800"/>
          </a:xfrm>
          <a:prstGeom prst="rect">
            <a:avLst/>
          </a:prstGeom>
          <a:noFill/>
        </p:spPr>
      </p:pic>
      <p:pic>
        <p:nvPicPr>
          <p:cNvPr id="5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202819">
            <a:off x="5826650" y="4451841"/>
            <a:ext cx="609600" cy="304800"/>
          </a:xfrm>
          <a:prstGeom prst="rect">
            <a:avLst/>
          </a:prstGeom>
          <a:noFill/>
        </p:spPr>
      </p:pic>
      <p:pic>
        <p:nvPicPr>
          <p:cNvPr id="6" name="Picture 2" descr="D:\Мои документы\Мои рисунки\От Барминой Л.Г\Изображение 15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549031">
            <a:off x="6578937" y="1662484"/>
            <a:ext cx="6096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600200"/>
            <a:ext cx="3352800" cy="2619375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886200"/>
            <a:ext cx="33813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"/>
            <a:ext cx="3124200" cy="3719285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81000"/>
            <a:ext cx="3192742" cy="3781879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79  E" pathEditMode="relative" ptsTypes="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3314700" cy="394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09800"/>
            <a:ext cx="3280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r="49425" b="57517"/>
          <a:stretch>
            <a:fillRect/>
          </a:stretch>
        </p:blipFill>
        <p:spPr bwMode="auto">
          <a:xfrm>
            <a:off x="609600" y="2209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 l="48774" b="58824"/>
          <a:stretch>
            <a:fillRect/>
          </a:stretch>
        </p:blipFill>
        <p:spPr bwMode="auto">
          <a:xfrm>
            <a:off x="6629400" y="2209800"/>
            <a:ext cx="16806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t="44414"/>
          <a:stretch>
            <a:fillRect/>
          </a:stretch>
        </p:blipFill>
        <p:spPr bwMode="auto">
          <a:xfrm>
            <a:off x="609600" y="3962400"/>
            <a:ext cx="3314700" cy="219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 t="45098"/>
          <a:stretch>
            <a:fillRect/>
          </a:stretch>
        </p:blipFill>
        <p:spPr bwMode="auto">
          <a:xfrm>
            <a:off x="5029200" y="3962400"/>
            <a:ext cx="328081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286000"/>
            <a:ext cx="3572998" cy="381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04800" y="533400"/>
            <a:ext cx="8534400" cy="9906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Соединение половины вида 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половины разреза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23334 -4.44444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466</Words>
  <PresentationFormat>Экран (4:3)</PresentationFormat>
  <Paragraphs>232</Paragraphs>
  <Slides>18</Slides>
  <Notes>4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Соединение вида и разреза.</vt:lpstr>
      <vt:lpstr>Вид – это изображение обращённой  к наблюдателю видимой части поверхности предмета.</vt:lpstr>
      <vt:lpstr>Разрез – это изображение предмета, мысленно рассеченного одной или несколькими плоскостями</vt:lpstr>
      <vt:lpstr>Слайд 6</vt:lpstr>
      <vt:lpstr>Слайд 7</vt:lpstr>
      <vt:lpstr>Слайд 8</vt:lpstr>
      <vt:lpstr>Слайд 9</vt:lpstr>
      <vt:lpstr>Слайд 10</vt:lpstr>
      <vt:lpstr>Слайд 11</vt:lpstr>
      <vt:lpstr>Контурная линия  на поверхности  детали</vt:lpstr>
      <vt:lpstr>Слайд 13</vt:lpstr>
      <vt:lpstr>Слайд 14</vt:lpstr>
      <vt:lpstr>Слайд 15</vt:lpstr>
      <vt:lpstr>Слайд 16</vt:lpstr>
      <vt:lpstr>Слайд 17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Соединение вида и разреза.</dc:title>
  <cp:lastModifiedBy>Ващенко</cp:lastModifiedBy>
  <cp:revision>224</cp:revision>
  <dcterms:modified xsi:type="dcterms:W3CDTF">2009-01-17T06:14:02Z</dcterms:modified>
</cp:coreProperties>
</file>