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309" r:id="rId10"/>
    <p:sldId id="310" r:id="rId11"/>
    <p:sldId id="311" r:id="rId12"/>
    <p:sldId id="312" r:id="rId13"/>
    <p:sldId id="280" r:id="rId14"/>
    <p:sldId id="286" r:id="rId15"/>
    <p:sldId id="290" r:id="rId16"/>
    <p:sldId id="291" r:id="rId17"/>
    <p:sldId id="293" r:id="rId18"/>
    <p:sldId id="292" r:id="rId19"/>
    <p:sldId id="313" r:id="rId20"/>
    <p:sldId id="314" r:id="rId21"/>
    <p:sldId id="315" r:id="rId22"/>
    <p:sldId id="316" r:id="rId23"/>
    <p:sldId id="268" r:id="rId24"/>
    <p:sldId id="299" r:id="rId25"/>
    <p:sldId id="300" r:id="rId26"/>
    <p:sldId id="301" r:id="rId27"/>
    <p:sldId id="303" r:id="rId28"/>
    <p:sldId id="298" r:id="rId29"/>
    <p:sldId id="304" r:id="rId30"/>
    <p:sldId id="305" r:id="rId31"/>
    <p:sldId id="306" r:id="rId32"/>
    <p:sldId id="307" r:id="rId33"/>
    <p:sldId id="308" r:id="rId34"/>
    <p:sldId id="273" r:id="rId35"/>
    <p:sldId id="274" r:id="rId36"/>
    <p:sldId id="275" r:id="rId37"/>
    <p:sldId id="287" r:id="rId38"/>
    <p:sldId id="288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  <a:srgbClr val="CCFFFF"/>
    <a:srgbClr val="990000"/>
    <a:srgbClr val="006600"/>
    <a:srgbClr val="7AB9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37CE-04D1-4917-BF8D-DD988CBFC1A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5CD5-1DAE-4ADB-9819-77395D3C8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7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5CD5-1DAE-4ADB-9819-77395D3C8B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5CD5-1DAE-4ADB-9819-77395D3C8B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12ED-98DB-4C6D-AC83-EA9B62288A3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12ED-98DB-4C6D-AC83-EA9B62288A3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98736A-81B0-4517-B78B-969E4EA7C865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3278A9-DD46-4200-9D3E-F4D09CDDF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Kushnaryova\&#1052;&#1086;&#1080;%20&#1076;&#1086;&#1082;&#1091;&#1084;&#1077;&#1085;&#1090;&#1099;\&#1052;&#1086;&#1103;%20&#1084;&#1091;&#1079;&#1099;&#1082;&#1072;\&#1050;&#1077;&#1083;&#1100;&#1090;&#1089;&#1082;&#1072;&#1103;%20&#1084;&#1091;&#1079;&#1099;&#1082;&#1072;\Track07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img_url=http://img1.liveinternet.ru/images/attach/c/1/58/376/58376931_aaaaaaaaaaaaaaaaaaaaaaaaaa.jpg&amp;text=%D0%BB%D0%B8%D0%BB%D0%B8%D1%8F%20%D1%84%D0%BE%D1%82%D0%BE&amp;noreask=1&amp;pos=21&amp;lr=43&amp;rpt=simage&amp;family=y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img_url=http://i02.fsimg.ru/5/tlog_box/1238/1238288.jpg&amp;text=%D1%80%D0%BE%D0%B7%D0%B0%20%D1%84%D0%BE%D1%82%D0%BE&amp;noreask=1&amp;pos=19&amp;lr=43&amp;rpt=simage&amp;family=y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F%D0%BE%D0%B4%D1%81%D0%BD%D0%B5%D0%B6%D0%BD%D0%B8%D0%BA%20%D1%84%D0%BE%D1%82%D0%BE&amp;img_url=http://s004.radikal.ru/i205/1003/1e/d1c5c7afcc5b.jpg&amp;pos=1&amp;rpt=simage&amp;lr=43&amp;noreask=1&amp;source=wi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img1.liveinternet.ru/images/attach/c/1/56/115/56115238_1267945892_redtulips1024.jpg&amp;text=%D1%86%D0%B2%D0%B5%D1%82%D1%8B%20%D1%84%D0%BE%D1%82%D0%BE&amp;noreask=1&amp;pos=6&amp;lr=43&amp;rpt=simage&amp;family=y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wiz&amp;img_url=http://fotocvetov.ru/bukety/1000083.jpg&amp;text=%D1%86%D0%B2%D0%B5%D1%82%D1%8B%20%D1%84%D0%BE%D1%82%D0%BE&amp;noreask=1&amp;pos=5&amp;lr=43&amp;rpt=simage&amp;family=y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animalworld.com.ua/images/2011/April/Natur/Cveti/Cveti_30.jpg&amp;text=%D1%86%D0%B2%D0%B5%D1%82%D1%8B%20%D1%84%D0%BE%D1%82%D0%BE&amp;noreask=1&amp;pos=0&amp;lr=43&amp;rpt=simage&amp;family=y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source=wiz&amp;img_url=http://www.fotocvetov.ru/nadereve/01001.jpg&amp;text=%D1%86%D0%B2%D0%B5%D1%82%D1%8B%20%D1%84%D0%BE%D1%82%D0%BE&amp;noreask=1&amp;pos=12&amp;lr=43&amp;rpt=simage&amp;family=y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source=wiz&amp;img_url=http://www.fotocvetov.ru/pole/055018.jpg&amp;text=%D1%86%D0%B2%D0%B5%D1%82%D1%8B%20%D1%84%D0%BE%D1%82%D0%BE&amp;noreask=1&amp;pos=18&amp;lr=43&amp;rpt=simage&amp;family=y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p=2&amp;text=%D0%BF%D1%80%D0%BE%D1%84%D0%B5%D1%81%D1%81%D0%B8%D1%8F%20%D0%B2%D1%80%D0%B0%D1%87%D0%B0%20%D1%84%D0%BE%D1%82%D0%BE&amp;img_url=http://wiki.iteach.ru/images/a/a0/6876%D0%B3%D0%BD%D0%B5%D0%B3.jpg&amp;pos=60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text=%D0%BF%D1%80%D0%BE%D1%84%D0%B5%D1%81%D1%81%D0%B8%D0%B8%20%D0%B2%20%D0%BA%D0%B0%D1%80%D1%82%D0%B8%D0%BD%D0%BA%D0%B0%D1%85%20%D0%B4%D0%BB%D1%8F%20%D0%B4%D0%B5%D1%82%D0%B5%D0%B9&amp;img_url=http://img-fotki.yandex.ru/get/5808/elena-komarov.2fe/0_70fa0_2651d47e_XL&amp;pos=0&amp;rpt=s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text=%D0%B4%D0%B8%D0%BA%D1%82%D0%BE%D1%80%20%D1%84%D0%BE%D1%82%D0%BE&amp;noreask=1&amp;img_url=http://img.lenta.ru/news/2009/02/01/bodrova/picture.jpg&amp;pos=6&amp;rpt=simage&amp;lr=4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text=%D0%BF%D1%80%D0%BE%D0%B4%D0%B0%D0%B2%D0%B5%D1%86%20%D1%84%D0%BE%D1%82%D0%BE&amp;noreask=1&amp;img_url=http://potrebiteli.ru/media/filestorage/external_thumbnail/640x480__bb8ed134ff6c22d70a10a5644dce7e4d4eafd2e6&amp;pos=25&amp;rpt=simage&amp;lr=4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source=wiz&amp;img_url=http://img.sunhome.ru/UsersGallery/Cards/150/27235331.JPG&amp;p=3&amp;text=%D1%83%D1%87%D0%B8%D1%82%D0%B5%D0%BB%D1%8F%20%D1%84%D0%BE%D1%82%D0%BE&amp;noreask=1&amp;pos=94&amp;lr=43&amp;rpt=sima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F%D1%80%D0%BE%D1%84%D0%B5%D1%81%D1%81%D0%B8%D0%B8%20%D0%B2%20%D0%BA%D0%B0%D1%80%D1%82%D0%B8%D0%BD%D0%BA%D0%B0%D1%85%20%D0%B4%D0%BB%D1%8F%20%D0%B4%D0%B5%D1%82%D0%B5%D0%B9&amp;img_url=http://img0.liveinternet.ru/images/foto/c/0/apps/3/346/3346540_professii_9.jpg&amp;pos=3&amp;rpt=simage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images.yandex.ru/yandsearch?text=%D0%BF%D1%80%D0%BE%D1%84%D0%B5%D1%81%D1%81%D0%B8%D0%B8%20%D0%B2%20%D0%BA%D0%B0%D1%80%D1%82%D0%B8%D0%BD%D0%BA%D0%B0%D1%85%20%D0%B4%D0%BB%D1%8F%20%D0%B4%D0%B5%D1%82%D0%B5%D0%B9&amp;img_url=http://www.razumniki.ru/images/articles/obuchenie_detey/professii_inspektor_dps.jpg&amp;pos=4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F%D1%80%D0%BE%D1%84%D0%B5%D1%81%D1%81%D0%B8%D0%B8%20%D0%B2%20%D0%BA%D0%B0%D1%80%D1%82%D0%B8%D0%BD%D0%BA%D0%B0%D1%85%20%D0%B4%D0%BB%D1%8F%20%D0%B4%D0%B5%D1%82%D0%B5%D0%B9&amp;img_url=http://img.labirint.ru/images/comments_pic/1013/07labgi0l1270085852.jpg&amp;pos=55&amp;rpt=simage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yandsearch?text=%D0%BF%D1%80%D0%BE%D1%84%D0%B5%D1%81%D1%81%D0%B8%D0%B8%20%D0%B2%20%D0%BA%D0%B0%D1%80%D1%82%D0%B8%D0%BD%D0%BA%D0%B0%D1%85%20%D0%B4%D0%BB%D1%8F%20%D0%B4%D0%B5%D1%82%D0%B5%D0%B9&amp;img_url=http://cs11003.userapi.com/u40123947/a_0da87c65.jpg&amp;pos=9&amp;rpt=simag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1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img.ria.ua/photos/ria/news_common/16/1663/166348/166348m.jpg&amp;text=%D0%BF%D1%80%D0%BE%D1%84%D0%B5%D1%81%D1%81%D0%B8%D1%8F%20%20%D1%84%D0%BE%D1%82%D0%BE&amp;noreask=1&amp;pos=20&amp;lr=43&amp;rpt=simage&amp;family=yes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yandex.ru/yandsearch?source=wiz&amp;img_url=http://img.sunhome.ru/UsersGallery/Cards/181/2384424.jpg&amp;text=%D0%BF%D1%80%D0%BE%D1%84%D0%B5%D1%81%D1%81%D0%B8%D1%8F%20%20%D1%84%D0%BE%D1%82%D0%BE&amp;noreask=1&amp;pos=8&amp;lr=43&amp;rpt=simage&amp;family=y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images.yandex.ru/yandsearch?source=wiz&amp;img_url=http://1.bp.blogspot.com/_5mCp4_YGMMI/SL4c95Ttf-I/AAAAAAAABjk/RnAaXYWqEYk/S269/naehmaschine2bf1.jpg&amp;text=%D0%BF%D1%80%D0%BE%D1%84%D0%B5%D1%81%D1%81%D0%B8%D1%8F%20%20%D1%84%D0%BE%D1%82%D0%BE&amp;noreask=1&amp;pos=17&amp;lr=43&amp;rpt=simage&amp;family=y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4.jpeg"/><Relationship Id="rId2" Type="http://schemas.openxmlformats.org/officeDocument/2006/relationships/hyperlink" Target="http://images.yandex.ru/yandsearch?source=wiz&amp;img_url=http://tr1.harunyahya.com/functions/thumb.php?image=http://207.44.240.34/files/journal/pictures/cahillik_tehlikesi_2_tr.jpg&amp;width=50&amp;p=1&amp;text=%D1%86%D0%B2%D0%B5%D1%82%D1%8B%20%D1%84%D0%BE%D1%82%D0%BE&amp;noreask=1&amp;pos=38&amp;rpt=simage&amp;lr=43&amp;family=y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vehiculedepinpon.free.fr/j0289592.jpg&amp;text=%D0%BF%D1%80%D0%BE%D1%84%D0%B5%D1%81%D1%81%D0%B8%D1%8F%20%20%D1%84%D0%BE%D1%82%D0%BE&amp;noreask=1&amp;pos=13&amp;lr=43&amp;rpt=simage&amp;family=yes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source=wiz&amp;img_url=http://pics.top.rbc.ru/top_pics/uniora/77/1289649467_0177.250x200.jpeg&amp;p=2&amp;text=%D0%BF%D1%80%D0%BE%D1%84%D0%B5%D1%81%D1%81%D0%B8%D1%8F%20%20%D1%84%D0%BE%D1%82%D0%BE&amp;noreask=1&amp;pos=62&amp;rpt=simage&amp;lr=43&amp;family=y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yandex.ru/yandsearch?source=wiz&amp;img_url=http://bestgif.su/_ph/36/2/76339382.gif&amp;p=1&amp;text=%D0%B2%D0%B5%D1%81%D0%BD%D0%B0%20%D1%81%D0%BE%D0%BB%D0%BD%D1%86%D0%B5%20%D0%BA%D0%B0%D1%80%D1%82%D0%B8%D0%BD%D0%BA%D0%B8&amp;noreask=1&amp;pos=31&amp;lr=43&amp;rpt=sim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ages.yandex.ru/yandsearch?source=wiz&amp;text=%D0%B2%D0%B5%D1%81%D0%BD%D0%B0%20%D1%81%D0%BE%D0%BB%D0%BD%D1%86%D0%B5%20%D0%BA%D0%B0%D1%80%D1%82%D0%B8%D0%BD%D0%BA%D0%B8&amp;noreask=1&amp;img_url=http://s39.radikal.ru/i086/1007/87/480650d9983a.jpg&amp;pos=1&amp;rpt=simage&amp;lr=4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yandex.ru/yandsearch?p=1&amp;text=%D1%81%D0%BE%D0%BB%D0%BD%D1%86%D0%B5%20%D1%81%D0%B2%D0%B5%D1%82%D0%B8%D1%82%20%D1%84%D0%BE%D1%82%D0%BE&amp;img_url=http://www.meteovesti.ru/pictures/63428023801.jpg&amp;pos=34&amp;rpt=simage&amp;family=y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yandex.ru/yandsearch?text=%D0%B2%D0%B5%D1%81%D0%BD%D0%B0%20%D1%84%D0%BE%D1%82%D0%BE&amp;img_url=http://img-a.photosight.ru/cec/2890203_large.jpg&amp;pos=26&amp;rpt=simage&amp;family=ye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8%20%D0%BC%D0%B0%D1%80%D1%82%20%D1%85%D0%B0%D1%82%D1%8B%D0%BD-%D0%BA%D1%8B%D0%B7%D0%BB%D0%B0%D1%80%20%D0%BA%D3%A9%D0%BD%D0%B5%20%20%D1%80%D3%99%D1%81%D0%B5%D0%BC%D0%BD%D3%99%D1%80&amp;img_url=http://p7.storage.canalblog.com/77/27/448537/26593674_p.gif&amp;pos=56&amp;rpt=s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1%80%D0%BE%D0%BC%D0%B0%D1%88%D0%BA%D0%B0%20%D1%84%D0%BE%D1%82%D0%BE&amp;img_url=http://img0.liveinternet.ru/images/attach/c/1/56/203/56203645_12323498320775544.jpg&amp;pos=1&amp;rpt=simage&amp;family=y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1235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08174" y="5373216"/>
            <a:ext cx="5328121" cy="1151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*8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нче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 март б</a:t>
            </a:r>
            <a:r>
              <a:rPr lang="tt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әйрәме белән!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053" name="Picture 5" descr="slubovvvus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3382962" cy="4241800"/>
          </a:xfrm>
          <a:prstGeom prst="rect">
            <a:avLst/>
          </a:prstGeom>
          <a:noFill/>
        </p:spPr>
      </p:pic>
      <p:pic>
        <p:nvPicPr>
          <p:cNvPr id="2083" name="Picture 35" descr="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365625"/>
            <a:ext cx="1524000" cy="1381125"/>
          </a:xfrm>
          <a:prstGeom prst="rect">
            <a:avLst/>
          </a:prstGeom>
          <a:noFill/>
        </p:spPr>
      </p:pic>
      <p:pic>
        <p:nvPicPr>
          <p:cNvPr id="2086" name="Track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2845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6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507460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i="1" dirty="0" smtClean="0">
                <a:solidFill>
                  <a:srgbClr val="FF0000"/>
                </a:solidFill>
              </a:rPr>
              <a:t>“Лилия” командасы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4690864" cy="9178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t-RU" dirty="0" smtClean="0">
                <a:solidFill>
                  <a:srgbClr val="424456"/>
                </a:solidFill>
              </a:rPr>
              <a:t/>
            </a:r>
            <a:br>
              <a:rPr lang="tt-RU" dirty="0" smtClean="0">
                <a:solidFill>
                  <a:srgbClr val="424456"/>
                </a:solidFill>
              </a:rPr>
            </a:b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Лилияләр төрле төстә,</a:t>
            </a:r>
            <a:endParaRPr lang="ru-RU" sz="2400" dirty="0"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Бу төсләр каян килгән?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Хушбуй исе аңкыталар,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Кем аны сөртеп йөргән?</a:t>
            </a:r>
          </a:p>
          <a:p>
            <a:pPr marL="109728" indent="0">
              <a:spcAft>
                <a:spcPts val="0"/>
              </a:spcAft>
              <a:buNone/>
            </a:pPr>
            <a:r>
              <a:rPr lang="tt-RU" sz="2400" dirty="0" smtClean="0">
                <a:latin typeface="Times New Roman"/>
                <a:ea typeface="Times New Roman"/>
              </a:rPr>
              <a:t>              </a:t>
            </a: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Үссен матур чәчәкләр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       </a:t>
            </a:r>
            <a:r>
              <a:rPr lang="tt-RU" sz="2400" dirty="0">
                <a:solidFill>
                  <a:srgbClr val="0070C0"/>
                </a:solidFill>
                <a:latin typeface="Times New Roman"/>
                <a:ea typeface="Times New Roman"/>
              </a:rPr>
              <a:t>Гел кояшка </a:t>
            </a: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үрелеп.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       </a:t>
            </a:r>
            <a:r>
              <a:rPr lang="tt-RU" sz="2400" dirty="0">
                <a:solidFill>
                  <a:srgbClr val="0070C0"/>
                </a:solidFill>
                <a:latin typeface="Times New Roman"/>
                <a:ea typeface="Times New Roman"/>
              </a:rPr>
              <a:t>Балкып торсын </a:t>
            </a: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җиребез</a:t>
            </a:r>
            <a:endParaRPr lang="ru-RU" sz="20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r>
              <a:rPr lang="tt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      Яшеллеккә  </a:t>
            </a:r>
            <a:r>
              <a:rPr lang="tt-RU" sz="2400" dirty="0">
                <a:solidFill>
                  <a:srgbClr val="0070C0"/>
                </a:solidFill>
                <a:latin typeface="Times New Roman"/>
                <a:ea typeface="Times New Roman"/>
              </a:rPr>
              <a:t>төрелеп.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http://im3-tub-ru.yandex.net/i?id=156924500-5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575173" cy="2940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0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507460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i="1" dirty="0" smtClean="0">
                <a:solidFill>
                  <a:srgbClr val="FF0000"/>
                </a:solidFill>
              </a:rPr>
              <a:t>“Ландышлар” командасы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4690864" cy="9178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t-RU" dirty="0" smtClean="0">
                <a:solidFill>
                  <a:srgbClr val="424456"/>
                </a:solidFill>
              </a:rPr>
              <a:t/>
            </a:r>
            <a:br>
              <a:rPr lang="tt-RU" dirty="0" smtClean="0">
                <a:solidFill>
                  <a:srgbClr val="424456"/>
                </a:solidFill>
              </a:rPr>
            </a:b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400" dirty="0" err="1">
                <a:solidFill>
                  <a:srgbClr val="333399"/>
                </a:solidFill>
              </a:rPr>
              <a:t>Килеп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керсәң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урманга</a:t>
            </a:r>
            <a:r>
              <a:rPr lang="ru-RU" sz="2400" dirty="0">
                <a:solidFill>
                  <a:srgbClr val="333399"/>
                </a:solidFill>
              </a:rPr>
              <a:t>,</a:t>
            </a:r>
          </a:p>
          <a:p>
            <a:pPr marL="109728" indent="0">
              <a:buNone/>
            </a:pPr>
            <a:r>
              <a:rPr lang="ru-RU" sz="2400" dirty="0" err="1">
                <a:solidFill>
                  <a:srgbClr val="333399"/>
                </a:solidFill>
              </a:rPr>
              <a:t>Аның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исен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тоясың</a:t>
            </a:r>
            <a:r>
              <a:rPr lang="ru-RU" sz="2400" dirty="0" smtClean="0">
                <a:solidFill>
                  <a:srgbClr val="333399"/>
                </a:solidFill>
              </a:rPr>
              <a:t>,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-Ай-</a:t>
            </a:r>
            <a:r>
              <a:rPr lang="ru-RU" sz="2400" dirty="0" err="1" smtClean="0">
                <a:solidFill>
                  <a:srgbClr val="333399"/>
                </a:solidFill>
              </a:rPr>
              <a:t>һай</a:t>
            </a:r>
            <a:r>
              <a:rPr lang="ru-RU" sz="2400" dirty="0">
                <a:solidFill>
                  <a:srgbClr val="333399"/>
                </a:solidFill>
              </a:rPr>
              <a:t>, </a:t>
            </a:r>
            <a:r>
              <a:rPr lang="ru-RU" sz="2400" dirty="0" err="1">
                <a:solidFill>
                  <a:srgbClr val="333399"/>
                </a:solidFill>
              </a:rPr>
              <a:t>нинди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хуш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исле</a:t>
            </a:r>
            <a:r>
              <a:rPr lang="ru-RU" sz="2400" dirty="0">
                <a:solidFill>
                  <a:srgbClr val="333399"/>
                </a:solidFill>
              </a:rPr>
              <a:t>, - </a:t>
            </a:r>
            <a:r>
              <a:rPr lang="ru-RU" sz="2400" dirty="0" err="1">
                <a:solidFill>
                  <a:srgbClr val="333399"/>
                </a:solidFill>
              </a:rPr>
              <a:t>дип</a:t>
            </a:r>
            <a:endParaRPr lang="ru-RU" sz="2400" dirty="0">
              <a:solidFill>
                <a:srgbClr val="333399"/>
              </a:solidFill>
            </a:endParaRPr>
          </a:p>
          <a:p>
            <a:pPr marL="109728" indent="0">
              <a:buNone/>
            </a:pPr>
            <a:r>
              <a:rPr lang="ru-RU" sz="2400" dirty="0" err="1">
                <a:solidFill>
                  <a:srgbClr val="333399"/>
                </a:solidFill>
              </a:rPr>
              <a:t>Иркен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сулап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куясың</a:t>
            </a:r>
            <a:r>
              <a:rPr lang="ru-RU" sz="2400" dirty="0">
                <a:solidFill>
                  <a:srgbClr val="333399"/>
                </a:solidFill>
              </a:rPr>
              <a:t>.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        </a:t>
            </a:r>
            <a:r>
              <a:rPr lang="ru-RU" sz="2400" dirty="0" err="1" smtClean="0">
                <a:solidFill>
                  <a:srgbClr val="333399"/>
                </a:solidFill>
              </a:rPr>
              <a:t>Яшел</a:t>
            </a:r>
            <a:r>
              <a:rPr lang="ru-RU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яфраклар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эченә</a:t>
            </a:r>
            <a:endParaRPr lang="ru-RU" sz="2400" dirty="0">
              <a:solidFill>
                <a:srgbClr val="333399"/>
              </a:solidFill>
            </a:endParaRPr>
          </a:p>
          <a:p>
            <a:pPr marL="109728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        </a:t>
            </a:r>
            <a:r>
              <a:rPr lang="ru-RU" sz="2400" dirty="0" err="1" smtClean="0">
                <a:solidFill>
                  <a:srgbClr val="333399"/>
                </a:solidFill>
              </a:rPr>
              <a:t>Энҗе</a:t>
            </a:r>
            <a:r>
              <a:rPr lang="ru-RU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чуклар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эленгән</a:t>
            </a:r>
            <a:r>
              <a:rPr lang="ru-RU" sz="2400" dirty="0">
                <a:solidFill>
                  <a:srgbClr val="333399"/>
                </a:solidFill>
              </a:rPr>
              <a:t>,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        </a:t>
            </a:r>
            <a:r>
              <a:rPr lang="ru-RU" sz="2400" dirty="0" err="1" smtClean="0">
                <a:solidFill>
                  <a:srgbClr val="333399"/>
                </a:solidFill>
              </a:rPr>
              <a:t>Искитәрлек</a:t>
            </a:r>
            <a:r>
              <a:rPr lang="ru-RU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матур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булып</a:t>
            </a:r>
            <a:endParaRPr lang="ru-RU" sz="2400" dirty="0">
              <a:solidFill>
                <a:srgbClr val="333399"/>
              </a:solidFill>
            </a:endParaRPr>
          </a:p>
          <a:p>
            <a:pPr marL="109728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        </a:t>
            </a:r>
            <a:r>
              <a:rPr lang="ru-RU" sz="2400" dirty="0" err="1" smtClean="0">
                <a:solidFill>
                  <a:srgbClr val="333399"/>
                </a:solidFill>
              </a:rPr>
              <a:t>Ничек</a:t>
            </a:r>
            <a:r>
              <a:rPr lang="ru-RU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үсеп</a:t>
            </a:r>
            <a:r>
              <a:rPr lang="ru-RU" sz="2400" dirty="0">
                <a:solidFill>
                  <a:srgbClr val="333399"/>
                </a:solidFill>
              </a:rPr>
              <a:t> </a:t>
            </a:r>
            <a:r>
              <a:rPr lang="ru-RU" sz="2400" dirty="0" err="1">
                <a:solidFill>
                  <a:srgbClr val="333399"/>
                </a:solidFill>
              </a:rPr>
              <a:t>өлгергән</a:t>
            </a:r>
            <a:r>
              <a:rPr lang="ru-RU" sz="2400" dirty="0">
                <a:solidFill>
                  <a:srgbClr val="333399"/>
                </a:solidFill>
              </a:rPr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7" name="Рисунок 6" descr="http://cs10691.userapi.com/u37543789/-14/x_8301e8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95232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34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995120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i="1" dirty="0" smtClean="0">
                <a:solidFill>
                  <a:srgbClr val="FF0000"/>
                </a:solidFill>
              </a:rPr>
              <a:t>“Роза чәчәге” командасы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4690864" cy="9178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t-RU" dirty="0" smtClean="0">
                <a:solidFill>
                  <a:srgbClr val="424456"/>
                </a:solidFill>
              </a:rPr>
              <a:t/>
            </a:r>
            <a:br>
              <a:rPr lang="tt-RU" dirty="0" smtClean="0">
                <a:solidFill>
                  <a:srgbClr val="424456"/>
                </a:solidFill>
              </a:rPr>
            </a:b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indent="0">
              <a:spcAft>
                <a:spcPts val="0"/>
              </a:spcAft>
              <a:buNone/>
            </a:pPr>
            <a:r>
              <a:rPr lang="tt-RU" i="1" dirty="0">
                <a:solidFill>
                  <a:srgbClr val="0000CC"/>
                </a:solidFill>
                <a:latin typeface="Times New Roman"/>
                <a:ea typeface="Times New Roman"/>
              </a:rPr>
              <a:t>Тәбәнәк кенә агачта</a:t>
            </a:r>
            <a:endParaRPr lang="ru-RU" sz="2400" i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t-RU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tt-RU" i="1" dirty="0">
                <a:solidFill>
                  <a:srgbClr val="0000CC"/>
                </a:solidFill>
                <a:latin typeface="Times New Roman"/>
                <a:ea typeface="Times New Roman"/>
              </a:rPr>
              <a:t>Җилдә җилфердәп үсәм.</a:t>
            </a:r>
            <a:endParaRPr lang="ru-RU" sz="2400" i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t-RU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tt-RU" i="1" dirty="0">
                <a:solidFill>
                  <a:srgbClr val="0000CC"/>
                </a:solidFill>
                <a:latin typeface="Times New Roman"/>
                <a:ea typeface="Times New Roman"/>
              </a:rPr>
              <a:t>Ал, кызыл, ефәк кебек мин</a:t>
            </a:r>
            <a:endParaRPr lang="ru-RU" sz="2400" i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tt-RU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Хәйран </a:t>
            </a:r>
            <a:r>
              <a:rPr lang="tt-RU" i="1" dirty="0">
                <a:solidFill>
                  <a:srgbClr val="0000CC"/>
                </a:solidFill>
                <a:latin typeface="Times New Roman"/>
                <a:ea typeface="Times New Roman"/>
              </a:rPr>
              <a:t>калырлык күрсәң. </a:t>
            </a:r>
            <a:endParaRPr lang="ru-RU" i="1" dirty="0">
              <a:solidFill>
                <a:srgbClr val="0000CC"/>
              </a:solidFill>
            </a:endParaRPr>
          </a:p>
        </p:txBody>
      </p:sp>
      <p:pic>
        <p:nvPicPr>
          <p:cNvPr id="6" name="Рисунок 5" descr="http://im8-tub-ru.yandex.net/i?id=556760247-15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20114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07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338936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>
                <a:solidFill>
                  <a:srgbClr val="C00000"/>
                </a:solidFill>
              </a:rPr>
              <a:t>“Умырзая” командасы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7759352" cy="9178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t-RU" dirty="0" smtClean="0">
                <a:solidFill>
                  <a:srgbClr val="00B050"/>
                </a:solidFill>
              </a:rPr>
              <a:t>Боз катлавы эрегәч, җир өстенә</a:t>
            </a:r>
          </a:p>
          <a:p>
            <a:pPr marL="109728" indent="0">
              <a:buNone/>
            </a:pPr>
            <a:r>
              <a:rPr lang="tt-RU" dirty="0" smtClean="0">
                <a:solidFill>
                  <a:srgbClr val="00B050"/>
                </a:solidFill>
              </a:rPr>
              <a:t>Умырзая чыга, карагыз:</a:t>
            </a:r>
          </a:p>
          <a:p>
            <a:pPr marL="109728" indent="0">
              <a:buNone/>
            </a:pPr>
            <a:r>
              <a:rPr lang="tt-RU" dirty="0" smtClean="0">
                <a:solidFill>
                  <a:srgbClr val="00B050"/>
                </a:solidFill>
              </a:rPr>
              <a:t>Умырзая чыга,</a:t>
            </a:r>
          </a:p>
          <a:p>
            <a:pPr marL="109728" indent="0">
              <a:buNone/>
            </a:pPr>
            <a:r>
              <a:rPr lang="tt-RU" dirty="0" smtClean="0">
                <a:solidFill>
                  <a:srgbClr val="00B050"/>
                </a:solidFill>
              </a:rPr>
              <a:t>Умырзая калка,</a:t>
            </a:r>
          </a:p>
          <a:p>
            <a:pPr marL="109728" indent="0">
              <a:buNone/>
            </a:pPr>
            <a:r>
              <a:rPr lang="tt-RU" dirty="0" smtClean="0">
                <a:solidFill>
                  <a:srgbClr val="00B050"/>
                </a:solidFill>
              </a:rPr>
              <a:t>Умырзая суза сабагын.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Умырзая </a:t>
            </a:r>
            <a:r>
              <a:rPr lang="tt-RU" dirty="0">
                <a:solidFill>
                  <a:srgbClr val="00B050"/>
                </a:solidFill>
                <a:latin typeface="Times New Roman"/>
                <a:ea typeface="Times New Roman"/>
              </a:rPr>
              <a:t>чәчәге мин</a:t>
            </a:r>
            <a:endParaRPr lang="ru-RU" sz="2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</a:t>
            </a:r>
            <a:r>
              <a:rPr lang="tt-RU" dirty="0">
                <a:solidFill>
                  <a:srgbClr val="00B050"/>
                </a:solidFill>
                <a:latin typeface="Times New Roman"/>
                <a:ea typeface="Times New Roman"/>
              </a:rPr>
              <a:t>Бар чәчәктән </a:t>
            </a:r>
            <a:r>
              <a:rPr lang="tt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уздырып,</a:t>
            </a:r>
            <a:endParaRPr lang="ru-RU" sz="2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Җир </a:t>
            </a:r>
            <a:r>
              <a:rPr lang="tt-RU" dirty="0">
                <a:solidFill>
                  <a:srgbClr val="00B050"/>
                </a:solidFill>
                <a:latin typeface="Times New Roman"/>
                <a:ea typeface="Times New Roman"/>
              </a:rPr>
              <a:t>өстенә калыктым</a:t>
            </a:r>
            <a:endParaRPr lang="ru-RU" sz="2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t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Кар </a:t>
            </a:r>
            <a:r>
              <a:rPr lang="tt-RU" dirty="0">
                <a:solidFill>
                  <a:srgbClr val="00B050"/>
                </a:solidFill>
                <a:latin typeface="Times New Roman"/>
                <a:ea typeface="Times New Roman"/>
              </a:rPr>
              <a:t>мендәрен туздырып.</a:t>
            </a:r>
            <a:endParaRPr lang="ru-RU" sz="2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3" name="Рисунок 12" descr="http://im4-tub-ru.yandex.net/i?id=99437509-27-72&amp;n=17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30425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77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80" y="1124744"/>
            <a:ext cx="7427168" cy="917848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>
                <a:solidFill>
                  <a:srgbClr val="C00000"/>
                </a:solidFill>
              </a:rPr>
              <a:t>Икенче уен</a:t>
            </a:r>
            <a:br>
              <a:rPr lang="tt-RU" dirty="0" smtClean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C00000"/>
                </a:solidFill>
              </a:rPr>
              <a:t>Тапкырларга - табышмак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4690864" cy="9178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t-RU" dirty="0" smtClean="0">
                <a:solidFill>
                  <a:srgbClr val="424456"/>
                </a:solidFill>
              </a:rPr>
              <a:t/>
            </a:r>
            <a:br>
              <a:rPr lang="tt-RU" dirty="0" smtClean="0">
                <a:solidFill>
                  <a:srgbClr val="424456"/>
                </a:solidFill>
              </a:rPr>
            </a:b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Гимназия директорының исеме.</a:t>
            </a:r>
            <a:endParaRPr lang="tt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Чәчәк исемнәре белән бәйле гимназиядә эшләүче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хатын-кыз укытучыларның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исемнәрен атагыз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lvl="0" indent="0">
              <a:buClr>
                <a:srgbClr val="A04DA3"/>
              </a:buClr>
              <a:buNone/>
            </a:pPr>
            <a:endParaRPr lang="tt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Описание: http://im8-tub-ru.yandex.net/i?id=421430936-20-72&amp;n=21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718048" cy="186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46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Тапкырларга - табышмак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A04DA3"/>
              </a:buClr>
              <a:buNone/>
            </a:pPr>
            <a:endParaRPr lang="tt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Clr>
                <a:srgbClr val="A04DA3"/>
              </a:buClr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Беренче хатын-кыз космонавт.</a:t>
            </a:r>
          </a:p>
          <a:p>
            <a:pPr marL="109728" lvl="0" indent="0">
              <a:buClr>
                <a:srgbClr val="A04DA3"/>
              </a:buClr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Чәчәк исемнәре белән бәйле хатын-кыз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исемнәре.</a:t>
            </a:r>
            <a:endParaRPr lang="ru-RU" dirty="0"/>
          </a:p>
        </p:txBody>
      </p:sp>
      <p:pic>
        <p:nvPicPr>
          <p:cNvPr id="4" name="Рисунок 3" descr="http://im5-tub-ru.yandex.net/i?id=176809390-62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015371" cy="250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13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Тапкырларга - табышмак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A04DA3"/>
              </a:buClr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Язның беренче бәйрәме.</a:t>
            </a:r>
          </a:p>
          <a:p>
            <a:pPr marL="109728" lvl="0" indent="0">
              <a:buClr>
                <a:srgbClr val="A04DA3"/>
              </a:buClr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Чәчәк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исемнәре белән бәйле әдәби әсәр исемнәре</a:t>
            </a:r>
            <a:r>
              <a:rPr lang="tt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im2-tub-ru.yandex.net/i?id=341296056-71-72&amp;n=21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699645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96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Тапкырларга - табышмак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Clr>
                <a:srgbClr val="A04DA3"/>
              </a:buClr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Көн белән төн тигезләшкән көн.</a:t>
            </a:r>
          </a:p>
          <a:p>
            <a:pPr marL="109728" lvl="0" indent="0" algn="just">
              <a:buClr>
                <a:srgbClr val="A04DA3"/>
              </a:buClr>
              <a:buNone/>
            </a:pP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2.Чәчәк </a:t>
            </a:r>
            <a:r>
              <a:rPr lang="tt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исемнәре белән бәйле җыр исемнәре.</a:t>
            </a:r>
          </a:p>
          <a:p>
            <a:pPr marL="109728" lvl="0" indent="0">
              <a:buClr>
                <a:srgbClr val="A04DA3"/>
              </a:buClr>
              <a:buNone/>
            </a:pPr>
            <a:endParaRPr lang="tt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m0-tub-ru.yandex.net/i?id=207793040-19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574032" cy="2292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96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C00000"/>
                </a:solidFill>
              </a:rPr>
              <a:t>Тапкырларга - табышмак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A04DA3"/>
              </a:buClr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Чәчәк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исемнәре белән </a:t>
            </a: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аталган шәһәребездәге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кибет исемнәре.</a:t>
            </a:r>
          </a:p>
          <a:p>
            <a:pPr marL="109728" lvl="0" indent="0">
              <a:buClr>
                <a:srgbClr val="A04DA3"/>
              </a:buClr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Чәчәк исемнәре белән бәйле </a:t>
            </a: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хатын – кыз җырчылар </a:t>
            </a:r>
            <a:r>
              <a:rPr lang="tt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исеме.</a:t>
            </a:r>
          </a:p>
          <a:p>
            <a:endParaRPr lang="ru-RU" dirty="0"/>
          </a:p>
        </p:txBody>
      </p:sp>
      <p:pic>
        <p:nvPicPr>
          <p:cNvPr id="4" name="Рисунок 3" descr="http://im3-tub-ru.yandex.net/i?id=456113344-37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226504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14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99"/>
                </a:solidFill>
              </a:rPr>
              <a:t>Өченче уен</a:t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b="1" dirty="0" smtClean="0">
                <a:solidFill>
                  <a:srgbClr val="000099"/>
                </a:solidFill>
              </a:rPr>
              <a:t>Профессияне яклау </a:t>
            </a:r>
            <a:r>
              <a:rPr lang="tt-RU" dirty="0" smtClean="0">
                <a:solidFill>
                  <a:srgbClr val="FF0000"/>
                </a:solidFill>
              </a:rPr>
              <a:t/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dirty="0" smtClean="0">
                <a:solidFill>
                  <a:srgbClr val="FF0000"/>
                </a:solidFill>
              </a:rPr>
              <a:t>“</a:t>
            </a:r>
            <a:r>
              <a:rPr lang="tt-RU" dirty="0" smtClean="0">
                <a:solidFill>
                  <a:srgbClr val="FF0000"/>
                </a:solidFill>
              </a:rPr>
              <a:t>Ромашка” командасы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rgbClr val="000099"/>
                </a:solidFill>
              </a:rPr>
              <a:t>Малайлар</a:t>
            </a:r>
            <a:r>
              <a:rPr lang="ru-RU" b="1" i="1" dirty="0" smtClean="0">
                <a:solidFill>
                  <a:srgbClr val="000099"/>
                </a:solidFill>
              </a:rPr>
              <a:t>, юкка </a:t>
            </a:r>
            <a:r>
              <a:rPr lang="ru-RU" b="1" i="1" dirty="0" err="1" smtClean="0">
                <a:solidFill>
                  <a:srgbClr val="000099"/>
                </a:solidFill>
              </a:rPr>
              <a:t>сез</a:t>
            </a:r>
            <a:endParaRPr lang="ru-RU" b="1" i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rgbClr val="C00000"/>
                </a:solidFill>
              </a:rPr>
              <a:t>ДОКТОР</a:t>
            </a:r>
            <a:r>
              <a:rPr lang="ru-RU" b="1" i="1" dirty="0" err="1" smtClean="0">
                <a:solidFill>
                  <a:srgbClr val="000099"/>
                </a:solidFill>
              </a:rPr>
              <a:t>дан</a:t>
            </a:r>
            <a:r>
              <a:rPr lang="ru-RU" b="1" i="1" dirty="0" smtClean="0">
                <a:solidFill>
                  <a:srgbClr val="000099"/>
                </a:solidFill>
              </a:rPr>
              <a:t> </a:t>
            </a:r>
            <a:r>
              <a:rPr lang="ru-RU" b="1" i="1" dirty="0" err="1" smtClean="0">
                <a:solidFill>
                  <a:srgbClr val="000099"/>
                </a:solidFill>
              </a:rPr>
              <a:t>куркасыз</a:t>
            </a:r>
            <a:r>
              <a:rPr lang="ru-RU" b="1" i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0099"/>
                </a:solidFill>
              </a:rPr>
              <a:t>Терелтә</a:t>
            </a:r>
            <a:r>
              <a:rPr lang="ru-RU" b="1" i="1" dirty="0" smtClean="0">
                <a:solidFill>
                  <a:srgbClr val="000099"/>
                </a:solidFill>
              </a:rPr>
              <a:t>, </a:t>
            </a:r>
            <a:r>
              <a:rPr lang="ru-RU" b="1" i="1" dirty="0" err="1" smtClean="0">
                <a:solidFill>
                  <a:srgbClr val="000099"/>
                </a:solidFill>
              </a:rPr>
              <a:t>дәвалый</a:t>
            </a:r>
            <a:r>
              <a:rPr lang="ru-RU" b="1" i="1" dirty="0" smtClean="0">
                <a:solidFill>
                  <a:srgbClr val="000099"/>
                </a:solidFill>
              </a:rPr>
              <a:t> -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0099"/>
                </a:solidFill>
              </a:rPr>
              <a:t>Яшәрсез</a:t>
            </a:r>
            <a:r>
              <a:rPr lang="ru-RU" b="1" i="1" dirty="0" smtClean="0">
                <a:solidFill>
                  <a:srgbClr val="000099"/>
                </a:solidFill>
              </a:rPr>
              <a:t> «</a:t>
            </a:r>
            <a:r>
              <a:rPr lang="ru-RU" b="1" i="1" dirty="0" err="1" smtClean="0">
                <a:solidFill>
                  <a:srgbClr val="000099"/>
                </a:solidFill>
              </a:rPr>
              <a:t>грипп»сыз</a:t>
            </a:r>
            <a:r>
              <a:rPr lang="ru-RU" b="1" i="1" dirty="0" smtClean="0">
                <a:solidFill>
                  <a:srgbClr val="000099"/>
                </a:solidFill>
              </a:rPr>
              <a:t>.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http://im7-tub-ru.yandex.net/i?id=581689897-16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8marta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76250"/>
            <a:ext cx="3311525" cy="5545138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536" y="1916113"/>
            <a:ext cx="55433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800" i="1" dirty="0" err="1">
                <a:solidFill>
                  <a:schemeClr val="accent3"/>
                </a:solidFill>
                <a:latin typeface="Monotype Corsiva" pitchFamily="66" charset="0"/>
              </a:rPr>
              <a:t>У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мырзая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сафлык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бүләк итсен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!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Яз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кояшы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сипсен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җылысын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!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800" i="1" dirty="0">
                <a:solidFill>
                  <a:schemeClr val="accent3"/>
                </a:solidFill>
                <a:latin typeface="Monotype Corsiva" pitchFamily="66" charset="0"/>
              </a:rPr>
              <a:t>М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арт 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җилләре  өмет бүләк итсен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!</a:t>
            </a:r>
            <a:r>
              <a:rPr lang="ru-RU" sz="2800" i="1" dirty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2800" i="1" dirty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Урап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алсын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  </a:t>
            </a:r>
            <a:r>
              <a:rPr lang="ru-RU" sz="2800" i="1" dirty="0" err="1" smtClean="0">
                <a:solidFill>
                  <a:schemeClr val="accent3"/>
                </a:solidFill>
                <a:latin typeface="Monotype Corsiva" pitchFamily="66" charset="0"/>
              </a:rPr>
              <a:t>бәхет барысын</a:t>
            </a:r>
            <a:r>
              <a:rPr lang="ru-RU" sz="2800" i="1" dirty="0" smtClean="0">
                <a:solidFill>
                  <a:schemeClr val="accent3"/>
                </a:solidFill>
                <a:latin typeface="Monotype Corsiva" pitchFamily="66" charset="0"/>
              </a:rPr>
              <a:t>!</a:t>
            </a:r>
            <a:endParaRPr lang="ru-RU" sz="2800" i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16391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1504950" cy="1771650"/>
          </a:xfrm>
          <a:prstGeom prst="rect">
            <a:avLst/>
          </a:prstGeom>
          <a:noFill/>
        </p:spPr>
      </p:pic>
      <p:pic>
        <p:nvPicPr>
          <p:cNvPr id="16403" name="Picture 19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868863"/>
            <a:ext cx="3527425" cy="177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/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dirty="0" smtClean="0">
                <a:solidFill>
                  <a:srgbClr val="FF0000"/>
                </a:solidFill>
              </a:rPr>
              <a:t>“Лилия” командасы</a:t>
            </a:r>
            <a:br>
              <a:rPr lang="tt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http://im2-tub-ru.yandex.net/i?id=349285503-2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1484784"/>
            <a:ext cx="496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err="1" smtClean="0">
                <a:solidFill>
                  <a:srgbClr val="000099"/>
                </a:solidFill>
              </a:rPr>
              <a:t>Бәйрәм табынына</a:t>
            </a:r>
            <a:r>
              <a:rPr lang="ru-RU" sz="1800" b="1" i="1" dirty="0" smtClean="0">
                <a:solidFill>
                  <a:srgbClr val="000099"/>
                </a:solidFill>
              </a:rPr>
              <a:t> </a:t>
            </a:r>
            <a:r>
              <a:rPr lang="ru-RU" sz="1800" b="1" i="1" dirty="0">
                <a:solidFill>
                  <a:srgbClr val="000099"/>
                </a:solidFill>
              </a:rPr>
              <a:t>л</a:t>
            </a:r>
            <a:r>
              <a:rPr lang="ru-RU" sz="1800" b="1" i="1" dirty="0" smtClean="0">
                <a:solidFill>
                  <a:srgbClr val="000099"/>
                </a:solidFill>
              </a:rPr>
              <a:t>имон </a:t>
            </a:r>
            <a:r>
              <a:rPr lang="ru-RU" sz="1800" b="1" i="1" dirty="0" err="1" smtClean="0">
                <a:solidFill>
                  <a:srgbClr val="000099"/>
                </a:solidFill>
              </a:rPr>
              <a:t>пирогы</a:t>
            </a:r>
            <a:r>
              <a:rPr lang="ru-RU" sz="1800" b="1" i="1" dirty="0" smtClean="0">
                <a:solidFill>
                  <a:srgbClr val="000099"/>
                </a:solidFill>
              </a:rPr>
              <a:t> рецепты</a:t>
            </a:r>
          </a:p>
          <a:p>
            <a:r>
              <a:rPr lang="tt-RU" sz="1800" b="1" i="1" dirty="0" smtClean="0">
                <a:solidFill>
                  <a:schemeClr val="bg1">
                    <a:lumMod val="50000"/>
                  </a:schemeClr>
                </a:solidFill>
              </a:rPr>
              <a:t>Камыр өчен: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200 грамм май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4 стакан он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40 грамм чүпрә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1 аш кашыгы песок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1 стакан җылы сөт</a:t>
            </a:r>
          </a:p>
          <a:p>
            <a:r>
              <a:rPr lang="tt-RU" sz="1800" b="1" i="1" dirty="0" smtClean="0">
                <a:solidFill>
                  <a:schemeClr val="bg1">
                    <a:lumMod val="50000"/>
                  </a:schemeClr>
                </a:solidFill>
              </a:rPr>
              <a:t>Крем өчен: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1 лимон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2 йомырка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1, 5 стакан песок</a:t>
            </a:r>
          </a:p>
          <a:p>
            <a:r>
              <a:rPr lang="tt-RU" sz="1800" b="1" i="1" dirty="0" smtClean="0">
                <a:solidFill>
                  <a:srgbClr val="FF0000"/>
                </a:solidFill>
              </a:rPr>
              <a:t>Әзер камырны 4 кисәккә бүлеп җәяргә. </a:t>
            </a:r>
            <a:r>
              <a:rPr lang="tt-RU" sz="1800" b="1" i="1" smtClean="0">
                <a:solidFill>
                  <a:srgbClr val="FF0000"/>
                </a:solidFill>
              </a:rPr>
              <a:t>Һәр </a:t>
            </a:r>
            <a:r>
              <a:rPr lang="tt-RU" sz="1800" b="1" i="1" dirty="0" smtClean="0">
                <a:solidFill>
                  <a:srgbClr val="FF0000"/>
                </a:solidFill>
              </a:rPr>
              <a:t>җәймәгә крем  (терка аша чыккан 4-5 кашык лимон кремы) сөртергә. </a:t>
            </a:r>
          </a:p>
          <a:p>
            <a:r>
              <a:rPr lang="tt-RU" sz="1800" b="1" i="1" dirty="0" smtClean="0">
                <a:solidFill>
                  <a:schemeClr val="bg1">
                    <a:lumMod val="50000"/>
                  </a:schemeClr>
                </a:solidFill>
              </a:rPr>
              <a:t>Ашларыгыз тәмле булсын!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“Ландышлар” командасы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8-tub-ru.yandex.net/i?id=2943965-1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1556792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Исәнмесез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хөрмәтле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радио 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тыңлаучылар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 Микрофон 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ДИКТОР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Альбина </a:t>
            </a:r>
            <a:r>
              <a:rPr 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Латыпова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«Гимназия </a:t>
            </a:r>
            <a:r>
              <a:rPr 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яңалыклары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чыгарылышын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башлыйбыз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t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Бүген Актлар залында  гимназиянең гүзәл затларына багышланган кичә үтә.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“Роза чәчәге” командасы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1793" name="Picture 1" descr="i?id=41017792-4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5202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85236" y="1772815"/>
            <a:ext cx="4453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Кибеткә дә, базарга да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Буфетка да син килче,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“Прилавка” артында безне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Каршы ала КИБЕТЧЕ.</a:t>
            </a:r>
          </a:p>
          <a:p>
            <a:pPr>
              <a:buNone/>
            </a:pPr>
            <a:endParaRPr lang="tt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Күрше кызга туп һәм курчак,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Дәү әтигә - өтерге,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Наилгә китап һәм ручка – 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Барысын сата КИБЕТЧЕ.</a:t>
            </a:r>
          </a:p>
          <a:p>
            <a:pPr>
              <a:buNone/>
            </a:pPr>
            <a:endParaRPr lang="tt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 фәнен син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“Бишле”гә генә белче!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Акчаны шуңа тиз саный -  </a:t>
            </a:r>
          </a:p>
          <a:p>
            <a:pPr>
              <a:buNone/>
            </a:pPr>
            <a:r>
              <a:rPr lang="tt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Яхшы безнең КИБЕТЧЕ!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tt-RU" sz="3200" b="1" dirty="0" smtClean="0">
                <a:solidFill>
                  <a:srgbClr val="000099"/>
                </a:solidFill>
              </a:rPr>
              <a:t/>
            </a:r>
            <a:br>
              <a:rPr lang="tt-RU" sz="3200" b="1" dirty="0" smtClean="0">
                <a:solidFill>
                  <a:srgbClr val="000099"/>
                </a:solidFill>
              </a:rPr>
            </a:br>
            <a:r>
              <a:rPr lang="tt-RU" sz="3200" b="1" dirty="0">
                <a:solidFill>
                  <a:srgbClr val="000099"/>
                </a:solidFill>
              </a:rPr>
              <a:t/>
            </a:r>
            <a:br>
              <a:rPr lang="tt-RU" sz="3200" b="1" dirty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C00000"/>
                </a:solidFill>
              </a:rPr>
              <a:t> </a:t>
            </a:r>
            <a:r>
              <a:rPr lang="tt-RU" b="1" dirty="0" smtClean="0">
                <a:solidFill>
                  <a:srgbClr val="C00000"/>
                </a:solidFill>
              </a:rPr>
              <a:t>”Умырзая” командасы </a:t>
            </a:r>
            <a:r>
              <a:rPr lang="tt-RU" sz="3600" b="1" dirty="0" smtClean="0">
                <a:solidFill>
                  <a:srgbClr val="000099"/>
                </a:solidFill>
              </a:rPr>
              <a:t/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>
                <a:solidFill>
                  <a:srgbClr val="000099"/>
                </a:solidFill>
              </a:rPr>
              <a:t/>
            </a:r>
            <a:br>
              <a:rPr lang="tt-RU" sz="3600" b="1" dirty="0">
                <a:solidFill>
                  <a:srgbClr val="000099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57698" name="Picture 2" descr="http://im7-tub-ru.yandex.net/i?id=637571547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2592288" cy="3744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2636912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әби бик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уңган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УКЫТУЧЫ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булган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укыткан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үскән инде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Төрле һөнәр беләләр: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Кукуруз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үстерәләр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Казанда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мехчы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Химик, шофёр,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сабынчы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Металлист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һәм тегүче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Җәлилдә 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төзүче.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Дүртенче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Капитаннар ярышы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Аны </a:t>
            </a: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әниләр ясый. Ул зур да, уртача да, кечкенә дә була. Ашап туйганнан соң әтиләр дә аңа еш таяна. Ул авылда һәрвакыт түрдә була, ә шәһәрдә аңа игътибар аз. Кешеләр аннан башка сирәк йоклый.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259228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82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Дүртенче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Капитаннар ярышы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Аны </a:t>
            </a: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һәркем ярата. Ул бер дә искерми. Ул елата, моңлата, күңелләрне күтәрә. Әниләр дә аның белән балаларын йоклата.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286000" cy="1716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82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Дүртенче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Капитаннар ярышы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0928"/>
            <a:ext cx="75608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tt-RU" sz="28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    </a:t>
            </a:r>
            <a:r>
              <a:rPr lang="tt-RU" sz="2800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Ул </a:t>
            </a:r>
            <a:r>
              <a:rPr lang="tt-RU" sz="28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чит илләрдә генә бар иде. Хәзер газета- журналларда да басылып чыга. Озыны да, кыскасы да була. Эшмәкәрләр өчен файдалы</a:t>
            </a:r>
            <a:r>
              <a:rPr lang="tt-RU" sz="12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.</a:t>
            </a:r>
            <a:endParaRPr lang="ru-RU" sz="1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53885"/>
            <a:ext cx="22860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77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Дүртенче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Капитаннар ярышы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</a:t>
            </a: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tt-RU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Ул </a:t>
            </a: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март </a:t>
            </a: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аенда </a:t>
            </a: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була. Зур бүләкләр. Тәмле ризыклар. Хатын-кызлар елмаеп кына торалар. Бу </a:t>
            </a: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нинди көн?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0928"/>
            <a:ext cx="7560840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tt-RU" sz="28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    </a:t>
            </a:r>
            <a:endParaRPr lang="ru-RU" sz="1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2860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6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Дүртенче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Капитаннар ярышы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286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249289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t-RU" sz="3200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Җирдәге бөтен кешеләр өчен дә иң ягымлы, иң кадерле кеше. Ул кояшка тиң.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95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Бишенче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Сорау биреп, кем икәнен бел!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286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0-tub-ru.yandex.net/i?id=349651108-15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80928"/>
            <a:ext cx="30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555424732-20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2248" y="2765616"/>
            <a:ext cx="1495976" cy="19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38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object_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384550" cy="61214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475297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dirty="0" err="1">
                <a:solidFill>
                  <a:srgbClr val="000099"/>
                </a:solidFill>
              </a:rPr>
              <a:t>Хөрмәтле гүзәл </a:t>
            </a:r>
            <a:r>
              <a:rPr lang="ru-RU" sz="2000" dirty="0" err="1" smtClean="0">
                <a:solidFill>
                  <a:srgbClr val="000099"/>
                </a:solidFill>
              </a:rPr>
              <a:t>затлар</a:t>
            </a:r>
            <a:r>
              <a:rPr lang="ru-RU" sz="2000" dirty="0" smtClean="0">
                <a:solidFill>
                  <a:srgbClr val="000099"/>
                </a:solidFill>
              </a:rPr>
              <a:t> !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dirty="0" err="1" smtClean="0">
                <a:solidFill>
                  <a:srgbClr val="000099"/>
                </a:solidFill>
              </a:rPr>
              <a:t>Сезне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матур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бәйрәмегез белән чын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күңелдән </a:t>
            </a:r>
            <a:r>
              <a:rPr lang="ru-RU" sz="2000" dirty="0" err="1" smtClean="0">
                <a:solidFill>
                  <a:srgbClr val="000099"/>
                </a:solidFill>
              </a:rPr>
              <a:t>тәбрик итәбез!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Ныклы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сәламәтлек, бәхет, якыннарыгызның хөрмәтен һәм сөюен, иминлек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err="1">
                <a:solidFill>
                  <a:srgbClr val="000099"/>
                </a:solidFill>
              </a:rPr>
              <a:t>бөтен изге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эшләрегездә яңадан-яңа уңышлар </a:t>
            </a:r>
            <a:r>
              <a:rPr lang="ru-RU" sz="2000" dirty="0" err="1" smtClean="0">
                <a:solidFill>
                  <a:srgbClr val="000099"/>
                </a:solidFill>
              </a:rPr>
              <a:t>телибез</a:t>
            </a:r>
            <a:r>
              <a:rPr lang="ru-RU" sz="2000" dirty="0" smtClean="0">
                <a:solidFill>
                  <a:srgbClr val="000099"/>
                </a:solidFill>
              </a:rPr>
              <a:t>!</a:t>
            </a:r>
            <a:r>
              <a:rPr lang="ru-RU" sz="2000" b="1" i="1" dirty="0">
                <a:solidFill>
                  <a:srgbClr val="FF9999"/>
                </a:solidFill>
                <a:latin typeface="Palatino Linotype" pitchFamily="18" charset="0"/>
              </a:rPr>
              <a:t/>
            </a:r>
            <a:br>
              <a:rPr lang="ru-RU" sz="2000" b="1" i="1" dirty="0">
                <a:solidFill>
                  <a:srgbClr val="FF9999"/>
                </a:solidFill>
                <a:latin typeface="Palatino Linotype" pitchFamily="18" charset="0"/>
              </a:rPr>
            </a:br>
            <a:r>
              <a:rPr lang="ru-RU" sz="2000" b="1" i="1" dirty="0">
                <a:solidFill>
                  <a:srgbClr val="FF9999"/>
                </a:solidFill>
                <a:latin typeface="Palatino Linotype" pitchFamily="18" charset="0"/>
              </a:rPr>
              <a:t/>
            </a:r>
            <a:br>
              <a:rPr lang="ru-RU" sz="2000" b="1" i="1" dirty="0">
                <a:solidFill>
                  <a:srgbClr val="FF9999"/>
                </a:solidFill>
                <a:latin typeface="Palatino Linotype" pitchFamily="18" charset="0"/>
              </a:rPr>
            </a:br>
            <a:endParaRPr lang="ru-RU" sz="2000" b="1" i="1" dirty="0">
              <a:solidFill>
                <a:srgbClr val="FF9999"/>
              </a:solidFill>
              <a:latin typeface="Palatino Linotype" pitchFamily="18" charset="0"/>
            </a:endParaRPr>
          </a:p>
        </p:txBody>
      </p:sp>
      <p:pic>
        <p:nvPicPr>
          <p:cNvPr id="19465" name="Picture 9" descr="8f29df1b8e474d45c114d54ed085b90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5301208"/>
            <a:ext cx="2486025" cy="1296441"/>
          </a:xfrm>
          <a:prstGeom prst="rect">
            <a:avLst/>
          </a:prstGeom>
          <a:noFill/>
        </p:spPr>
      </p:pic>
      <p:pic>
        <p:nvPicPr>
          <p:cNvPr id="19466" name="Picture 10" descr="c32596e43dd0ec91cd0db981475beb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765175"/>
            <a:ext cx="30480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4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Бишенче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Сорау биреп, кем икәнен бел!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286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3-tub-ru.yandex.net/i?id=450604417-39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2714624"/>
            <a:ext cx="2516286" cy="337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89828831-33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636912"/>
            <a:ext cx="2257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2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Бишенче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Сорау биреп, кем икәнен бел!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286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5-tub-ru.yandex.net/i?id=9820636-40-72&amp;n=21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552104" cy="30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7-tub-ru.yandex.net/i?id=620788848-15-72&amp;n=21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14624"/>
            <a:ext cx="2190750" cy="193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74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Бишенче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Сорау биреп, кем икәнен бел!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286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3-tub-ru.yandex.net/i?id=29511229-70-72&amp;n=21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4624"/>
            <a:ext cx="2608684" cy="330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98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Бишенче 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Сорау биреп, кем икәнен бел!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       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28600" lvl="0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tt-RU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im0-tub-ru.yandex.net/i?id=107537950-38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286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im7-tub-ru.yandex.net/i?id=340342637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72" y="2780929"/>
            <a:ext cx="3777091" cy="29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0-tub-ru.yandex.net/i?id=55662698-6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63" y="2780929"/>
            <a:ext cx="962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>
                <a:solidFill>
                  <a:srgbClr val="000099"/>
                </a:solidFill>
              </a:rPr>
              <a:t/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6 нчы уен</a:t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Шигырь чыгару</a:t>
            </a:r>
            <a:r>
              <a:rPr lang="tt-RU" sz="4800" b="1" dirty="0" smtClean="0">
                <a:solidFill>
                  <a:srgbClr val="000099"/>
                </a:solidFill>
              </a:rPr>
              <a:t/>
            </a:r>
            <a:br>
              <a:rPr lang="tt-RU" sz="4800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sz="2400" b="1" u="sng" dirty="0" smtClean="0">
                <a:solidFill>
                  <a:srgbClr val="C00000"/>
                </a:solidFill>
              </a:rPr>
              <a:t>”Умырзая” командасына</a:t>
            </a:r>
          </a:p>
          <a:p>
            <a:pPr>
              <a:buNone/>
            </a:pPr>
            <a:endParaRPr lang="tt-RU" sz="2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FF0000"/>
                </a:solidFill>
              </a:rPr>
              <a:t>Күктә кояш нуры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FF0000"/>
                </a:solidFill>
              </a:rPr>
              <a:t>Елмаеп көлә.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FF0000"/>
                </a:solidFill>
              </a:rPr>
              <a:t>..........................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FF0000"/>
                </a:solidFill>
              </a:rPr>
              <a:t>..........................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3-tub-ru.yandex.net/i?id=345837215-39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99"/>
                </a:solidFill>
              </a:rPr>
              <a:t/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6 нчы </a:t>
            </a:r>
            <a:r>
              <a:rPr lang="tt-RU" sz="3600" b="1" dirty="0" smtClean="0">
                <a:solidFill>
                  <a:srgbClr val="000099"/>
                </a:solidFill>
              </a:rPr>
              <a:t>уен</a:t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Шигырь чыгару</a:t>
            </a:r>
            <a:r>
              <a:rPr lang="tt-RU" sz="4800" b="1" dirty="0" smtClean="0">
                <a:solidFill>
                  <a:srgbClr val="000099"/>
                </a:solidFill>
              </a:rPr>
              <a:t/>
            </a:r>
            <a:br>
              <a:rPr lang="tt-RU" sz="4800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sz="2400" b="1" u="sng" dirty="0" smtClean="0">
                <a:solidFill>
                  <a:srgbClr val="C00000"/>
                </a:solidFill>
              </a:rPr>
              <a:t>”Роза чәчәге” командасына</a:t>
            </a:r>
          </a:p>
          <a:p>
            <a:pPr>
              <a:buNone/>
            </a:pPr>
            <a:endParaRPr lang="tt-RU" sz="24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B050"/>
                </a:solidFill>
              </a:rPr>
              <a:t>Кояш көлә, кошлар килә,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B050"/>
                </a:solidFill>
              </a:rPr>
              <a:t>Ишек шакый яз.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B050"/>
                </a:solidFill>
              </a:rPr>
              <a:t>..........................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B050"/>
                </a:solidFill>
              </a:rPr>
              <a:t>..........................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http://im2-tub-ru.yandex.net/i?id=89592737-29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99"/>
                </a:solidFill>
              </a:rPr>
              <a:t/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6 нчы </a:t>
            </a:r>
            <a:r>
              <a:rPr lang="tt-RU" sz="3600" b="1" dirty="0" smtClean="0">
                <a:solidFill>
                  <a:srgbClr val="000099"/>
                </a:solidFill>
              </a:rPr>
              <a:t>уен</a:t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Шигырь чыгару</a:t>
            </a:r>
            <a:r>
              <a:rPr lang="tt-RU" sz="4800" b="1" dirty="0" smtClean="0">
                <a:solidFill>
                  <a:srgbClr val="000099"/>
                </a:solidFill>
              </a:rPr>
              <a:t/>
            </a:r>
            <a:br>
              <a:rPr lang="tt-RU" sz="4800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sz="2400" b="1" u="sng" dirty="0" smtClean="0">
                <a:solidFill>
                  <a:srgbClr val="C00000"/>
                </a:solidFill>
              </a:rPr>
              <a:t>”Ландышлар” командасына</a:t>
            </a:r>
          </a:p>
          <a:p>
            <a:pPr>
              <a:buNone/>
            </a:pPr>
            <a:endParaRPr lang="tt-RU" sz="2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70C0"/>
                </a:solidFill>
              </a:rPr>
              <a:t>Бүген - Әниләр бәйрәме,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70C0"/>
                </a:solidFill>
              </a:rPr>
              <a:t>Бүген җирдә тантана.</a:t>
            </a:r>
          </a:p>
          <a:p>
            <a:pPr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..........................</a:t>
            </a:r>
          </a:p>
          <a:p>
            <a:pPr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..........................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" name="Picture 1" descr="85729142_large_85718449_large_x_f770ef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43766"/>
            <a:ext cx="3384376" cy="32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99"/>
                </a:solidFill>
              </a:rPr>
              <a:t/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6 нчы </a:t>
            </a:r>
            <a:r>
              <a:rPr lang="tt-RU" sz="3600" b="1" dirty="0" smtClean="0">
                <a:solidFill>
                  <a:srgbClr val="000099"/>
                </a:solidFill>
              </a:rPr>
              <a:t>уен</a:t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Шигырь чыгару</a:t>
            </a:r>
            <a:r>
              <a:rPr lang="tt-RU" sz="4800" b="1" dirty="0" smtClean="0">
                <a:solidFill>
                  <a:srgbClr val="000099"/>
                </a:solidFill>
              </a:rPr>
              <a:t/>
            </a:r>
            <a:br>
              <a:rPr lang="tt-RU" sz="4800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sz="2400" b="1" u="sng" dirty="0" smtClean="0">
                <a:solidFill>
                  <a:srgbClr val="C00000"/>
                </a:solidFill>
              </a:rPr>
              <a:t>”Лилия” командасына</a:t>
            </a:r>
          </a:p>
          <a:p>
            <a:pPr>
              <a:buNone/>
            </a:pPr>
            <a:endParaRPr lang="tt-RU" sz="2400" b="1" u="sng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tt-RU" sz="2400" b="1" dirty="0" smtClean="0">
                <a:solidFill>
                  <a:srgbClr val="0070C0"/>
                </a:solidFill>
                <a:latin typeface="Arial"/>
              </a:rPr>
              <a:t>Күк йөзеннән бакчаларга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tt-RU" sz="2400" b="1" dirty="0" smtClean="0">
                <a:solidFill>
                  <a:srgbClr val="0070C0"/>
                </a:solidFill>
                <a:latin typeface="Arial"/>
              </a:rPr>
              <a:t>Кояш </a:t>
            </a:r>
            <a:r>
              <a:rPr lang="tt-RU" sz="2400" b="1" dirty="0">
                <a:solidFill>
                  <a:srgbClr val="0070C0"/>
                </a:solidFill>
                <a:latin typeface="Arial"/>
              </a:rPr>
              <a:t>нур сибә</a:t>
            </a:r>
            <a:r>
              <a:rPr lang="tt-RU" sz="2400" dirty="0">
                <a:solidFill>
                  <a:srgbClr val="0070C0"/>
                </a:solidFill>
                <a:latin typeface="Arial"/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..........................</a:t>
            </a:r>
          </a:p>
          <a:p>
            <a:pPr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..........................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50" name="Picture 2" descr="http://im7-tub-ru.yandex.net/i?id=568878798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99"/>
                </a:solidFill>
              </a:rPr>
              <a:t/>
            </a:r>
            <a:br>
              <a:rPr lang="tt-RU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6 нчы </a:t>
            </a:r>
            <a:r>
              <a:rPr lang="tt-RU" sz="3600" b="1" dirty="0" smtClean="0">
                <a:solidFill>
                  <a:srgbClr val="000099"/>
                </a:solidFill>
              </a:rPr>
              <a:t>уен</a:t>
            </a:r>
            <a:br>
              <a:rPr lang="tt-RU" sz="3600" b="1" dirty="0" smtClean="0">
                <a:solidFill>
                  <a:srgbClr val="000099"/>
                </a:solidFill>
              </a:rPr>
            </a:br>
            <a:r>
              <a:rPr lang="tt-RU" sz="3600" b="1" dirty="0" smtClean="0">
                <a:solidFill>
                  <a:srgbClr val="000099"/>
                </a:solidFill>
              </a:rPr>
              <a:t>Шигырь чыгару</a:t>
            </a:r>
            <a:r>
              <a:rPr lang="tt-RU" sz="4800" b="1" dirty="0" smtClean="0">
                <a:solidFill>
                  <a:srgbClr val="000099"/>
                </a:solidFill>
              </a:rPr>
              <a:t/>
            </a:r>
            <a:br>
              <a:rPr lang="tt-RU" sz="4800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t-RU" sz="2400" b="1" u="sng" dirty="0" smtClean="0">
                <a:solidFill>
                  <a:srgbClr val="C00000"/>
                </a:solidFill>
              </a:rPr>
              <a:t>”Ромашка” командасына</a:t>
            </a:r>
          </a:p>
          <a:p>
            <a:pPr>
              <a:buNone/>
            </a:pPr>
            <a:endParaRPr lang="tt-RU" sz="2400" b="1" dirty="0" smtClean="0">
              <a:solidFill>
                <a:srgbClr val="0070C0"/>
              </a:solidFill>
              <a:latin typeface="Arial"/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70C0"/>
                </a:solidFill>
                <a:latin typeface="Arial"/>
              </a:rPr>
              <a:t>Яз </a:t>
            </a:r>
            <a:r>
              <a:rPr lang="tt-RU" sz="2400" b="1" dirty="0">
                <a:solidFill>
                  <a:srgbClr val="0070C0"/>
                </a:solidFill>
                <a:latin typeface="Arial"/>
              </a:rPr>
              <a:t>килде, кояш көлде, </a:t>
            </a:r>
            <a:endParaRPr lang="ru-RU" sz="2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tt-RU" sz="2400" b="1" dirty="0">
                <a:solidFill>
                  <a:srgbClr val="0070C0"/>
                </a:solidFill>
                <a:latin typeface="Arial"/>
                <a:ea typeface="Calibri"/>
              </a:rPr>
              <a:t> </a:t>
            </a:r>
            <a:r>
              <a:rPr lang="tt-RU" sz="2400" b="1" dirty="0" smtClean="0">
                <a:solidFill>
                  <a:srgbClr val="0070C0"/>
                </a:solidFill>
                <a:latin typeface="Arial"/>
                <a:ea typeface="Calibri"/>
              </a:rPr>
              <a:t>Дөньяга </a:t>
            </a:r>
            <a:r>
              <a:rPr lang="tt-RU" sz="2400" b="1" dirty="0">
                <a:solidFill>
                  <a:srgbClr val="0070C0"/>
                </a:solidFill>
                <a:latin typeface="Arial"/>
                <a:ea typeface="Calibri"/>
              </a:rPr>
              <a:t>нур </a:t>
            </a:r>
            <a:r>
              <a:rPr lang="tt-RU" sz="2400" b="1" dirty="0" smtClean="0">
                <a:solidFill>
                  <a:srgbClr val="0070C0"/>
                </a:solidFill>
                <a:latin typeface="Arial"/>
                <a:ea typeface="Calibri"/>
              </a:rPr>
              <a:t>бөркелде.</a:t>
            </a:r>
          </a:p>
          <a:p>
            <a:pPr marL="109728" indent="0"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..........................</a:t>
            </a:r>
          </a:p>
          <a:p>
            <a:pPr marL="109728" indent="0">
              <a:buNone/>
            </a:pPr>
            <a:r>
              <a:rPr lang="tt-RU" sz="2400" b="1" dirty="0" smtClean="0">
                <a:solidFill>
                  <a:schemeClr val="bg1">
                    <a:lumMod val="25000"/>
                  </a:schemeClr>
                </a:solidFill>
              </a:rPr>
              <a:t>.........................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" name="Рисунок 4" descr="http://im2-tub-ru.yandex.net/i?id=146117709-42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31236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9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200" b="1" dirty="0" smtClean="0">
                <a:solidFill>
                  <a:srgbClr val="000099"/>
                </a:solidFill>
              </a:rPr>
              <a:t>7 </a:t>
            </a:r>
            <a:r>
              <a:rPr lang="tt-RU" sz="3200" b="1" dirty="0" smtClean="0">
                <a:solidFill>
                  <a:srgbClr val="000099"/>
                </a:solidFill>
              </a:rPr>
              <a:t>нче уен</a:t>
            </a:r>
            <a:br>
              <a:rPr lang="tt-RU" sz="3200" b="1" dirty="0" smtClean="0">
                <a:solidFill>
                  <a:srgbClr val="000099"/>
                </a:solidFill>
              </a:rPr>
            </a:br>
            <a:r>
              <a:rPr lang="tt-RU" sz="3200" b="1" dirty="0" smtClean="0">
                <a:solidFill>
                  <a:srgbClr val="000099"/>
                </a:solidFill>
              </a:rPr>
              <a:t>Командалардан бәйрәм котлавы</a:t>
            </a:r>
            <a:endParaRPr lang="ru-RU" sz="3200" dirty="0"/>
          </a:p>
        </p:txBody>
      </p:sp>
      <p:pic>
        <p:nvPicPr>
          <p:cNvPr id="4" name="Рисунок 3" descr="http://im3-tub-ru.yandex.net/i?id=13870466-18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32856"/>
            <a:ext cx="3384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3600" cy="7315201"/>
          </a:xfrm>
          <a:prstGeom prst="rect">
            <a:avLst/>
          </a:prstGeo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07950" y="260350"/>
            <a:ext cx="56165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492500" y="5373688"/>
            <a:ext cx="5472113" cy="1128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i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Бәйрәм  белән 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сине, </a:t>
            </a:r>
            <a:r>
              <a:rPr lang="ru-RU" sz="3200" b="1" i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кыз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200" b="1" i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туганым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!</a:t>
            </a:r>
            <a:endParaRPr lang="ru-RU" sz="32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3799" name="Picture 7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229225"/>
            <a:ext cx="2219325" cy="14287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Борын-борыннан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хатын-кыз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җан җылысын, матурлык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һәм назлылыкны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үзендә гәүдәләндерә, дөньяга яңа тормыш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киләчәккә өмет-ышаныч бүләк итә.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Гаилә учагын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тергезүче һәм саклаучы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җәмгыятебезнең терәк-таянычы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ул.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9753600" cy="7315201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0" y="0"/>
            <a:ext cx="4860925" cy="92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dirty="0" err="1">
                <a:solidFill>
                  <a:schemeClr val="bg1"/>
                </a:solidFill>
              </a:rPr>
              <a:t>Карлар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каплый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әле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кыр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юлларын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Әмма вакыт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язга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әйләнде.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Бәйрәм белән </a:t>
            </a:r>
            <a:r>
              <a:rPr lang="ru-RU" sz="2000" dirty="0">
                <a:solidFill>
                  <a:schemeClr val="bg1"/>
                </a:solidFill>
              </a:rPr>
              <a:t>сине, </a:t>
            </a:r>
            <a:r>
              <a:rPr lang="ru-RU" sz="2000" dirty="0" err="1" smtClean="0">
                <a:solidFill>
                  <a:schemeClr val="bg1"/>
                </a:solidFill>
              </a:rPr>
              <a:t>кыз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туганым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Котлы </a:t>
            </a:r>
            <a:r>
              <a:rPr lang="ru-RU" sz="2000" dirty="0" err="1">
                <a:solidFill>
                  <a:schemeClr val="bg1"/>
                </a:solidFill>
              </a:rPr>
              <a:t>булсын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дөнья бәйрәме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Ямь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өстәсен бәйрәмеңә тагын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Бар </a:t>
            </a:r>
            <a:r>
              <a:rPr lang="ru-RU" sz="2000" dirty="0" err="1">
                <a:solidFill>
                  <a:schemeClr val="bg1"/>
                </a:solidFill>
              </a:rPr>
              <a:t>яктылык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көнгә әйләнеп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Тырыш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назлы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гүзәл Кыз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туганым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Котлы </a:t>
            </a:r>
            <a:r>
              <a:rPr lang="ru-RU" sz="2000" dirty="0" err="1">
                <a:solidFill>
                  <a:schemeClr val="bg1"/>
                </a:solidFill>
              </a:rPr>
              <a:t>булсын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язгы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бәйрәмең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Бәйрәм җиле кага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тәрәзләргә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Яшьлек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кайта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җанга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дөньяга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Умырзая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шыта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мәлләрдә,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Кар </a:t>
            </a:r>
            <a:r>
              <a:rPr lang="ru-RU" sz="2000" dirty="0" err="1">
                <a:solidFill>
                  <a:schemeClr val="bg1"/>
                </a:solidFill>
              </a:rPr>
              <a:t>астында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чишмә уяна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dirty="0" err="1" smtClean="0">
                <a:solidFill>
                  <a:schemeClr val="bg1"/>
                </a:solidFill>
              </a:rPr>
              <a:t>Чиксез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бәхет </a:t>
            </a:r>
            <a:r>
              <a:rPr lang="ru-RU" sz="2000" dirty="0" err="1" smtClean="0">
                <a:solidFill>
                  <a:schemeClr val="bg1"/>
                </a:solidFill>
              </a:rPr>
              <a:t> теләп</a:t>
            </a:r>
            <a:r>
              <a:rPr lang="ru-RU" sz="2000" dirty="0" err="1">
                <a:solidFill>
                  <a:schemeClr val="bg1"/>
                </a:solidFill>
              </a:rPr>
              <a:t>, кызыл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талда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Елкылдаша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көмеш бөреләр.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Бәйрәм белән, эшчән апакайлар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Алтын </a:t>
            </a:r>
            <a:r>
              <a:rPr lang="ru-RU" sz="2000" dirty="0" err="1">
                <a:solidFill>
                  <a:schemeClr val="bg1"/>
                </a:solidFill>
              </a:rPr>
              <a:t>куллы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сылу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сеңелләр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tt-RU" sz="18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tt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tt-RU" sz="1800" b="1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  <p:pic>
        <p:nvPicPr>
          <p:cNvPr id="21511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484313"/>
            <a:ext cx="28575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3" name="Picture 7" descr="vetton_ru_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339752" y="2780929"/>
            <a:ext cx="3528391" cy="1062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8 </a:t>
            </a:r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Март </a:t>
            </a:r>
            <a:r>
              <a:rPr lang="ru-RU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белән</a:t>
            </a: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!</a:t>
            </a:r>
          </a:p>
        </p:txBody>
      </p:sp>
      <p:pic>
        <p:nvPicPr>
          <p:cNvPr id="45066" name="Picture 10" descr="2caa5b84776a5f4cf25132238ab8d4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64904"/>
            <a:ext cx="9620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85630"/>
            <a:ext cx="9753600" cy="73152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07704" y="476672"/>
            <a:ext cx="64808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Җылы көн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һәм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язгы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тамчы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белән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Courier New" pitchFamily="49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Ләйсән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яңгыр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соңгы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буран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белән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Courier New" pitchFamily="49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Назлы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кояш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иртәнге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нур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белән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Courier New" pitchFamily="49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ourier New" pitchFamily="49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Котлыйм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сине,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туташ,бәйрәм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urier New" pitchFamily="49" charset="0"/>
              </a:rPr>
              <a:t>белән</a:t>
            </a:r>
            <a:r>
              <a:rPr lang="ru-RU" sz="2400" dirty="0" smtClean="0">
                <a:solidFill>
                  <a:schemeClr val="bg1"/>
                </a:solidFill>
                <a:latin typeface="Courier New" pitchFamily="49" charset="0"/>
              </a:rPr>
              <a:t>!</a:t>
            </a:r>
            <a:endParaRPr lang="ru-RU" sz="2400" dirty="0">
              <a:solidFill>
                <a:schemeClr val="bg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3839"/>
            <a:ext cx="8496300" cy="619125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1211332"/>
            <a:ext cx="302503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Monotype Corsiva" pitchFamily="66" charset="0"/>
                <a:cs typeface="AngsanaUPC" pitchFamily="18" charset="-34"/>
              </a:rPr>
              <a:t> </a:t>
            </a:r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Кем куллары өйне, җирне ям</a:t>
            </a:r>
            <a:r>
              <a:rPr lang="ru-RU" sz="2800" i="1" dirty="0" err="1">
                <a:solidFill>
                  <a:srgbClr val="0000CC"/>
                </a:solidFill>
                <a:cs typeface="AngsanaUPC" pitchFamily="18" charset="-34"/>
              </a:rPr>
              <a:t>ь</a:t>
            </a:r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ли,</a:t>
            </a:r>
            <a:endParaRPr lang="ru-RU" sz="2800" i="1" dirty="0">
              <a:solidFill>
                <a:srgbClr val="0000CC"/>
              </a:solidFill>
              <a:cs typeface="AngsanaUPC" pitchFamily="18" charset="-34"/>
            </a:endParaRPr>
          </a:p>
          <a:p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Игелеге үлчәү тапкысыз?</a:t>
            </a:r>
            <a:endParaRPr lang="ru-RU" sz="2800" i="1" dirty="0">
              <a:solidFill>
                <a:srgbClr val="0000CC"/>
              </a:solidFill>
              <a:cs typeface="AngsanaUPC" pitchFamily="18" charset="-34"/>
            </a:endParaRPr>
          </a:p>
          <a:p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Ул, әлбәттә, </a:t>
            </a:r>
            <a:endParaRPr lang="tt-RU" sz="2800" i="1" dirty="0" smtClean="0">
              <a:solidFill>
                <a:srgbClr val="0000CC"/>
              </a:solidFill>
              <a:cs typeface="AngsanaUPC" pitchFamily="18" charset="-34"/>
            </a:endParaRPr>
          </a:p>
          <a:p>
            <a:r>
              <a:rPr lang="tt-RU" sz="2800" i="1" dirty="0" smtClean="0">
                <a:solidFill>
                  <a:srgbClr val="0000CC"/>
                </a:solidFill>
                <a:cs typeface="AngsanaUPC" pitchFamily="18" charset="-34"/>
              </a:rPr>
              <a:t>яшәү </a:t>
            </a:r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чыганагы,</a:t>
            </a:r>
            <a:endParaRPr lang="ru-RU" sz="2800" i="1" dirty="0">
              <a:solidFill>
                <a:srgbClr val="0000CC"/>
              </a:solidFill>
              <a:cs typeface="AngsanaUPC" pitchFamily="18" charset="-34"/>
            </a:endParaRPr>
          </a:p>
          <a:p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Тормыш яме - Әнкәй, </a:t>
            </a:r>
            <a:endParaRPr lang="tt-RU" sz="2800" i="1" dirty="0" smtClean="0">
              <a:solidFill>
                <a:srgbClr val="0000CC"/>
              </a:solidFill>
              <a:cs typeface="AngsanaUPC" pitchFamily="18" charset="-34"/>
            </a:endParaRPr>
          </a:p>
          <a:p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 </a:t>
            </a:r>
            <a:r>
              <a:rPr lang="tt-RU" sz="2800" i="1" dirty="0" smtClean="0">
                <a:solidFill>
                  <a:srgbClr val="0000CC"/>
                </a:solidFill>
                <a:cs typeface="AngsanaUPC" pitchFamily="18" charset="-34"/>
              </a:rPr>
              <a:t>хатын </a:t>
            </a:r>
            <a:r>
              <a:rPr lang="tt-RU" sz="2800" i="1" dirty="0">
                <a:solidFill>
                  <a:srgbClr val="0000CC"/>
                </a:solidFill>
                <a:cs typeface="AngsanaUPC" pitchFamily="18" charset="-34"/>
              </a:rPr>
              <a:t>– кыз!</a:t>
            </a:r>
            <a:endParaRPr lang="ru-RU" sz="2800" i="1" dirty="0">
              <a:solidFill>
                <a:srgbClr val="0000CC"/>
              </a:solidFill>
              <a:cs typeface="AngsanaUPC" pitchFamily="18" charset="-34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</a:br>
            <a:endParaRPr lang="ru-RU" sz="2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36872" name="Picture 8" descr="f39e66b62ddb2e8941851f3cab1c5ab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07" y="5517232"/>
            <a:ext cx="11334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6" name="Picture 6" descr="flower_0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166873" y="765175"/>
            <a:ext cx="6516514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Бәхеткә, шатлыкка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күмелеп, </a:t>
            </a:r>
            <a:b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Һәрвакыт елмаеп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һәм көлеп, </a:t>
            </a:r>
            <a:b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Кадергә, хөрмәткә төренеп </a:t>
            </a:r>
            <a:b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Яшәгез мәңгелек нур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90" name="Picture 6" descr="oboi-cvety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42888"/>
            <a:ext cx="9753600" cy="7315201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-10585" y="692696"/>
            <a:ext cx="8028384" cy="41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36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Гүзәл затлар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хөрмәтенә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–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җәннәт ясап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Бакча-бакча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җимеш  өлгертәсе  иде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8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нче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мартта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сары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сандугачтай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Сайрап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кына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сөю белдертәсе  иде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  <p:pic>
        <p:nvPicPr>
          <p:cNvPr id="41995" name="Picture 11" descr="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7799" y="0"/>
            <a:ext cx="12573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2716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Беренче </a:t>
            </a:r>
            <a:r>
              <a:rPr lang="tt-RU" dirty="0" smtClean="0">
                <a:solidFill>
                  <a:srgbClr val="0070C0"/>
                </a:solidFill>
              </a:rPr>
              <a:t>уен</a:t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dirty="0" smtClean="0">
                <a:solidFill>
                  <a:srgbClr val="0070C0"/>
                </a:solidFill>
              </a:rPr>
              <a:t>Үзеңне тәкъдим итү </a:t>
            </a:r>
            <a:r>
              <a:rPr lang="tt-RU" dirty="0" smtClean="0"/>
              <a:t/>
            </a:r>
            <a:br>
              <a:rPr lang="tt-RU" dirty="0" smtClean="0"/>
            </a:br>
            <a:r>
              <a:rPr lang="tt-RU" i="1" dirty="0" smtClean="0">
                <a:solidFill>
                  <a:srgbClr val="FF0000"/>
                </a:solidFill>
              </a:rPr>
              <a:t>“Ромашка” командасы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072" y="1124744"/>
            <a:ext cx="4690864" cy="9178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t-RU" dirty="0" smtClean="0">
                <a:solidFill>
                  <a:srgbClr val="424456"/>
                </a:solidFill>
              </a:rPr>
              <a:t/>
            </a:r>
            <a:br>
              <a:rPr lang="tt-RU" dirty="0" smtClean="0">
                <a:solidFill>
                  <a:srgbClr val="424456"/>
                </a:solidFill>
              </a:rPr>
            </a:br>
            <a:endParaRPr lang="ru-RU" dirty="0">
              <a:solidFill>
                <a:srgbClr val="424456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ru-RU" i="1" dirty="0" err="1" smtClean="0">
                <a:solidFill>
                  <a:srgbClr val="0070C0"/>
                </a:solidFill>
              </a:rPr>
              <a:t>Ромашкалар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тирбәлә җилдә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Бер </a:t>
            </a:r>
            <a:r>
              <a:rPr lang="ru-RU" i="1" dirty="0" err="1">
                <a:solidFill>
                  <a:srgbClr val="0070C0"/>
                </a:solidFill>
              </a:rPr>
              <a:t>күренеп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тагын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күмелеп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err="1">
                <a:solidFill>
                  <a:srgbClr val="0070C0"/>
                </a:solidFill>
              </a:rPr>
              <a:t>Йөгерә-йөгерә шаян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нәниләр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err="1">
                <a:solidFill>
                  <a:srgbClr val="0070C0"/>
                </a:solidFill>
              </a:rPr>
              <a:t>Кырда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качыш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уйнаган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кебек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http://im0-tub-ru.yandex.net/i?id=20850088-25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096344" cy="344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54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506</TotalTime>
  <Words>823</Words>
  <Application>Microsoft Office PowerPoint</Application>
  <PresentationFormat>Экран (4:3)</PresentationFormat>
  <Paragraphs>205</Paragraphs>
  <Slides>41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Беренче уен Үзеңне тәкъдим итү  “Ромашка” командасы </vt:lpstr>
      <vt:lpstr>  “Лилия” командасы </vt:lpstr>
      <vt:lpstr> “Ландышлар” командасы </vt:lpstr>
      <vt:lpstr>  “Роза чәчәге” командасы </vt:lpstr>
      <vt:lpstr> “Умырзая” командасы </vt:lpstr>
      <vt:lpstr> Икенче уен Тапкырларга - табышмак </vt:lpstr>
      <vt:lpstr>Тапкырларга - табышмак</vt:lpstr>
      <vt:lpstr>Тапкырларга - табышмак</vt:lpstr>
      <vt:lpstr>Тапкырларга - табышмак</vt:lpstr>
      <vt:lpstr>Тапкырларга - табышмак</vt:lpstr>
      <vt:lpstr>Өченче уен Профессияне яклау  “Ромашка” командасы</vt:lpstr>
      <vt:lpstr> “Лилия” командасы </vt:lpstr>
      <vt:lpstr>“Ландышлар” командасы</vt:lpstr>
      <vt:lpstr>“Роза чәчәге” командасы</vt:lpstr>
      <vt:lpstr>   ”Умырзая” командасы   </vt:lpstr>
      <vt:lpstr>Дүртенче уен Капитаннар ярышы</vt:lpstr>
      <vt:lpstr>Дүртенче уен Капитаннар ярышы</vt:lpstr>
      <vt:lpstr>Дүртенче уен Капитаннар ярышы</vt:lpstr>
      <vt:lpstr>Дүртенче уен Капитаннар ярышы</vt:lpstr>
      <vt:lpstr>Дүртенче уен Капитаннар ярышы</vt:lpstr>
      <vt:lpstr>Бишенче уен Сорау биреп, кем икәнен бел!</vt:lpstr>
      <vt:lpstr>Бишенче уен Сорау биреп, кем икәнен бел!</vt:lpstr>
      <vt:lpstr>Бишенче уен Сорау биреп, кем икәнен бел!</vt:lpstr>
      <vt:lpstr>Бишенче уен Сорау биреп, кем икәнен бел!</vt:lpstr>
      <vt:lpstr>Бишенче уен Сорау биреп, кем икәнен бел!</vt:lpstr>
      <vt:lpstr> 6 нчы уен Шигырь чыгару </vt:lpstr>
      <vt:lpstr> 6 нчы уен Шигырь чыгару </vt:lpstr>
      <vt:lpstr> 6 нчы уен Шигырь чыгару </vt:lpstr>
      <vt:lpstr> 6 нчы уен Шигырь чыгару </vt:lpstr>
      <vt:lpstr> 6 нчы уен Шигырь чыгару </vt:lpstr>
      <vt:lpstr>7 нче уен Командалардан бәйрәм котлавы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Радик</dc:creator>
  <cp:lastModifiedBy>Радик</cp:lastModifiedBy>
  <cp:revision>41</cp:revision>
  <dcterms:created xsi:type="dcterms:W3CDTF">2013-03-05T19:49:58Z</dcterms:created>
  <dcterms:modified xsi:type="dcterms:W3CDTF">2013-03-06T16:50:32Z</dcterms:modified>
</cp:coreProperties>
</file>