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9" r:id="rId2"/>
    <p:sldId id="276" r:id="rId3"/>
    <p:sldId id="279" r:id="rId4"/>
    <p:sldId id="270" r:id="rId5"/>
    <p:sldId id="260" r:id="rId6"/>
    <p:sldId id="261" r:id="rId7"/>
    <p:sldId id="272" r:id="rId8"/>
    <p:sldId id="271" r:id="rId9"/>
    <p:sldId id="274" r:id="rId10"/>
    <p:sldId id="257" r:id="rId11"/>
    <p:sldId id="277" r:id="rId12"/>
    <p:sldId id="267" r:id="rId13"/>
    <p:sldId id="268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D83B7-9187-4D0F-B4B8-09C7BE965A09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579C7-0F81-46C3-A6D4-DBE4437F1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557274-250C-4FA4-A751-D257432FE763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7D8E3-F358-4DE1-8D26-64235DB9DFD3}" type="datetime1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Яценко Евгения Леонидовна МБОУ СОШ №17 г.Кропоткин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519E-135A-4132-AD7D-7852F6201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6FDC-94CD-4EBE-8F72-9B62B1AA1EC0}" type="datetime1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Яценко Евгения Леонидовна МБОУ СОШ №17 г.Кропоткин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519E-135A-4132-AD7D-7852F6201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F53D-86A8-463D-8F97-DF4811E97947}" type="datetime1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Яценко Евгения Леонидовна МБОУ СОШ №17 г.Кропоткин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519E-135A-4132-AD7D-7852F6201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B0E2-6BE4-4B3F-BB11-BE414A761593}" type="datetime1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Яценко Евгения Леонидовна МБОУ СОШ №17 г.Кропоткин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519E-135A-4132-AD7D-7852F6201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9140-4DBB-492D-A4DB-6631D75CBD6F}" type="datetime1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Яценко Евгения Леонидовна МБОУ СОШ №17 г.Кропоткин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519E-135A-4132-AD7D-7852F6201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B9AA-5F17-43B8-AE33-E41EA88FC625}" type="datetime1">
              <a:rPr lang="ru-RU" smtClean="0"/>
              <a:pPr/>
              <a:t>07.07.2014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Яценко Евгения Леонидовна МБОУ СОШ №17 г.Кропоткин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519E-135A-4132-AD7D-7852F6201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A651-8F20-41FE-8491-9266FB2C0AF3}" type="datetime1">
              <a:rPr lang="ru-RU" smtClean="0"/>
              <a:pPr/>
              <a:t>07.07.2014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Яценко Евгения Леонидовна МБОУ СОШ №17 г.Кропоткин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519E-135A-4132-AD7D-7852F6201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7EF4-0922-4F60-AAC1-32FCF4BBC427}" type="datetime1">
              <a:rPr lang="ru-RU" smtClean="0"/>
              <a:pPr/>
              <a:t>07.07.2014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Яценко Евгения Леонидовна МБОУ СОШ №17 г.Кропоткин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519E-135A-4132-AD7D-7852F6201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90E6-FB1F-4967-9A22-403696A46E8B}" type="datetime1">
              <a:rPr lang="ru-RU" smtClean="0"/>
              <a:pPr/>
              <a:t>07.07.2014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Яценко Евгения Леонидовна МБОУ СОШ №17 г.Кропоткин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519E-135A-4132-AD7D-7852F6201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0092-1BE3-461F-9DA2-DBDCB672E101}" type="datetime1">
              <a:rPr lang="ru-RU" smtClean="0"/>
              <a:pPr/>
              <a:t>07.07.2014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Яценко Евгения Леонидовна МБОУ СОШ №17 г.Кропоткин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519E-135A-4132-AD7D-7852F6201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5585-7C1F-4015-B5F8-052541AB1F9C}" type="datetime1">
              <a:rPr lang="ru-RU" smtClean="0"/>
              <a:pPr/>
              <a:t>07.07.2014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Яценко Евгения Леонидовна МБОУ СОШ №17 г.Кропоткин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519E-135A-4132-AD7D-7852F6201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0E358-E6D1-47A6-93D5-9B1FCD61CA69}" type="datetime1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Автор: Яценко Евгения Леонидовна МБОУ СОШ №17 г.Кропоткин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6519E-135A-4132-AD7D-7852F6201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http://standart.edu.ru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64;&#1090;&#1088;&#1099;&#1073;&#1072;&#1085;\Documents\&#1050;&#1054;&#1053;&#1050;&#1059;&#1056;&#1057;&#1067;%202013-2014\&#1082;&#1086;&#1085;&#1082;&#1091;&#1088;&#1089;&#1099;%20&#1083;&#1077;&#1090;&#1086;%202014\&#1095;&#1077;&#1083;&#1086;&#1074;&#1077;&#1082;%20&#1085;&#1072;%20&#1079;&#1077;&#1083;&#1077;&#1085;%20&#1087;&#1083;&#1072;&#1085;&#1077;&#1090;&#1077;\&#1084;&#1086;&#1083;&#1086;&#1082;.wma" TargetMode="External"/><Relationship Id="rId6" Type="http://schemas.openxmlformats.org/officeDocument/2006/relationships/image" Target="../media/image25.png"/><Relationship Id="rId5" Type="http://schemas.openxmlformats.org/officeDocument/2006/relationships/image" Target="../media/image24.gif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3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mirsovet.ru/budem_zdorovy/polza_i_vred_moloka.html" TargetMode="External"/><Relationship Id="rId4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standart.edu.ru/" TargetMode="Externa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standart.edu.ru/" TargetMode="Externa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12.jpeg"/><Relationship Id="rId5" Type="http://schemas.openxmlformats.org/officeDocument/2006/relationships/image" Target="../media/image10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21.jpeg"/><Relationship Id="rId4" Type="http://schemas.openxmlformats.org/officeDocument/2006/relationships/image" Target="../media/image2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b301\Pictures\ФОТО все\картинки\корова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4071942"/>
            <a:ext cx="3343275" cy="2409825"/>
          </a:xfrm>
          <a:prstGeom prst="rect">
            <a:avLst/>
          </a:prstGeom>
          <a:noFill/>
        </p:spPr>
      </p:pic>
      <p:pic>
        <p:nvPicPr>
          <p:cNvPr id="1027" name="Picture 3" descr="C:\Users\kab301\Pictures\ФОТО все\картинки\sun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42852"/>
            <a:ext cx="1743075" cy="1428750"/>
          </a:xfrm>
          <a:prstGeom prst="rect">
            <a:avLst/>
          </a:prstGeom>
          <a:noFill/>
        </p:spPr>
      </p:pic>
      <p:pic>
        <p:nvPicPr>
          <p:cNvPr id="9" name="Рисунок 6" descr="http://standart.edu.ru/images/logo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0"/>
            <a:ext cx="3138487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323528" y="764704"/>
            <a:ext cx="8590813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Georgia" pitchFamily="18" charset="0"/>
              </a:rPr>
              <a:t>Конкурсная  работа </a:t>
            </a:r>
          </a:p>
          <a:p>
            <a:pPr algn="ctr"/>
            <a:r>
              <a:rPr lang="ru-RU" sz="2400" b="1" i="1" dirty="0" err="1" smtClean="0">
                <a:solidFill>
                  <a:srgbClr val="00B050"/>
                </a:solidFill>
                <a:latin typeface="Georgia" pitchFamily="18" charset="0"/>
              </a:rPr>
              <a:t>Яценко</a:t>
            </a:r>
            <a:r>
              <a:rPr lang="ru-RU" sz="2400" b="1" i="1" dirty="0" smtClean="0">
                <a:solidFill>
                  <a:srgbClr val="00B050"/>
                </a:solidFill>
                <a:latin typeface="Georgia" pitchFamily="18" charset="0"/>
              </a:rPr>
              <a:t>  Евгении Леонидовны</a:t>
            </a:r>
          </a:p>
          <a:p>
            <a:pPr algn="ctr"/>
            <a:r>
              <a:rPr lang="ru-RU" sz="2400" b="1" i="1" dirty="0" smtClean="0">
                <a:solidFill>
                  <a:srgbClr val="00B050"/>
                </a:solidFill>
                <a:latin typeface="Georgia" pitchFamily="18" charset="0"/>
              </a:rPr>
              <a:t>учителя технологии </a:t>
            </a:r>
          </a:p>
          <a:p>
            <a:pPr algn="ctr"/>
            <a:r>
              <a:rPr lang="ru-RU" sz="2400" b="1" i="1" dirty="0" smtClean="0">
                <a:solidFill>
                  <a:srgbClr val="00B050"/>
                </a:solidFill>
                <a:latin typeface="Georgia" pitchFamily="18" charset="0"/>
              </a:rPr>
              <a:t>МБОУ СОШ №17  г.Кропоткин</a:t>
            </a:r>
          </a:p>
          <a:p>
            <a:pPr algn="ctr"/>
            <a:r>
              <a:rPr lang="ru-RU" sz="2400" b="1" i="1" dirty="0" smtClean="0">
                <a:solidFill>
                  <a:srgbClr val="00B050"/>
                </a:solidFill>
                <a:latin typeface="Georgia" pitchFamily="18" charset="0"/>
              </a:rPr>
              <a:t>муниципального образования Кавказский район,</a:t>
            </a:r>
          </a:p>
          <a:p>
            <a:pPr algn="ctr"/>
            <a:r>
              <a:rPr lang="ru-RU" sz="2400" b="1" i="1" dirty="0" smtClean="0">
                <a:solidFill>
                  <a:srgbClr val="00B050"/>
                </a:solidFill>
                <a:latin typeface="Georgia" pitchFamily="18" charset="0"/>
              </a:rPr>
              <a:t>Краснодарский край , Россия.</a:t>
            </a:r>
            <a:r>
              <a:rPr lang="ru-RU" sz="2400" b="1" dirty="0" smtClean="0"/>
              <a:t>  </a:t>
            </a:r>
            <a:endParaRPr lang="ru-RU" sz="2400" b="1" i="1" dirty="0" smtClean="0">
              <a:solidFill>
                <a:srgbClr val="00B050"/>
              </a:solidFill>
              <a:latin typeface="Georgia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для участия в Международном </a:t>
            </a:r>
            <a:r>
              <a:rPr lang="ru-RU" sz="2400" b="1" dirty="0" err="1" smtClean="0">
                <a:solidFill>
                  <a:srgbClr val="FF0000"/>
                </a:solidFill>
                <a:latin typeface="Georgia" pitchFamily="18" charset="0"/>
              </a:rPr>
              <a:t>интернет-конкурсе</a:t>
            </a:r>
            <a:endParaRPr lang="ru-RU" sz="2400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«Живи, человек, на зеленой планете!»</a:t>
            </a:r>
            <a:endParaRPr lang="ru-RU" sz="28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7984" y="6381328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2013г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Овал 91"/>
          <p:cNvSpPr/>
          <p:nvPr/>
        </p:nvSpPr>
        <p:spPr>
          <a:xfrm>
            <a:off x="7884368" y="4005064"/>
            <a:ext cx="504056" cy="5040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с двумя скругленными противолежащими углами 69"/>
          <p:cNvSpPr/>
          <p:nvPr/>
        </p:nvSpPr>
        <p:spPr>
          <a:xfrm>
            <a:off x="179512" y="1601416"/>
            <a:ext cx="8964488" cy="5256584"/>
          </a:xfrm>
          <a:prstGeom prst="round2Diag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683568" y="2636912"/>
            <a:ext cx="3168352" cy="936104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3419872" y="2852936"/>
            <a:ext cx="838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Rectangle 17"/>
          <p:cNvSpPr>
            <a:spLocks noChangeArrowheads="1"/>
          </p:cNvSpPr>
          <p:nvPr/>
        </p:nvSpPr>
        <p:spPr bwMode="auto">
          <a:xfrm rot="7791607">
            <a:off x="1699380" y="3983684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400" b="0" dirty="0">
                <a:solidFill>
                  <a:schemeClr val="tx1"/>
                </a:solidFill>
                <a:latin typeface="Wingdings 2" pitchFamily="18" charset="2"/>
              </a:rPr>
              <a:t>%</a:t>
            </a:r>
          </a:p>
        </p:txBody>
      </p:sp>
      <p:sp>
        <p:nvSpPr>
          <p:cNvPr id="92342" name="Text Box 182"/>
          <p:cNvSpPr txBox="1">
            <a:spLocks noChangeArrowheads="1"/>
          </p:cNvSpPr>
          <p:nvPr/>
        </p:nvSpPr>
        <p:spPr bwMode="auto">
          <a:xfrm>
            <a:off x="1763688" y="188640"/>
            <a:ext cx="7632848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ln w="11430"/>
                <a:latin typeface="Georgia" pitchFamily="18" charset="0"/>
              </a:rPr>
              <a:t>Технологическая последовательность </a:t>
            </a:r>
            <a:r>
              <a:rPr lang="ru-RU" sz="2800" b="1" dirty="0" smtClean="0">
                <a:ln w="11430"/>
                <a:latin typeface="Georgia" pitchFamily="18" charset="0"/>
              </a:rPr>
              <a:t>изготовления изделия</a:t>
            </a:r>
            <a:endParaRPr lang="ru-RU" sz="2800" b="1" dirty="0">
              <a:ln w="11430"/>
              <a:latin typeface="Georgia" pitchFamily="18" charset="0"/>
            </a:endParaRPr>
          </a:p>
        </p:txBody>
      </p:sp>
      <p:pic>
        <p:nvPicPr>
          <p:cNvPr id="2050" name="Picture 2" descr="F:\фотки\P103062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56922" y="836712"/>
            <a:ext cx="1987078" cy="1944216"/>
          </a:xfrm>
          <a:prstGeom prst="ellipse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</p:pic>
      <p:sp>
        <p:nvSpPr>
          <p:cNvPr id="75" name="Rectangle 8"/>
          <p:cNvSpPr>
            <a:spLocks noChangeArrowheads="1"/>
          </p:cNvSpPr>
          <p:nvPr/>
        </p:nvSpPr>
        <p:spPr bwMode="auto">
          <a:xfrm>
            <a:off x="4211960" y="1628800"/>
            <a:ext cx="2808312" cy="936104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>
            <a:off x="4211960" y="1628800"/>
            <a:ext cx="648072" cy="93610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5076056" y="1628800"/>
            <a:ext cx="720080" cy="100811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6012160" y="1628800"/>
            <a:ext cx="648072" cy="93610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AutoShape 165"/>
          <p:cNvSpPr>
            <a:spLocks noChangeArrowheads="1"/>
          </p:cNvSpPr>
          <p:nvPr/>
        </p:nvSpPr>
        <p:spPr bwMode="auto">
          <a:xfrm>
            <a:off x="1187624" y="3933056"/>
            <a:ext cx="1584176" cy="2636912"/>
          </a:xfrm>
          <a:prstGeom prst="diamond">
            <a:avLst/>
          </a:prstGeom>
          <a:solidFill>
            <a:schemeClr val="accent1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>
            <a:off x="1979712" y="5445224"/>
            <a:ext cx="360040" cy="648072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H="1">
            <a:off x="1691680" y="5445224"/>
            <a:ext cx="288032" cy="648072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1763688" y="4293096"/>
            <a:ext cx="144016" cy="12241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1547664" y="4581128"/>
            <a:ext cx="288032" cy="1080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>
            <a:stCxn id="86" idx="0"/>
          </p:cNvCxnSpPr>
          <p:nvPr/>
        </p:nvCxnSpPr>
        <p:spPr>
          <a:xfrm>
            <a:off x="1979712" y="3933056"/>
            <a:ext cx="0" cy="16561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1403648" y="4869160"/>
            <a:ext cx="360040" cy="100811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1331640" y="5085184"/>
            <a:ext cx="360040" cy="93610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 flipH="1">
            <a:off x="2051720" y="4293096"/>
            <a:ext cx="144016" cy="129614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 flipH="1">
            <a:off x="2123728" y="4581128"/>
            <a:ext cx="216024" cy="115212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H="1">
            <a:off x="2195736" y="4797152"/>
            <a:ext cx="288032" cy="100811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flipH="1">
            <a:off x="2267744" y="5085184"/>
            <a:ext cx="360040" cy="86409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7"/>
          <p:cNvSpPr>
            <a:spLocks noChangeArrowheads="1"/>
          </p:cNvSpPr>
          <p:nvPr/>
        </p:nvSpPr>
        <p:spPr bwMode="auto">
          <a:xfrm rot="2763794">
            <a:off x="841965" y="4626248"/>
            <a:ext cx="5215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sz="2400" b="0" dirty="0">
                <a:solidFill>
                  <a:schemeClr val="tx1"/>
                </a:solidFill>
                <a:latin typeface="Wingdings 2" pitchFamily="18" charset="2"/>
              </a:rPr>
              <a:t>%</a:t>
            </a:r>
          </a:p>
        </p:txBody>
      </p:sp>
      <p:sp>
        <p:nvSpPr>
          <p:cNvPr id="145" name="AutoShape 165"/>
          <p:cNvSpPr>
            <a:spLocks noChangeArrowheads="1"/>
          </p:cNvSpPr>
          <p:nvPr/>
        </p:nvSpPr>
        <p:spPr bwMode="auto">
          <a:xfrm rot="19491357">
            <a:off x="4227914" y="2956046"/>
            <a:ext cx="1224136" cy="1944216"/>
          </a:xfrm>
          <a:prstGeom prst="diamond">
            <a:avLst/>
          </a:prstGeom>
          <a:solidFill>
            <a:schemeClr val="accent1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2" name="AutoShape 165"/>
          <p:cNvSpPr>
            <a:spLocks noChangeArrowheads="1"/>
          </p:cNvSpPr>
          <p:nvPr/>
        </p:nvSpPr>
        <p:spPr bwMode="auto">
          <a:xfrm rot="15373564">
            <a:off x="3753668" y="4074897"/>
            <a:ext cx="1224136" cy="1944216"/>
          </a:xfrm>
          <a:prstGeom prst="diamond">
            <a:avLst/>
          </a:prstGeom>
          <a:solidFill>
            <a:schemeClr val="accent1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3" name="AutoShape 165"/>
          <p:cNvSpPr>
            <a:spLocks noChangeArrowheads="1"/>
          </p:cNvSpPr>
          <p:nvPr/>
        </p:nvSpPr>
        <p:spPr bwMode="auto">
          <a:xfrm rot="17560299">
            <a:off x="5884933" y="4188451"/>
            <a:ext cx="1224136" cy="1944216"/>
          </a:xfrm>
          <a:prstGeom prst="diamond">
            <a:avLst/>
          </a:prstGeom>
          <a:solidFill>
            <a:schemeClr val="accent1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" name="AutoShape 165"/>
          <p:cNvSpPr>
            <a:spLocks noChangeArrowheads="1"/>
          </p:cNvSpPr>
          <p:nvPr/>
        </p:nvSpPr>
        <p:spPr bwMode="auto">
          <a:xfrm rot="2056883">
            <a:off x="5445266" y="2956806"/>
            <a:ext cx="1224136" cy="1944216"/>
          </a:xfrm>
          <a:prstGeom prst="diamond">
            <a:avLst/>
          </a:prstGeom>
          <a:solidFill>
            <a:schemeClr val="accent1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5" name="AutoShape 165"/>
          <p:cNvSpPr>
            <a:spLocks noChangeArrowheads="1"/>
          </p:cNvSpPr>
          <p:nvPr/>
        </p:nvSpPr>
        <p:spPr bwMode="auto">
          <a:xfrm rot="254883">
            <a:off x="4786344" y="4871116"/>
            <a:ext cx="1224136" cy="1944216"/>
          </a:xfrm>
          <a:prstGeom prst="diamond">
            <a:avLst/>
          </a:prstGeom>
          <a:solidFill>
            <a:schemeClr val="accent1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6" name="Rectangle 8"/>
          <p:cNvSpPr>
            <a:spLocks noChangeArrowheads="1"/>
          </p:cNvSpPr>
          <p:nvPr/>
        </p:nvSpPr>
        <p:spPr bwMode="auto">
          <a:xfrm>
            <a:off x="683568" y="1700808"/>
            <a:ext cx="3168352" cy="936104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202" name="Прямая соединительная линия 201"/>
          <p:cNvCxnSpPr/>
          <p:nvPr/>
        </p:nvCxnSpPr>
        <p:spPr>
          <a:xfrm flipH="1">
            <a:off x="5436095" y="5157191"/>
            <a:ext cx="216024" cy="360040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Прямая соединительная линия 203"/>
          <p:cNvCxnSpPr/>
          <p:nvPr/>
        </p:nvCxnSpPr>
        <p:spPr>
          <a:xfrm>
            <a:off x="5220071" y="5157191"/>
            <a:ext cx="216024" cy="432048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Прямая соединительная линия 204"/>
          <p:cNvCxnSpPr/>
          <p:nvPr/>
        </p:nvCxnSpPr>
        <p:spPr>
          <a:xfrm>
            <a:off x="4644007" y="5013175"/>
            <a:ext cx="432048" cy="72008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Прямая соединительная линия 205"/>
          <p:cNvCxnSpPr/>
          <p:nvPr/>
        </p:nvCxnSpPr>
        <p:spPr>
          <a:xfrm flipH="1">
            <a:off x="4571999" y="4653135"/>
            <a:ext cx="360040" cy="360040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Прямая соединительная линия 209"/>
          <p:cNvCxnSpPr/>
          <p:nvPr/>
        </p:nvCxnSpPr>
        <p:spPr>
          <a:xfrm>
            <a:off x="4932039" y="4077071"/>
            <a:ext cx="72008" cy="432048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Прямая соединительная линия 210"/>
          <p:cNvCxnSpPr/>
          <p:nvPr/>
        </p:nvCxnSpPr>
        <p:spPr>
          <a:xfrm flipH="1" flipV="1">
            <a:off x="4932039" y="4149079"/>
            <a:ext cx="432048" cy="72008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Прямая соединительная линия 211"/>
          <p:cNvCxnSpPr/>
          <p:nvPr/>
        </p:nvCxnSpPr>
        <p:spPr>
          <a:xfrm flipH="1">
            <a:off x="5508103" y="4149079"/>
            <a:ext cx="432048" cy="144016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Прямая соединительная линия 212"/>
          <p:cNvCxnSpPr/>
          <p:nvPr/>
        </p:nvCxnSpPr>
        <p:spPr>
          <a:xfrm flipH="1">
            <a:off x="5868143" y="4149079"/>
            <a:ext cx="72008" cy="432048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Прямая соединительная линия 213"/>
          <p:cNvCxnSpPr/>
          <p:nvPr/>
        </p:nvCxnSpPr>
        <p:spPr>
          <a:xfrm flipH="1">
            <a:off x="5796135" y="5085183"/>
            <a:ext cx="432048" cy="0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Прямая соединительная линия 214"/>
          <p:cNvCxnSpPr/>
          <p:nvPr/>
        </p:nvCxnSpPr>
        <p:spPr>
          <a:xfrm>
            <a:off x="6012159" y="4725143"/>
            <a:ext cx="216024" cy="432048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Прямая соединительная линия 226"/>
          <p:cNvCxnSpPr>
            <a:endCxn id="182" idx="0"/>
          </p:cNvCxnSpPr>
          <p:nvPr/>
        </p:nvCxnSpPr>
        <p:spPr>
          <a:xfrm flipH="1">
            <a:off x="3421583" y="5013175"/>
            <a:ext cx="1150416" cy="265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Прямая соединительная линия 227"/>
          <p:cNvCxnSpPr>
            <a:stCxn id="184" idx="0"/>
          </p:cNvCxnSpPr>
          <p:nvPr/>
        </p:nvCxnSpPr>
        <p:spPr>
          <a:xfrm flipH="1">
            <a:off x="5940150" y="3125679"/>
            <a:ext cx="664731" cy="102340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Прямая соединительная линия 228"/>
          <p:cNvCxnSpPr>
            <a:stCxn id="183" idx="2"/>
          </p:cNvCxnSpPr>
          <p:nvPr/>
        </p:nvCxnSpPr>
        <p:spPr>
          <a:xfrm flipH="1" flipV="1">
            <a:off x="6156175" y="5085183"/>
            <a:ext cx="1237818" cy="45007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Прямая соединительная линия 229"/>
          <p:cNvCxnSpPr/>
          <p:nvPr/>
        </p:nvCxnSpPr>
        <p:spPr>
          <a:xfrm flipH="1">
            <a:off x="5796135" y="3284983"/>
            <a:ext cx="360040" cy="86409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Прямая соединительная линия 230"/>
          <p:cNvCxnSpPr/>
          <p:nvPr/>
        </p:nvCxnSpPr>
        <p:spPr>
          <a:xfrm>
            <a:off x="4716015" y="3284983"/>
            <a:ext cx="360040" cy="86409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Прямая соединительная линия 231"/>
          <p:cNvCxnSpPr/>
          <p:nvPr/>
        </p:nvCxnSpPr>
        <p:spPr>
          <a:xfrm flipH="1">
            <a:off x="3851919" y="5013175"/>
            <a:ext cx="864096" cy="43204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Прямая соединительная линия 232"/>
          <p:cNvCxnSpPr/>
          <p:nvPr/>
        </p:nvCxnSpPr>
        <p:spPr>
          <a:xfrm flipH="1">
            <a:off x="5076055" y="5445223"/>
            <a:ext cx="288032" cy="7920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Прямая соединительная линия 233"/>
          <p:cNvCxnSpPr/>
          <p:nvPr/>
        </p:nvCxnSpPr>
        <p:spPr>
          <a:xfrm>
            <a:off x="6084167" y="5085183"/>
            <a:ext cx="792088" cy="50405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Прямая соединительная линия 234"/>
          <p:cNvCxnSpPr/>
          <p:nvPr/>
        </p:nvCxnSpPr>
        <p:spPr>
          <a:xfrm flipH="1" flipV="1">
            <a:off x="4280403" y="3133254"/>
            <a:ext cx="651636" cy="9438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Прямая соединительная линия 235"/>
          <p:cNvCxnSpPr>
            <a:endCxn id="185" idx="2"/>
          </p:cNvCxnSpPr>
          <p:nvPr/>
        </p:nvCxnSpPr>
        <p:spPr>
          <a:xfrm flipH="1">
            <a:off x="5326404" y="5517232"/>
            <a:ext cx="75371" cy="1295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Прямая соединительная линия 247"/>
          <p:cNvCxnSpPr/>
          <p:nvPr/>
        </p:nvCxnSpPr>
        <p:spPr>
          <a:xfrm flipH="1">
            <a:off x="3635895" y="4869159"/>
            <a:ext cx="1080120" cy="14401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Прямая соединительная линия 249"/>
          <p:cNvCxnSpPr/>
          <p:nvPr/>
        </p:nvCxnSpPr>
        <p:spPr>
          <a:xfrm flipH="1">
            <a:off x="4139951" y="5085183"/>
            <a:ext cx="648072" cy="50405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Прямая соединительная линия 250"/>
          <p:cNvCxnSpPr/>
          <p:nvPr/>
        </p:nvCxnSpPr>
        <p:spPr>
          <a:xfrm flipH="1" flipV="1">
            <a:off x="3923927" y="4725143"/>
            <a:ext cx="864096" cy="720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Прямая соединительная линия 255"/>
          <p:cNvCxnSpPr/>
          <p:nvPr/>
        </p:nvCxnSpPr>
        <p:spPr>
          <a:xfrm flipH="1" flipV="1">
            <a:off x="4283967" y="3645023"/>
            <a:ext cx="648072" cy="57606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Прямая соединительная линия 258"/>
          <p:cNvCxnSpPr/>
          <p:nvPr/>
        </p:nvCxnSpPr>
        <p:spPr>
          <a:xfrm flipH="1" flipV="1">
            <a:off x="4283968" y="4005064"/>
            <a:ext cx="648071" cy="28803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Прямая соединительная линия 261"/>
          <p:cNvCxnSpPr/>
          <p:nvPr/>
        </p:nvCxnSpPr>
        <p:spPr>
          <a:xfrm flipH="1" flipV="1">
            <a:off x="5076055" y="3428999"/>
            <a:ext cx="72008" cy="72008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Прямая соединительная линия 271"/>
          <p:cNvCxnSpPr/>
          <p:nvPr/>
        </p:nvCxnSpPr>
        <p:spPr>
          <a:xfrm flipH="1">
            <a:off x="5940151" y="3645023"/>
            <a:ext cx="648072" cy="64807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Прямая соединительная линия 274"/>
          <p:cNvCxnSpPr/>
          <p:nvPr/>
        </p:nvCxnSpPr>
        <p:spPr>
          <a:xfrm flipH="1">
            <a:off x="5652119" y="3428999"/>
            <a:ext cx="216024" cy="86409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Прямая соединительная линия 276"/>
          <p:cNvCxnSpPr/>
          <p:nvPr/>
        </p:nvCxnSpPr>
        <p:spPr>
          <a:xfrm flipH="1">
            <a:off x="5940151" y="3933055"/>
            <a:ext cx="648072" cy="50405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Прямая соединительная линия 279"/>
          <p:cNvCxnSpPr/>
          <p:nvPr/>
        </p:nvCxnSpPr>
        <p:spPr>
          <a:xfrm>
            <a:off x="5940151" y="5085183"/>
            <a:ext cx="576064" cy="57606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Прямая соединительная линия 280"/>
          <p:cNvCxnSpPr/>
          <p:nvPr/>
        </p:nvCxnSpPr>
        <p:spPr>
          <a:xfrm>
            <a:off x="6156175" y="4941167"/>
            <a:ext cx="1008112" cy="28803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Прямая соединительная линия 283"/>
          <p:cNvCxnSpPr/>
          <p:nvPr/>
        </p:nvCxnSpPr>
        <p:spPr>
          <a:xfrm>
            <a:off x="6084167" y="4797151"/>
            <a:ext cx="864096" cy="14401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Прямая соединительная линия 287"/>
          <p:cNvCxnSpPr/>
          <p:nvPr/>
        </p:nvCxnSpPr>
        <p:spPr>
          <a:xfrm>
            <a:off x="5508103" y="5445223"/>
            <a:ext cx="144016" cy="86409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Прямая соединительная линия 288"/>
          <p:cNvCxnSpPr/>
          <p:nvPr/>
        </p:nvCxnSpPr>
        <p:spPr>
          <a:xfrm>
            <a:off x="5580111" y="5301207"/>
            <a:ext cx="288032" cy="72008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Прямая соединительная линия 289"/>
          <p:cNvCxnSpPr/>
          <p:nvPr/>
        </p:nvCxnSpPr>
        <p:spPr>
          <a:xfrm flipH="1">
            <a:off x="4932039" y="5301207"/>
            <a:ext cx="288032" cy="64807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2" descr="C:\Users\kab301\Documents\school_milk_logo2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06301" cy="1484784"/>
          </a:xfrm>
          <a:prstGeom prst="rect">
            <a:avLst/>
          </a:prstGeom>
          <a:noFill/>
        </p:spPr>
      </p:pic>
      <p:sp>
        <p:nvSpPr>
          <p:cNvPr id="71" name="Овал 70"/>
          <p:cNvSpPr/>
          <p:nvPr/>
        </p:nvSpPr>
        <p:spPr>
          <a:xfrm>
            <a:off x="2555776" y="5661248"/>
            <a:ext cx="504056" cy="5040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2" name="Овал 71"/>
          <p:cNvSpPr/>
          <p:nvPr/>
        </p:nvSpPr>
        <p:spPr>
          <a:xfrm>
            <a:off x="395536" y="3573016"/>
            <a:ext cx="504056" cy="5040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4139952" y="2564904"/>
            <a:ext cx="504056" cy="5040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6228183" y="5733255"/>
            <a:ext cx="504056" cy="5040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8639944" y="2564904"/>
            <a:ext cx="504056" cy="5040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5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Rectangle 17"/>
          <p:cNvSpPr>
            <a:spLocks noChangeArrowheads="1"/>
          </p:cNvSpPr>
          <p:nvPr/>
        </p:nvSpPr>
        <p:spPr bwMode="auto">
          <a:xfrm>
            <a:off x="179512" y="2348880"/>
            <a:ext cx="5032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sz="2400" b="0" dirty="0">
                <a:solidFill>
                  <a:schemeClr val="tx1"/>
                </a:solidFill>
                <a:latin typeface="Wingdings 2" pitchFamily="18" charset="2"/>
              </a:rPr>
              <a:t>%</a:t>
            </a: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 rot="3199523">
            <a:off x="3850467" y="1166867"/>
            <a:ext cx="5885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sz="2400" b="0" dirty="0">
                <a:solidFill>
                  <a:schemeClr val="tx1"/>
                </a:solidFill>
                <a:latin typeface="Wingdings 2" pitchFamily="18" charset="2"/>
              </a:rPr>
              <a:t>%</a:t>
            </a:r>
          </a:p>
        </p:txBody>
      </p:sp>
      <p:sp>
        <p:nvSpPr>
          <p:cNvPr id="157" name="Rectangle 17"/>
          <p:cNvSpPr>
            <a:spLocks noChangeArrowheads="1"/>
          </p:cNvSpPr>
          <p:nvPr/>
        </p:nvSpPr>
        <p:spPr bwMode="auto">
          <a:xfrm rot="2763794">
            <a:off x="4730395" y="1169863"/>
            <a:ext cx="5215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sz="2400" b="0" dirty="0">
                <a:solidFill>
                  <a:schemeClr val="tx1"/>
                </a:solidFill>
                <a:latin typeface="Wingdings 2" pitchFamily="18" charset="2"/>
              </a:rPr>
              <a:t>%</a:t>
            </a:r>
          </a:p>
        </p:txBody>
      </p:sp>
      <p:sp>
        <p:nvSpPr>
          <p:cNvPr id="79" name="Rectangle 17"/>
          <p:cNvSpPr>
            <a:spLocks noChangeArrowheads="1"/>
          </p:cNvSpPr>
          <p:nvPr/>
        </p:nvSpPr>
        <p:spPr bwMode="auto">
          <a:xfrm rot="2763794">
            <a:off x="5522484" y="1097855"/>
            <a:ext cx="5215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sz="2400" b="0" dirty="0">
                <a:solidFill>
                  <a:schemeClr val="tx1"/>
                </a:solidFill>
                <a:latin typeface="Wingdings 2" pitchFamily="18" charset="2"/>
              </a:rPr>
              <a:t>%</a:t>
            </a:r>
          </a:p>
        </p:txBody>
      </p:sp>
      <p:pic>
        <p:nvPicPr>
          <p:cNvPr id="81" name="Picture 2" descr="C:\Users\kab301\Pictures\ФОТО все\картинки\корова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04248" y="4910865"/>
            <a:ext cx="2339752" cy="1686487"/>
          </a:xfrm>
          <a:prstGeom prst="rect">
            <a:avLst/>
          </a:prstGeom>
          <a:noFill/>
        </p:spPr>
      </p:pic>
      <p:sp>
        <p:nvSpPr>
          <p:cNvPr id="82" name="Нижний колонтитул 8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Автор: </a:t>
            </a:r>
            <a:r>
              <a:rPr lang="ru-RU" dirty="0" err="1" smtClean="0"/>
              <a:t>Яценко</a:t>
            </a:r>
            <a:r>
              <a:rPr lang="ru-RU" dirty="0" smtClean="0"/>
              <a:t> Евгения Леонидовна МБОУ СОШ №17 г.Кропоткин</a:t>
            </a:r>
            <a:endParaRPr lang="ru-RU" dirty="0"/>
          </a:p>
        </p:txBody>
      </p:sp>
      <p:sp>
        <p:nvSpPr>
          <p:cNvPr id="89" name="TextBox 88"/>
          <p:cNvSpPr txBox="1"/>
          <p:nvPr/>
        </p:nvSpPr>
        <p:spPr>
          <a:xfrm>
            <a:off x="6840934" y="4509120"/>
            <a:ext cx="230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Практическая работа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3" name="молок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827584" y="594928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5.64292E-7 L 0.38993 -0.002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222 L 0.00034 -0.0682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73636E-6 L 0.0941 0.2120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0167E-6 L 0.09584 0.201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1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9.06568E-7 L 0.11042 0.1993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36 0.00185 L 0.08021 0.2116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74826" fill="hold"/>
                                        <p:tgtEl>
                                          <p:spTgt spid="8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3"/>
                </p:tgtEl>
              </p:cMediaNode>
            </p:audio>
          </p:childTnLst>
        </p:cTn>
      </p:par>
    </p:tnLst>
    <p:bldLst>
      <p:bldP spid="127" grpId="0"/>
      <p:bldP spid="186" grpId="0" animBg="1"/>
      <p:bldP spid="3" grpId="0"/>
      <p:bldP spid="16401" grpId="0"/>
      <p:bldP spid="157" grpId="0"/>
      <p:bldP spid="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Яценко Евгения Леонидовна МБОУ СОШ №17 г.Кропоткин</a:t>
            </a:r>
            <a:endParaRPr lang="ru-RU"/>
          </a:p>
        </p:txBody>
      </p:sp>
      <p:pic>
        <p:nvPicPr>
          <p:cNvPr id="3" name="Рисунок 2" descr="Изображение 20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1520" y="260648"/>
            <a:ext cx="4420374" cy="2520280"/>
          </a:xfrm>
          <a:prstGeom prst="round2Diag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Рисунок 3" descr="Изображ  2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932040" y="1268760"/>
            <a:ext cx="3990734" cy="2664296"/>
          </a:xfrm>
          <a:prstGeom prst="round2Diag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Рисунок 5" descr="Изображение 21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203848" y="4288506"/>
            <a:ext cx="5940152" cy="2569494"/>
          </a:xfrm>
          <a:prstGeom prst="round2Diag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Рисунок 4" descr="Изображение 214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179512" y="2996952"/>
            <a:ext cx="3816424" cy="2401001"/>
          </a:xfrm>
          <a:prstGeom prst="round2Diag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4123843" y="404664"/>
            <a:ext cx="5020157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Практическая работа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5589240"/>
            <a:ext cx="2545697" cy="107721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Воплощение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идей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5" name="WordArt 175"/>
          <p:cNvSpPr>
            <a:spLocks noChangeArrowheads="1" noChangeShapeType="1" noTextEdit="1"/>
          </p:cNvSpPr>
          <p:nvPr/>
        </p:nvSpPr>
        <p:spPr bwMode="auto">
          <a:xfrm>
            <a:off x="2411760" y="332656"/>
            <a:ext cx="5040560" cy="7920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7454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Проверь  себя.</a:t>
            </a:r>
          </a:p>
        </p:txBody>
      </p:sp>
      <p:pic>
        <p:nvPicPr>
          <p:cNvPr id="67" name="Picture 2" descr="C:\Users\kab301\Documents\school_milk_logo2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60648"/>
            <a:ext cx="1619672" cy="1596535"/>
          </a:xfrm>
          <a:prstGeom prst="rect">
            <a:avLst/>
          </a:prstGeom>
          <a:noFill/>
        </p:spPr>
      </p:pic>
      <p:sp>
        <p:nvSpPr>
          <p:cNvPr id="65" name="TextBox 64"/>
          <p:cNvSpPr txBox="1"/>
          <p:nvPr/>
        </p:nvSpPr>
        <p:spPr>
          <a:xfrm>
            <a:off x="1305508" y="1484784"/>
            <a:ext cx="7838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+mj-lt"/>
              </a:rPr>
              <a:t>1. Напиток имеющий исключительный состав питательных веществ.</a:t>
            </a:r>
            <a:endParaRPr lang="ru-RU" sz="2000" b="1" dirty="0"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259632" y="2204864"/>
            <a:ext cx="5789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2. Из каких питательных веществ состоит молоко?</a:t>
            </a:r>
            <a:endParaRPr lang="ru-RU" sz="20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1259632" y="3212976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3. Как называется процесс термической обработки ,</a:t>
            </a:r>
          </a:p>
          <a:p>
            <a:r>
              <a:rPr lang="ru-RU" sz="2000" b="1" dirty="0" smtClean="0"/>
              <a:t>    цель которого сохранение всех питательных веществ?</a:t>
            </a:r>
            <a:endParaRPr lang="ru-RU" sz="20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323528" y="5085184"/>
            <a:ext cx="46734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4.  К чему приведет </a:t>
            </a:r>
          </a:p>
          <a:p>
            <a:r>
              <a:rPr lang="ru-RU" sz="2000" b="1" dirty="0" smtClean="0"/>
              <a:t>     вторичное использование упаковки ?</a:t>
            </a:r>
            <a:endParaRPr lang="ru-RU" sz="20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3923928" y="1772816"/>
            <a:ext cx="1699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Молоко</a:t>
            </a:r>
            <a:endParaRPr lang="ru-RU" sz="28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304995" y="2708920"/>
            <a:ext cx="7839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Georgia" pitchFamily="18" charset="0"/>
              </a:rPr>
              <a:t>Белки, жиры, витамины, минеральные соли, углеводы</a:t>
            </a:r>
            <a:endParaRPr lang="ru-RU" sz="20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635896" y="4077072"/>
            <a:ext cx="3132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 smtClean="0">
                <a:solidFill>
                  <a:srgbClr val="FF0000"/>
                </a:solidFill>
                <a:latin typeface="Georgia" pitchFamily="18" charset="0"/>
              </a:rPr>
              <a:t>Ультрапастеризация</a:t>
            </a:r>
            <a:r>
              <a:rPr lang="ru-RU" sz="2000" dirty="0" smtClean="0">
                <a:latin typeface="Georgia" pitchFamily="18" charset="0"/>
              </a:rPr>
              <a:t> 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39552" y="5877272"/>
            <a:ext cx="54152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Georgia" pitchFamily="18" charset="0"/>
              </a:rPr>
              <a:t>К сохранению города чистым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sz="2000" b="1" smtClean="0">
                <a:solidFill>
                  <a:srgbClr val="FF0000"/>
                </a:solidFill>
                <a:latin typeface="Georgia" pitchFamily="18" charset="0"/>
              </a:rPr>
              <a:t> и созданию </a:t>
            </a:r>
            <a:r>
              <a:rPr lang="ru-RU" sz="2000" b="1" dirty="0" smtClean="0">
                <a:solidFill>
                  <a:srgbClr val="FF0000"/>
                </a:solidFill>
                <a:latin typeface="Georgia" pitchFamily="18" charset="0"/>
              </a:rPr>
              <a:t>произведений искусства.</a:t>
            </a:r>
            <a:endParaRPr lang="ru-RU" sz="20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75" name="Picture 2" descr="C:\Users\kab301\Pictures\ФОТО все\картинки\корова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45294" y="4941168"/>
            <a:ext cx="1298706" cy="936104"/>
          </a:xfrm>
          <a:prstGeom prst="rect">
            <a:avLst/>
          </a:prstGeom>
          <a:noFill/>
        </p:spPr>
      </p:pic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Яценко Евгения Леонидовна МБОУ СОШ №17 г.Кропоткин</a:t>
            </a:r>
            <a:endParaRPr lang="ru-RU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5" grpId="0" animBg="1"/>
      <p:bldP spid="70" grpId="0"/>
      <p:bldP spid="71" grpId="0"/>
      <p:bldP spid="72" grpId="0"/>
      <p:bldP spid="7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35696" y="5085184"/>
            <a:ext cx="4536504" cy="88240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5400" b="1" dirty="0" smtClean="0">
                <a:solidFill>
                  <a:srgbClr val="0070C0"/>
                </a:solidFill>
                <a:latin typeface="Georgia" pitchFamily="18" charset="0"/>
              </a:rPr>
              <a:t>Спасибо!  </a:t>
            </a:r>
          </a:p>
        </p:txBody>
      </p:sp>
      <p:pic>
        <p:nvPicPr>
          <p:cNvPr id="8" name="Picture 3" descr="C:\Users\kab301\Pictures\ФОТО все\картинки\sun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88640"/>
            <a:ext cx="2459793" cy="201622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051720" y="1052736"/>
            <a:ext cx="7643812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i="1" dirty="0">
                <a:solidFill>
                  <a:srgbClr val="FF0000"/>
                </a:solidFill>
                <a:latin typeface="Georgia" pitchFamily="18" charset="0"/>
              </a:rPr>
              <a:t>«Будь внимателен к себе и окружающему тебя миру»</a:t>
            </a:r>
          </a:p>
        </p:txBody>
      </p:sp>
      <p:pic>
        <p:nvPicPr>
          <p:cNvPr id="9" name="Picture 2" descr="C:\Users\kab301\Documents\school_milk_logo2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0"/>
            <a:ext cx="1360198" cy="1340768"/>
          </a:xfrm>
          <a:prstGeom prst="rect">
            <a:avLst/>
          </a:prstGeom>
          <a:noFill/>
        </p:spPr>
      </p:pic>
      <p:pic>
        <p:nvPicPr>
          <p:cNvPr id="10" name="Picture 2" descr="C:\Users\kab301\Pictures\ФОТО все\картинки\корова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9511" y="4653136"/>
            <a:ext cx="2597411" cy="187220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0" y="2204864"/>
            <a:ext cx="94330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b="1" dirty="0" smtClean="0">
                <a:solidFill>
                  <a:srgbClr val="002060"/>
                </a:solidFill>
                <a:latin typeface="Georgia" pitchFamily="18" charset="0"/>
              </a:rPr>
              <a:t>«Сохраним город чистым»</a:t>
            </a:r>
            <a:endParaRPr lang="ru-RU" sz="50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Яценко Евгения Леонидовна МБОУ СОШ №17 г.Кропоткин</a:t>
            </a:r>
            <a:endParaRPr lang="ru-RU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059817" y="3140968"/>
            <a:ext cx="708418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Авторы  идеи природоохранной   технологии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 реализации их на практике (вторичное  использование упаковочного материала),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конкретные предложения  рационального природопользования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для сохранения природных богатств (буклет),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учащиеся 5 класса МБОУ СОШ №17 г.Кропоткин Кавказского района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Под руководством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учителя технологии </a:t>
            </a:r>
            <a:r>
              <a:rPr kumimoji="0" lang="ru-RU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Яценко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Евгении Леонидовны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kab301\Pictures\ФОТО все\картинки\sun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88640"/>
            <a:ext cx="2459793" cy="2016224"/>
          </a:xfrm>
          <a:prstGeom prst="rect">
            <a:avLst/>
          </a:prstGeom>
          <a:noFill/>
        </p:spPr>
      </p:pic>
      <p:pic>
        <p:nvPicPr>
          <p:cNvPr id="9" name="Picture 2" descr="C:\Users\kab301\Documents\school_milk_logo2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0"/>
            <a:ext cx="1360198" cy="1340768"/>
          </a:xfrm>
          <a:prstGeom prst="rect">
            <a:avLst/>
          </a:prstGeom>
          <a:noFill/>
        </p:spPr>
      </p:pic>
      <p:pic>
        <p:nvPicPr>
          <p:cNvPr id="10" name="Picture 2" descr="C:\Users\kab301\Pictures\ФОТО все\картинки\корова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595" y="4357694"/>
            <a:ext cx="2874179" cy="2071702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001147" y="1053898"/>
            <a:ext cx="7206973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Литература: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Журнал «Школа и производство» №4 2006г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Программа творческого объединения «Мастерица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» Е.Л. </a:t>
            </a:r>
            <a:r>
              <a:rPr lang="ru-RU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Яценко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Ресуры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Сети-Интернет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1.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http://mirsovet.ru/budem_zdorovy/polza_i_vred_moloka.html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Польза и вред молока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www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wikipedia.org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Ультрапастеризация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Музыка  во время практической работы: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Bratya_ulibayte_Peyte_deti_moloko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/mp3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(отсутствует по причине большого объема, вставлен отрывок)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Яценко Евгения Леонидовна МБОУ СОШ №17 г.Кропоткин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9744" y="5517232"/>
            <a:ext cx="2304256" cy="1196752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ru-RU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читель технологии 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СОШ №17 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г. Кропоткин,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Краснодарский край, Россия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Евгения  Леонидовна  </a:t>
            </a:r>
            <a:r>
              <a:rPr lang="ru-RU" sz="1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Яценко</a:t>
            </a:r>
            <a:endParaRPr lang="ru-RU" sz="1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kab301\Documents\school_milk_logo2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7" y="260648"/>
            <a:ext cx="1008112" cy="993711"/>
          </a:xfrm>
          <a:prstGeom prst="rect">
            <a:avLst/>
          </a:prstGeom>
          <a:noFill/>
        </p:spPr>
      </p:pic>
      <p:pic>
        <p:nvPicPr>
          <p:cNvPr id="1026" name="Picture 2" descr="C:\Users\kab301\Pictures\ФОТО все\картинки\корова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552" y="3933056"/>
            <a:ext cx="3343275" cy="2409825"/>
          </a:xfrm>
          <a:prstGeom prst="rect">
            <a:avLst/>
          </a:prstGeom>
          <a:noFill/>
        </p:spPr>
      </p:pic>
      <p:pic>
        <p:nvPicPr>
          <p:cNvPr id="1027" name="Picture 3" descr="C:\Users\kab301\Pictures\ФОТО все\картинки\sun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142852"/>
            <a:ext cx="1743075" cy="1428750"/>
          </a:xfrm>
          <a:prstGeom prst="rect">
            <a:avLst/>
          </a:prstGeom>
          <a:noFill/>
        </p:spPr>
      </p:pic>
      <p:pic>
        <p:nvPicPr>
          <p:cNvPr id="9" name="Рисунок 6" descr="http://standart.edu.ru/images/logo.gi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0"/>
            <a:ext cx="3138487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501143" y="908720"/>
            <a:ext cx="3642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Внеурочная деятельность – 5класс.</a:t>
            </a:r>
            <a:endParaRPr lang="ru-RU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87016" y="1607314"/>
            <a:ext cx="885698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4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Методическая разработка внеурочного занятия ФГОС -5 класс </a:t>
            </a:r>
            <a:endParaRPr kumimoji="0" lang="ru-RU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4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рамках ООП ФГОС ООО </a:t>
            </a:r>
          </a:p>
          <a:p>
            <a:pPr marL="0" marR="0" lvl="0" indent="444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экологической культуры,</a:t>
            </a:r>
            <a:endParaRPr kumimoji="0" lang="ru-RU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4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культуры  здорового и  безопасного образа жизни.</a:t>
            </a:r>
            <a:endParaRPr kumimoji="0" lang="ru-RU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15616" y="3212976"/>
            <a:ext cx="74168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45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45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Планируемый  результат   -   социальный проект</a:t>
            </a:r>
          </a:p>
          <a:p>
            <a:pPr lvl="0" indent="4445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«Сохраним город чистым»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8" name="WordArt 8"/>
          <p:cNvSpPr>
            <a:spLocks noChangeArrowheads="1" noChangeShapeType="1" noTextEdit="1"/>
          </p:cNvSpPr>
          <p:nvPr/>
        </p:nvSpPr>
        <p:spPr bwMode="auto">
          <a:xfrm>
            <a:off x="899592" y="1700808"/>
            <a:ext cx="8001000" cy="15812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Сохраним  город чистым.</a:t>
            </a:r>
            <a:endParaRPr lang="ru-RU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7" name="Picture 2" descr="C:\Users\kab301\Documents\school_milk_logo2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548680"/>
            <a:ext cx="1387979" cy="1368152"/>
          </a:xfrm>
          <a:prstGeom prst="rect">
            <a:avLst/>
          </a:prstGeom>
          <a:noFill/>
        </p:spPr>
      </p:pic>
      <p:pic>
        <p:nvPicPr>
          <p:cNvPr id="1026" name="Picture 2" descr="C:\Users\kab301\Pictures\ФОТО все\картинки\корова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552" y="3933056"/>
            <a:ext cx="3343275" cy="2409825"/>
          </a:xfrm>
          <a:prstGeom prst="rect">
            <a:avLst/>
          </a:prstGeom>
          <a:noFill/>
        </p:spPr>
      </p:pic>
      <p:pic>
        <p:nvPicPr>
          <p:cNvPr id="1027" name="Picture 3" descr="C:\Users\kab301\Pictures\ФОТО все\картинки\sun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142852"/>
            <a:ext cx="1743075" cy="1428750"/>
          </a:xfrm>
          <a:prstGeom prst="rect">
            <a:avLst/>
          </a:prstGeom>
          <a:noFill/>
        </p:spPr>
      </p:pic>
      <p:pic>
        <p:nvPicPr>
          <p:cNvPr id="9" name="Рисунок 6" descr="http://standart.edu.ru/images/logo.gi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0"/>
            <a:ext cx="3138487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501143" y="908720"/>
            <a:ext cx="3642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Внеурочная деятельность – 5класс.</a:t>
            </a:r>
            <a:endParaRPr lang="ru-RU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39744" y="5661248"/>
            <a:ext cx="2304256" cy="1196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Подготовила: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учитель технологии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МБОУ СОШ №17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г. Кропоткин,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Краснодарский край, Россия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Евгения  Леонидовна 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Яценко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3284984"/>
            <a:ext cx="936104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Утилизация и применение упаковочного материала</a:t>
            </a:r>
            <a:endParaRPr lang="ru-RU" sz="2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676635" y="1000108"/>
            <a:ext cx="7467365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Суть программы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регулярное обеспечение детей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образовательных учреждениях молоком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качестве дополнительного питания.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Причины введения программы 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несовершенство школьного питания во многих учебных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заведениях страны, и в частности,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дефицит молока в рационе питания учащихся.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Главная задача Программы –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укрепление здоровья подрастающего поколения и формирование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 школьников осознанного отношения к здоровому питанию.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" name="Picture 2" descr="C:\Users\kab301\Documents\school_milk_logo2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42852"/>
            <a:ext cx="1571604" cy="1549154"/>
          </a:xfrm>
          <a:prstGeom prst="rect">
            <a:avLst/>
          </a:prstGeom>
          <a:noFill/>
        </p:spPr>
      </p:pic>
      <p:sp>
        <p:nvSpPr>
          <p:cNvPr id="5" name="WordArt 7"/>
          <p:cNvSpPr>
            <a:spLocks noChangeArrowheads="1" noChangeShapeType="1" noTextEdit="1"/>
          </p:cNvSpPr>
          <p:nvPr/>
        </p:nvSpPr>
        <p:spPr bwMode="auto">
          <a:xfrm>
            <a:off x="1571604" y="285728"/>
            <a:ext cx="7072330" cy="78581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Программа  «Школьное молоко».</a:t>
            </a:r>
            <a:endParaRPr lang="ru-RU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5286388"/>
            <a:ext cx="44646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Программа «Школьное молоко» </a:t>
            </a:r>
          </a:p>
          <a:p>
            <a:r>
              <a:rPr lang="ru-RU" b="1" dirty="0" smtClean="0">
                <a:latin typeface="Georgia" pitchFamily="18" charset="0"/>
              </a:rPr>
              <a:t>стартовала в Краснодарском крае </a:t>
            </a:r>
          </a:p>
          <a:p>
            <a:r>
              <a:rPr lang="ru-RU" b="1" dirty="0" smtClean="0">
                <a:latin typeface="Georgia" pitchFamily="18" charset="0"/>
              </a:rPr>
              <a:t>с 12 ноября 2012года</a:t>
            </a:r>
            <a:endParaRPr lang="ru-RU" b="1" dirty="0">
              <a:latin typeface="Georgia" pitchFamily="18" charset="0"/>
            </a:endParaRPr>
          </a:p>
        </p:txBody>
      </p:sp>
      <p:pic>
        <p:nvPicPr>
          <p:cNvPr id="7" name="Picture 2" descr="C:\Users\kab301\Pictures\ФОТО все\картинки\корова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72330" y="5000636"/>
            <a:ext cx="1883083" cy="1357322"/>
          </a:xfrm>
          <a:prstGeom prst="rect">
            <a:avLst/>
          </a:prstGeom>
          <a:noFill/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Яценко Евгения Леонидовна МБОУ СОШ №17 г.Кропоткин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WordArt 7"/>
          <p:cNvSpPr>
            <a:spLocks noChangeArrowheads="1" noChangeShapeType="1" noTextEdit="1"/>
          </p:cNvSpPr>
          <p:nvPr/>
        </p:nvSpPr>
        <p:spPr bwMode="auto">
          <a:xfrm>
            <a:off x="1763688" y="764704"/>
            <a:ext cx="7072330" cy="78581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Молоко и упаковка.</a:t>
            </a:r>
            <a:endParaRPr lang="ru-RU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857356" y="1484784"/>
            <a:ext cx="7286644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 dirty="0">
                <a:solidFill>
                  <a:srgbClr val="000000"/>
                </a:solidFill>
                <a:latin typeface="Georgia" pitchFamily="18" charset="0"/>
              </a:rPr>
              <a:t>Что такое </a:t>
            </a:r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молоко?</a:t>
            </a:r>
            <a:endParaRPr lang="ru-RU" sz="2400" b="1" dirty="0">
              <a:solidFill>
                <a:srgbClr val="000000"/>
              </a:solidFill>
              <a:latin typeface="Georgia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Основные питательные вещества  входящие в состав молока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Польза </a:t>
            </a:r>
            <a:r>
              <a:rPr lang="ru-RU" sz="2400" b="1" dirty="0">
                <a:solidFill>
                  <a:srgbClr val="000000"/>
                </a:solidFill>
                <a:latin typeface="Georgia" pitchFamily="18" charset="0"/>
              </a:rPr>
              <a:t>и вред </a:t>
            </a:r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молока для организма человека.</a:t>
            </a:r>
            <a:endParaRPr lang="ru-RU" sz="2400" b="1" dirty="0">
              <a:solidFill>
                <a:srgbClr val="000000"/>
              </a:solidFill>
              <a:latin typeface="Georgia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Утилизация и применение  упаковочного    материала</a:t>
            </a:r>
            <a:r>
              <a:rPr lang="ru-RU" sz="2800" b="1" dirty="0">
                <a:solidFill>
                  <a:srgbClr val="000000"/>
                </a:solidFill>
                <a:latin typeface="Georgia" pitchFamily="18" charset="0"/>
              </a:rPr>
              <a:t>.</a:t>
            </a:r>
          </a:p>
        </p:txBody>
      </p:sp>
      <p:pic>
        <p:nvPicPr>
          <p:cNvPr id="8" name="Picture 2" descr="C:\Users\kab301\Pictures\ФОТО все\картинки\корова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5" y="4357694"/>
            <a:ext cx="2874179" cy="2071702"/>
          </a:xfrm>
          <a:prstGeom prst="rect">
            <a:avLst/>
          </a:prstGeom>
          <a:noFill/>
        </p:spPr>
      </p:pic>
      <p:pic>
        <p:nvPicPr>
          <p:cNvPr id="9" name="Picture 2" descr="C:\Users\kab301\Documents\school_milk_logo2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42852"/>
            <a:ext cx="1785950" cy="1760438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Яценко Евгения Леонидовна МБОУ СОШ №17 г.Кропоткин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nimBg="1"/>
      <p:bldP spid="112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C:\Users\kab301\Pictures\fon\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2123728" y="260648"/>
            <a:ext cx="3714776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28575">
                  <a:solidFill>
                    <a:srgbClr val="99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6633"/>
                    </a:gs>
                    <a:gs pos="50000">
                      <a:srgbClr val="FFFF00"/>
                    </a:gs>
                    <a:gs pos="100000">
                      <a:srgbClr val="996633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МОЛОКО</a:t>
            </a:r>
            <a:endParaRPr lang="ru-RU" sz="3600" kern="10" dirty="0">
              <a:ln w="28575">
                <a:solidFill>
                  <a:srgbClr val="996633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996633"/>
                  </a:gs>
                  <a:gs pos="50000">
                    <a:srgbClr val="FFFF00"/>
                  </a:gs>
                  <a:gs pos="100000">
                    <a:srgbClr val="996633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000232" y="857232"/>
            <a:ext cx="61886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 i="1" dirty="0" smtClean="0">
                <a:latin typeface="Arial" charset="0"/>
              </a:rPr>
              <a:t>Уникальный напиток, имеющий исключительный </a:t>
            </a:r>
          </a:p>
          <a:p>
            <a:r>
              <a:rPr lang="ru-RU" b="1" i="1" dirty="0" smtClean="0">
                <a:latin typeface="Arial" charset="0"/>
              </a:rPr>
              <a:t>состав питательных веществ</a:t>
            </a:r>
            <a:endParaRPr lang="ru-RU" dirty="0">
              <a:latin typeface="Arial" charset="0"/>
            </a:endParaRPr>
          </a:p>
        </p:txBody>
      </p:sp>
      <p:pic>
        <p:nvPicPr>
          <p:cNvPr id="13" name="Picture 2" descr="C:\Users\kab301\Documents\school_milk_logo2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42852"/>
            <a:ext cx="1785950" cy="1760438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1214414" y="1484784"/>
            <a:ext cx="7929586" cy="43088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Питательные вещества  входящие в состав молока</a:t>
            </a:r>
          </a:p>
        </p:txBody>
      </p:sp>
      <p:pic>
        <p:nvPicPr>
          <p:cNvPr id="19" name="Picture 3" descr="F:\фотки\P1030606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14282" y="2143115"/>
            <a:ext cx="2714644" cy="456553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cxnSp>
        <p:nvCxnSpPr>
          <p:cNvPr id="21" name="Прямая соединительная линия 20"/>
          <p:cNvCxnSpPr/>
          <p:nvPr/>
        </p:nvCxnSpPr>
        <p:spPr>
          <a:xfrm flipV="1">
            <a:off x="571472" y="4214818"/>
            <a:ext cx="2000264" cy="714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2571736" y="3861048"/>
            <a:ext cx="488096" cy="3537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 descr="Ультрапастеризация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059832" y="2636912"/>
            <a:ext cx="2520280" cy="2664296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 rot="21275888">
            <a:off x="5830109" y="3068085"/>
            <a:ext cx="1548708" cy="794802"/>
          </a:xfrm>
          <a:prstGeom prst="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Лактоза  </a:t>
            </a:r>
            <a:endParaRPr lang="ru-RU" sz="2000" b="1" dirty="0"/>
          </a:p>
        </p:txBody>
      </p:sp>
      <p:sp>
        <p:nvSpPr>
          <p:cNvPr id="20" name="TextBox 19"/>
          <p:cNvSpPr txBox="1"/>
          <p:nvPr/>
        </p:nvSpPr>
        <p:spPr>
          <a:xfrm rot="667812">
            <a:off x="5857536" y="3938732"/>
            <a:ext cx="1628341" cy="794802"/>
          </a:xfrm>
          <a:prstGeom prst="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Кальций </a:t>
            </a:r>
            <a:endParaRPr lang="ru-RU" sz="2000" b="1" dirty="0"/>
          </a:p>
        </p:txBody>
      </p:sp>
      <p:sp>
        <p:nvSpPr>
          <p:cNvPr id="22" name="TextBox 21"/>
          <p:cNvSpPr txBox="1"/>
          <p:nvPr/>
        </p:nvSpPr>
        <p:spPr>
          <a:xfrm rot="1515583">
            <a:off x="5676097" y="4727553"/>
            <a:ext cx="1539361" cy="794802"/>
          </a:xfrm>
          <a:prstGeom prst="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Фосфор</a:t>
            </a:r>
            <a:endParaRPr lang="ru-RU" sz="2000" b="1" dirty="0"/>
          </a:p>
        </p:txBody>
      </p:sp>
      <p:sp>
        <p:nvSpPr>
          <p:cNvPr id="25" name="TextBox 24"/>
          <p:cNvSpPr txBox="1"/>
          <p:nvPr/>
        </p:nvSpPr>
        <p:spPr>
          <a:xfrm rot="20807297">
            <a:off x="7336891" y="2893636"/>
            <a:ext cx="1029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глюкоза</a:t>
            </a:r>
            <a:endParaRPr lang="ru-RU" b="1" i="1" dirty="0"/>
          </a:p>
        </p:txBody>
      </p:sp>
      <p:sp>
        <p:nvSpPr>
          <p:cNvPr id="26" name="TextBox 25"/>
          <p:cNvSpPr txBox="1"/>
          <p:nvPr/>
        </p:nvSpPr>
        <p:spPr>
          <a:xfrm rot="816376">
            <a:off x="7333656" y="3575450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галактоза</a:t>
            </a:r>
            <a:endParaRPr lang="ru-RU" b="1" i="1" dirty="0"/>
          </a:p>
        </p:txBody>
      </p:sp>
      <p:sp>
        <p:nvSpPr>
          <p:cNvPr id="12" name="TextBox 11"/>
          <p:cNvSpPr txBox="1"/>
          <p:nvPr/>
        </p:nvSpPr>
        <p:spPr>
          <a:xfrm rot="20973211">
            <a:off x="4875556" y="1851680"/>
            <a:ext cx="4175566" cy="1406188"/>
          </a:xfrm>
          <a:prstGeom prst="leftArrow">
            <a:avLst>
              <a:gd name="adj1" fmla="val 50000"/>
              <a:gd name="adj2" fmla="val 36834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Молочный белок (казеин), жир + витамины : А, </a:t>
            </a:r>
            <a:r>
              <a:rPr lang="en-US" sz="2000" b="1" dirty="0" smtClean="0"/>
              <a:t>D</a:t>
            </a:r>
            <a:r>
              <a:rPr lang="ru-RU" sz="2000" b="1" dirty="0" smtClean="0"/>
              <a:t>, </a:t>
            </a:r>
            <a:r>
              <a:rPr lang="en-US" sz="2000" b="1" dirty="0" smtClean="0"/>
              <a:t>E</a:t>
            </a:r>
            <a:r>
              <a:rPr lang="ru-RU" sz="2000" b="1" dirty="0" smtClean="0"/>
              <a:t>, </a:t>
            </a:r>
            <a:r>
              <a:rPr lang="en-US" sz="2000" b="1" dirty="0" smtClean="0"/>
              <a:t>K</a:t>
            </a:r>
            <a:r>
              <a:rPr lang="ru-RU" sz="2000" b="1" dirty="0" smtClean="0"/>
              <a:t>, С, В</a:t>
            </a:r>
            <a:r>
              <a:rPr lang="ru-RU" sz="1200" b="1" dirty="0" smtClean="0"/>
              <a:t>2, </a:t>
            </a:r>
            <a:r>
              <a:rPr lang="ru-RU" sz="2000" b="1" dirty="0" smtClean="0"/>
              <a:t>В</a:t>
            </a:r>
            <a:r>
              <a:rPr lang="ru-RU" sz="1200" b="1" dirty="0" smtClean="0"/>
              <a:t>12</a:t>
            </a:r>
            <a:endParaRPr lang="ru-RU" sz="2000" b="1" dirty="0"/>
          </a:p>
        </p:txBody>
      </p:sp>
      <p:sp>
        <p:nvSpPr>
          <p:cNvPr id="28" name="TextBox 27"/>
          <p:cNvSpPr txBox="1"/>
          <p:nvPr/>
        </p:nvSpPr>
        <p:spPr>
          <a:xfrm rot="2316637">
            <a:off x="5083787" y="5190582"/>
            <a:ext cx="1539361" cy="794802"/>
          </a:xfrm>
          <a:prstGeom prst="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Селен</a:t>
            </a:r>
            <a:endParaRPr lang="ru-RU" sz="2000" b="1" dirty="0"/>
          </a:p>
        </p:txBody>
      </p:sp>
      <p:sp>
        <p:nvSpPr>
          <p:cNvPr id="29" name="TextBox 28"/>
          <p:cNvSpPr txBox="1"/>
          <p:nvPr/>
        </p:nvSpPr>
        <p:spPr>
          <a:xfrm rot="2464092">
            <a:off x="4427654" y="5421035"/>
            <a:ext cx="1539361" cy="794802"/>
          </a:xfrm>
          <a:prstGeom prst="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Магний</a:t>
            </a:r>
            <a:endParaRPr lang="ru-RU" sz="2000" b="1" dirty="0"/>
          </a:p>
        </p:txBody>
      </p:sp>
      <p:sp>
        <p:nvSpPr>
          <p:cNvPr id="30" name="TextBox 29"/>
          <p:cNvSpPr txBox="1"/>
          <p:nvPr/>
        </p:nvSpPr>
        <p:spPr>
          <a:xfrm rot="2410613">
            <a:off x="3659873" y="5591649"/>
            <a:ext cx="1539361" cy="794802"/>
          </a:xfrm>
          <a:prstGeom prst="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Калий</a:t>
            </a:r>
            <a:endParaRPr lang="ru-RU" sz="2000" b="1" dirty="0"/>
          </a:p>
        </p:txBody>
      </p:sp>
      <p:pic>
        <p:nvPicPr>
          <p:cNvPr id="23" name="Picture 2" descr="C:\Users\kab301\Pictures\ФОТО все\картинки\корова.gif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8327399" y="6269396"/>
            <a:ext cx="816601" cy="588604"/>
          </a:xfrm>
          <a:prstGeom prst="rect">
            <a:avLst/>
          </a:prstGeom>
          <a:noFill/>
        </p:spPr>
      </p:pic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Яценко Евгения Леонидовна МБОУ СОШ №17 г.Кропоткин</a:t>
            </a:r>
            <a:endParaRPr lang="ru-RU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18" grpId="0" animBg="1"/>
      <p:bldP spid="20" grpId="0" animBg="1"/>
      <p:bldP spid="22" grpId="0" animBg="1"/>
      <p:bldP spid="25" grpId="0"/>
      <p:bldP spid="26" grpId="0"/>
      <p:bldP spid="12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1979712" y="260648"/>
            <a:ext cx="6624736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28575">
                  <a:solidFill>
                    <a:srgbClr val="99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6633"/>
                    </a:gs>
                    <a:gs pos="50000">
                      <a:srgbClr val="FFFF00"/>
                    </a:gs>
                    <a:gs pos="100000">
                      <a:srgbClr val="996633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ПОЛЬЗА   ИЛИ   ВРЕД</a:t>
            </a:r>
            <a:endParaRPr lang="ru-RU" sz="3600" kern="10" dirty="0">
              <a:ln w="28575">
                <a:solidFill>
                  <a:srgbClr val="996633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996633"/>
                  </a:gs>
                  <a:gs pos="50000">
                    <a:srgbClr val="FFFF00"/>
                  </a:gs>
                  <a:gs pos="100000">
                    <a:srgbClr val="996633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pic>
        <p:nvPicPr>
          <p:cNvPr id="10" name="Picture 3" descr="F:\фотки\P103060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1988841"/>
            <a:ext cx="2568933" cy="43204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cxnSp>
        <p:nvCxnSpPr>
          <p:cNvPr id="11" name="Прямая соединительная линия 10"/>
          <p:cNvCxnSpPr/>
          <p:nvPr/>
        </p:nvCxnSpPr>
        <p:spPr>
          <a:xfrm flipV="1">
            <a:off x="467544" y="2996952"/>
            <a:ext cx="2143140" cy="714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kab301\Documents\school_milk_logo2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42852"/>
            <a:ext cx="1785950" cy="1760438"/>
          </a:xfrm>
          <a:prstGeom prst="rect">
            <a:avLst/>
          </a:prstGeom>
          <a:noFill/>
        </p:spPr>
      </p:pic>
      <p:cxnSp>
        <p:nvCxnSpPr>
          <p:cNvPr id="7" name="Прямая со стрелкой 6"/>
          <p:cNvCxnSpPr/>
          <p:nvPr/>
        </p:nvCxnSpPr>
        <p:spPr>
          <a:xfrm flipV="1">
            <a:off x="2627784" y="1484784"/>
            <a:ext cx="576064" cy="151216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157489" y="908720"/>
            <a:ext cx="598651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  <a:latin typeface="Georgia" pitchFamily="18" charset="0"/>
              </a:rPr>
              <a:t>Ультрапастеризация</a:t>
            </a:r>
            <a:r>
              <a:rPr lang="ru-RU" sz="2000" b="1" dirty="0" smtClean="0">
                <a:solidFill>
                  <a:srgbClr val="FF0000"/>
                </a:solidFill>
              </a:rPr>
              <a:t>- </a:t>
            </a:r>
          </a:p>
          <a:p>
            <a:r>
              <a:rPr lang="en-US" sz="2000" b="1" dirty="0" smtClean="0"/>
              <a:t>(UHT-</a:t>
            </a:r>
            <a:r>
              <a:rPr lang="ru-RU" sz="2000" b="1" dirty="0" smtClean="0"/>
              <a:t>технология)</a:t>
            </a:r>
          </a:p>
          <a:p>
            <a:r>
              <a:rPr lang="ru-RU" sz="2000" b="1" dirty="0" smtClean="0"/>
              <a:t>процесс термической обработки </a:t>
            </a:r>
          </a:p>
          <a:p>
            <a:r>
              <a:rPr lang="ru-RU" sz="2000" i="1" dirty="0" smtClean="0"/>
              <a:t>(при температуре 135 – 150 ⁰ С  всего 2-4  сек.</a:t>
            </a:r>
          </a:p>
          <a:p>
            <a:r>
              <a:rPr lang="ru-RU" sz="2000" i="1" dirty="0" smtClean="0"/>
              <a:t>и тут же охлаждается до 4-5⁰ С )</a:t>
            </a:r>
          </a:p>
          <a:p>
            <a:r>
              <a:rPr lang="ru-RU" sz="2000" b="1" dirty="0" smtClean="0"/>
              <a:t>с целью продлить срок годности продукта питания.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923928" y="2996952"/>
            <a:ext cx="51031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В результате полностью уничтожается 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микрофлора и споры бактерий.</a:t>
            </a:r>
          </a:p>
          <a:p>
            <a:endParaRPr lang="ru-RU" b="1" i="1" dirty="0" smtClean="0">
              <a:solidFill>
                <a:srgbClr val="FF0000"/>
              </a:solidFill>
            </a:endParaRPr>
          </a:p>
          <a:p>
            <a:r>
              <a:rPr lang="ru-RU" b="1" i="1" dirty="0" err="1" smtClean="0">
                <a:solidFill>
                  <a:srgbClr val="FF0000"/>
                </a:solidFill>
              </a:rPr>
              <a:t>Пительные</a:t>
            </a:r>
            <a:r>
              <a:rPr lang="ru-RU" b="1" i="1" dirty="0" smtClean="0">
                <a:solidFill>
                  <a:srgbClr val="FF0000"/>
                </a:solidFill>
              </a:rPr>
              <a:t> полезные вещества сохраняются   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21" name="Рисунок 20" descr="Ультрапастеризация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43876" y="4437112"/>
            <a:ext cx="2700124" cy="220404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2" name="Рисунок 21" descr="Ультрапастеризация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63688" y="4437112"/>
            <a:ext cx="4608512" cy="223224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Яценко Евгения Леонидовна МБОУ СОШ №17 г.Кропоткин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1979712" y="260648"/>
            <a:ext cx="3960440" cy="7200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28575">
                  <a:solidFill>
                    <a:srgbClr val="99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6633"/>
                    </a:gs>
                    <a:gs pos="50000">
                      <a:srgbClr val="FFFF00"/>
                    </a:gs>
                    <a:gs pos="100000">
                      <a:srgbClr val="996633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ПОЛЬЗА    </a:t>
            </a:r>
            <a:endParaRPr lang="ru-RU" sz="3600" kern="10" dirty="0">
              <a:ln w="28575">
                <a:solidFill>
                  <a:srgbClr val="996633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996633"/>
                  </a:gs>
                  <a:gs pos="50000">
                    <a:srgbClr val="FFFF00"/>
                  </a:gs>
                  <a:gs pos="100000">
                    <a:srgbClr val="996633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pic>
        <p:nvPicPr>
          <p:cNvPr id="12" name="Picture 2" descr="C:\Users\kab301\Documents\school_milk_logo2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42852"/>
            <a:ext cx="1785950" cy="1760438"/>
          </a:xfrm>
          <a:prstGeom prst="rect">
            <a:avLst/>
          </a:prstGeom>
          <a:noFill/>
        </p:spPr>
      </p:pic>
      <p:pic>
        <p:nvPicPr>
          <p:cNvPr id="15" name="Picture 2" descr="C:\Users\kab301\Pictures\ФОТО все\картинки\корова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5" y="4357694"/>
            <a:ext cx="2874179" cy="2071702"/>
          </a:xfrm>
          <a:prstGeom prst="rect">
            <a:avLst/>
          </a:prstGeom>
          <a:noFill/>
        </p:spPr>
      </p:pic>
      <p:sp>
        <p:nvSpPr>
          <p:cNvPr id="16" name="WordArt 4"/>
          <p:cNvSpPr>
            <a:spLocks noChangeArrowheads="1" noChangeShapeType="1" noTextEdit="1"/>
          </p:cNvSpPr>
          <p:nvPr/>
        </p:nvSpPr>
        <p:spPr bwMode="auto">
          <a:xfrm>
            <a:off x="6012160" y="3212976"/>
            <a:ext cx="2664296" cy="504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28575">
                  <a:solidFill>
                    <a:srgbClr val="99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6633"/>
                    </a:gs>
                    <a:gs pos="50000">
                      <a:srgbClr val="FFFF00"/>
                    </a:gs>
                    <a:gs pos="100000">
                      <a:srgbClr val="996633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 ВРЕД</a:t>
            </a:r>
            <a:endParaRPr lang="ru-RU" sz="3600" kern="10" dirty="0">
              <a:ln w="28575">
                <a:solidFill>
                  <a:srgbClr val="996633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996633"/>
                  </a:gs>
                  <a:gs pos="50000">
                    <a:srgbClr val="FFFF00"/>
                  </a:gs>
                  <a:gs pos="100000">
                    <a:srgbClr val="996633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08104" y="3861048"/>
            <a:ext cx="33003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 Непереносимость лактозы</a:t>
            </a:r>
          </a:p>
          <a:p>
            <a:r>
              <a:rPr lang="ru-RU" sz="2000" b="1" dirty="0" smtClean="0"/>
              <a:t>- Количество потребления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763688" y="980728"/>
            <a:ext cx="646465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000" b="1" dirty="0" smtClean="0"/>
              <a:t>- Способность укреплять иммунитет</a:t>
            </a:r>
          </a:p>
          <a:p>
            <a:pPr algn="just"/>
            <a:r>
              <a:rPr lang="ru-RU" sz="2000" b="1" dirty="0" smtClean="0"/>
              <a:t>- Препятствовать развитию атеросклероза, ожирения,</a:t>
            </a:r>
          </a:p>
          <a:p>
            <a:pPr algn="just"/>
            <a:r>
              <a:rPr lang="ru-RU" sz="2000" b="1" dirty="0" smtClean="0"/>
              <a:t>   некоторых видов рака</a:t>
            </a:r>
          </a:p>
          <a:p>
            <a:pPr algn="just"/>
            <a:r>
              <a:rPr lang="ru-RU" sz="2000" b="1" dirty="0" smtClean="0"/>
              <a:t>- Снижение вероятности заболеть диабетом </a:t>
            </a:r>
            <a:r>
              <a:rPr lang="en-US" sz="2000" b="1" dirty="0" smtClean="0"/>
              <a:t>II </a:t>
            </a:r>
            <a:r>
              <a:rPr lang="ru-RU" sz="2000" b="1" dirty="0" smtClean="0"/>
              <a:t>вида</a:t>
            </a:r>
          </a:p>
          <a:p>
            <a:pPr algn="just"/>
            <a:endParaRPr lang="ru-RU" sz="2000" b="1" dirty="0" smtClean="0"/>
          </a:p>
          <a:p>
            <a:pPr algn="just"/>
            <a:r>
              <a:rPr lang="ru-RU" sz="2000" b="1" dirty="0" smtClean="0"/>
              <a:t>- Регулярное употребление молока ускоряет рост мышц </a:t>
            </a:r>
          </a:p>
          <a:p>
            <a:pPr algn="just"/>
            <a:r>
              <a:rPr lang="ru-RU" sz="2000" b="1" dirty="0" smtClean="0"/>
              <a:t>  и процесс их восстановления после тренировок</a:t>
            </a:r>
            <a:endParaRPr lang="ru-RU" sz="2000" b="1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Яценко Евгения Леонидовна МБОУ СОШ №17 г.Кропоткин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4" descr="F:\фотки\P10306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993764">
            <a:off x="4860032" y="3933056"/>
            <a:ext cx="1008112" cy="1320974"/>
          </a:xfrm>
          <a:prstGeom prst="rect">
            <a:avLst/>
          </a:prstGeom>
          <a:noFill/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Автор: Яценко Евгения Леонидовна МБОУ СОШ №17 г.Кропоткин</a:t>
            </a:r>
            <a:endParaRPr lang="ru-RU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175426" y="1052736"/>
            <a:ext cx="69685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Georgia" pitchFamily="18" charset="0"/>
              </a:rPr>
              <a:t>Куда мне деть упаковку от 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молока?</a:t>
            </a:r>
            <a:endParaRPr lang="ru-RU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83968" y="332656"/>
            <a:ext cx="403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chemeClr val="tx1"/>
                </a:solidFill>
                <a:latin typeface="Georgia" pitchFamily="18" charset="0"/>
              </a:rPr>
              <a:t>Нам   польза!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115616" y="2708920"/>
            <a:ext cx="25282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Georgia" pitchFamily="18" charset="0"/>
              </a:rPr>
              <a:t>Выбросить?</a:t>
            </a: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5220072" y="2996952"/>
            <a:ext cx="16802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Georgia" pitchFamily="18" charset="0"/>
              </a:rPr>
              <a:t>ИЛИ…?</a:t>
            </a: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599673" y="1844824"/>
            <a:ext cx="854432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Georgia" pitchFamily="18" charset="0"/>
              </a:rPr>
              <a:t>Вторично </a:t>
            </a:r>
            <a:r>
              <a:rPr lang="ru-RU" sz="4800" b="1" dirty="0" smtClean="0">
                <a:solidFill>
                  <a:srgbClr val="FF0000"/>
                </a:solidFill>
                <a:latin typeface="Georgia" pitchFamily="18" charset="0"/>
              </a:rPr>
              <a:t> использовать</a:t>
            </a:r>
            <a:r>
              <a:rPr lang="ru-RU" sz="4800" b="1" dirty="0">
                <a:solidFill>
                  <a:srgbClr val="FF0000"/>
                </a:solidFill>
                <a:latin typeface="Georgia" pitchFamily="18" charset="0"/>
              </a:rPr>
              <a:t>!</a:t>
            </a:r>
          </a:p>
        </p:txBody>
      </p:sp>
      <p:pic>
        <p:nvPicPr>
          <p:cNvPr id="9" name="Picture 38" descr="Рисунок5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645024"/>
            <a:ext cx="2111375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C:\Users\kab301\Pictures\ФОТО все\картинки\корова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448867" y="4941168"/>
            <a:ext cx="1695133" cy="1221848"/>
          </a:xfrm>
          <a:prstGeom prst="rect">
            <a:avLst/>
          </a:prstGeom>
          <a:noFill/>
        </p:spPr>
      </p:pic>
      <p:pic>
        <p:nvPicPr>
          <p:cNvPr id="12" name="Picture 2" descr="F:\фотки\P103061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783593">
            <a:off x="1688973" y="4751377"/>
            <a:ext cx="1026114" cy="1368152"/>
          </a:xfrm>
          <a:prstGeom prst="rect">
            <a:avLst/>
          </a:prstGeom>
          <a:noFill/>
        </p:spPr>
      </p:pic>
      <p:pic>
        <p:nvPicPr>
          <p:cNvPr id="13" name="Picture 4" descr="F:\фотки\P10306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5856" y="5013176"/>
            <a:ext cx="1008112" cy="1320974"/>
          </a:xfrm>
          <a:prstGeom prst="rect">
            <a:avLst/>
          </a:prstGeom>
          <a:noFill/>
        </p:spPr>
      </p:pic>
      <p:pic>
        <p:nvPicPr>
          <p:cNvPr id="14" name="Picture 2" descr="C:\Users\kab301\Documents\school_milk_logo2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60648"/>
            <a:ext cx="1785950" cy="1760438"/>
          </a:xfrm>
          <a:prstGeom prst="rect">
            <a:avLst/>
          </a:prstGeom>
          <a:noFill/>
        </p:spPr>
      </p:pic>
      <p:pic>
        <p:nvPicPr>
          <p:cNvPr id="15" name="Picture 4" descr="F:\фотки\P10306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4008" y="5229200"/>
            <a:ext cx="1008112" cy="1320974"/>
          </a:xfrm>
          <a:prstGeom prst="rect">
            <a:avLst/>
          </a:prstGeom>
          <a:noFill/>
        </p:spPr>
      </p:pic>
      <p:pic>
        <p:nvPicPr>
          <p:cNvPr id="16" name="Picture 4" descr="F:\фотки\P10306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951409">
            <a:off x="2843808" y="3284984"/>
            <a:ext cx="1008112" cy="1320974"/>
          </a:xfrm>
          <a:prstGeom prst="rect">
            <a:avLst/>
          </a:prstGeom>
          <a:noFill/>
        </p:spPr>
      </p:pic>
      <p:pic>
        <p:nvPicPr>
          <p:cNvPr id="17" name="Picture 4" descr="F:\фотки\P10306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39752" y="5537026"/>
            <a:ext cx="1008112" cy="1320974"/>
          </a:xfrm>
          <a:prstGeom prst="rect">
            <a:avLst/>
          </a:prstGeom>
          <a:noFill/>
        </p:spPr>
      </p:pic>
      <p:pic>
        <p:nvPicPr>
          <p:cNvPr id="18" name="Picture 2" descr="F:\фотки\P103061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995936" y="3140968"/>
            <a:ext cx="1026114" cy="1368152"/>
          </a:xfrm>
          <a:prstGeom prst="rect">
            <a:avLst/>
          </a:prstGeom>
          <a:noFill/>
        </p:spPr>
      </p:pic>
      <p:pic>
        <p:nvPicPr>
          <p:cNvPr id="19" name="Picture 2" descr="F:\фотки\P103061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627784" y="4293096"/>
            <a:ext cx="1026114" cy="1368152"/>
          </a:xfrm>
          <a:prstGeom prst="rect">
            <a:avLst/>
          </a:prstGeom>
          <a:noFill/>
        </p:spPr>
      </p:pic>
      <p:pic>
        <p:nvPicPr>
          <p:cNvPr id="20" name="Picture 2" descr="F:\фотки\P103061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979712" y="3645024"/>
            <a:ext cx="1026114" cy="1368152"/>
          </a:xfrm>
          <a:prstGeom prst="rect">
            <a:avLst/>
          </a:prstGeom>
          <a:noFill/>
        </p:spPr>
      </p:pic>
      <p:pic>
        <p:nvPicPr>
          <p:cNvPr id="21" name="Picture 2" descr="F:\фотки\P103061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63888" y="4149080"/>
            <a:ext cx="1026114" cy="1368152"/>
          </a:xfrm>
          <a:prstGeom prst="rect">
            <a:avLst/>
          </a:prstGeom>
          <a:noFill/>
        </p:spPr>
      </p:pic>
      <p:pic>
        <p:nvPicPr>
          <p:cNvPr id="22" name="Picture 2" descr="F:\фотки\P103061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907870">
            <a:off x="3724665" y="5379641"/>
            <a:ext cx="1026114" cy="1368152"/>
          </a:xfrm>
          <a:prstGeom prst="rect">
            <a:avLst/>
          </a:prstGeom>
          <a:noFill/>
        </p:spPr>
      </p:pic>
      <p:pic>
        <p:nvPicPr>
          <p:cNvPr id="23" name="Picture 2" descr="F:\фотки\P103061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19954138">
            <a:off x="4283968" y="3933056"/>
            <a:ext cx="1026114" cy="13681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9.2|1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0.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703</Words>
  <Application>Microsoft Office PowerPoint</Application>
  <PresentationFormat>Экран (4:3)</PresentationFormat>
  <Paragraphs>156</Paragraphs>
  <Slides>14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Спасибо! 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kab301</dc:creator>
  <cp:lastModifiedBy>Штрыбан</cp:lastModifiedBy>
  <cp:revision>76</cp:revision>
  <dcterms:created xsi:type="dcterms:W3CDTF">2013-02-28T06:46:41Z</dcterms:created>
  <dcterms:modified xsi:type="dcterms:W3CDTF">2014-07-07T07:42:06Z</dcterms:modified>
</cp:coreProperties>
</file>