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5"/>
  </p:notesMasterIdLst>
  <p:sldIdLst>
    <p:sldId id="260" r:id="rId2"/>
    <p:sldId id="291" r:id="rId3"/>
    <p:sldId id="263" r:id="rId4"/>
    <p:sldId id="267" r:id="rId5"/>
    <p:sldId id="282" r:id="rId6"/>
    <p:sldId id="305" r:id="rId7"/>
    <p:sldId id="314" r:id="rId8"/>
    <p:sldId id="295" r:id="rId9"/>
    <p:sldId id="306" r:id="rId10"/>
    <p:sldId id="273" r:id="rId11"/>
    <p:sldId id="307" r:id="rId12"/>
    <p:sldId id="303" r:id="rId13"/>
    <p:sldId id="296" r:id="rId14"/>
    <p:sldId id="308" r:id="rId15"/>
    <p:sldId id="312" r:id="rId16"/>
    <p:sldId id="298" r:id="rId17"/>
    <p:sldId id="309" r:id="rId18"/>
    <p:sldId id="310" r:id="rId19"/>
    <p:sldId id="313" r:id="rId20"/>
    <p:sldId id="304" r:id="rId21"/>
    <p:sldId id="297" r:id="rId22"/>
    <p:sldId id="269" r:id="rId23"/>
    <p:sldId id="293" r:id="rId24"/>
    <p:sldId id="283" r:id="rId25"/>
    <p:sldId id="271" r:id="rId26"/>
    <p:sldId id="275" r:id="rId27"/>
    <p:sldId id="276" r:id="rId28"/>
    <p:sldId id="277" r:id="rId29"/>
    <p:sldId id="278" r:id="rId30"/>
    <p:sldId id="299" r:id="rId31"/>
    <p:sldId id="300" r:id="rId32"/>
    <p:sldId id="290" r:id="rId33"/>
    <p:sldId id="30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FFCC99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61E1F-4866-47F1-B975-8CC5044C209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0EE07-879B-4119-9629-850217830F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EE07-879B-4119-9629-850217830F0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55F75-92A3-4329-A8B6-3525D23511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D8185-2C85-4820-B871-E498779510B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D10EE-D016-490D-9C36-AA181F98A01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1C3CA-F6D7-4F88-A531-34774497BD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0234B-3515-4C8F-B1DC-1F9C78B51AF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40AFF-782B-4CBB-918B-F69D8675E3A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015A4-8163-4D63-97BC-7E4E264002C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20D4C-6221-48AE-A4F1-A81C0270FFC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D935-4AC1-41BF-BBDB-DBB3A779C1C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8CD07-6386-4764-AAD8-A2922476D70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Лешуков Сергей Иванович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CDE8E-EE65-4326-A871-AE798EDAA3F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am.dinfo.ru/instrumenti/prispo/drill_sverla/drill_tree/pict2/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8288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/>
              </a:rPr>
              <a:t>Сверление отверстий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4098" name="Picture 2" descr="D:\Технология\Презентации по темам\5 классы\5Урок15-16Сверление отверстий\im_125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3895180"/>
            <a:ext cx="3168352" cy="24713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000636"/>
            <a:ext cx="4057656" cy="1281106"/>
          </a:xfrm>
        </p:spPr>
        <p:txBody>
          <a:bodyPr/>
          <a:lstStyle/>
          <a:p>
            <a:pPr algn="r"/>
            <a:r>
              <a:rPr lang="en-US" dirty="0" smtClean="0">
                <a:effectLst/>
              </a:rPr>
              <a:t>5 </a:t>
            </a:r>
            <a:r>
              <a:rPr lang="ru-RU" dirty="0" smtClean="0">
                <a:effectLst/>
              </a:rPr>
              <a:t>класс</a:t>
            </a:r>
          </a:p>
          <a:p>
            <a:pPr algn="r"/>
            <a:r>
              <a:rPr lang="ru-RU" sz="2000" dirty="0" smtClean="0">
                <a:effectLst/>
              </a:rPr>
              <a:t>Учитель технологии </a:t>
            </a:r>
            <a:r>
              <a:rPr lang="ru-RU" dirty="0" smtClean="0">
                <a:effectLst/>
              </a:rPr>
              <a:t>Субботин Н.А.</a:t>
            </a:r>
            <a:endParaRPr lang="ru-RU" dirty="0">
              <a:effectLst/>
            </a:endParaRPr>
          </a:p>
        </p:txBody>
      </p:sp>
      <p:pic>
        <p:nvPicPr>
          <p:cNvPr id="6" name="Picture 9" descr="46dda294b4004ff34523e39b6182df2c_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39"/>
            <a:ext cx="3244063" cy="2432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890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/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Ц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ентровое </a:t>
            </a:r>
            <a:r>
              <a:rPr lang="ru-RU" b="1" dirty="0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еровое </a:t>
            </a:r>
            <a:r>
              <a:rPr lang="ru-RU" b="1" dirty="0">
                <a:solidFill>
                  <a:srgbClr val="002060"/>
                </a:solidFill>
                <a:effectLst/>
              </a:rPr>
              <a:t>сверло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00292" cy="5112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051720" y="2738537"/>
            <a:ext cx="0" cy="13745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9602" y="2276872"/>
            <a:ext cx="186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Хвостовик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786710" y="2928934"/>
            <a:ext cx="0" cy="118813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06226" y="2463279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Центр</a:t>
            </a:r>
            <a:endParaRPr lang="ru-RU" sz="2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7286644" y="4500570"/>
            <a:ext cx="857256" cy="5715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86116" y="2428868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Подрезатель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72198" y="5429264"/>
            <a:ext cx="214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Режущая кромка</a:t>
            </a:r>
            <a:endParaRPr lang="ru-RU" sz="24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929322" y="2857496"/>
            <a:ext cx="1500200" cy="85725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5298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5576676"/>
              </p:ext>
            </p:extLst>
          </p:nvPr>
        </p:nvGraphicFramePr>
        <p:xfrm>
          <a:off x="467544" y="1281638"/>
          <a:ext cx="8229600" cy="5064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776"/>
                <a:gridCol w="2428892"/>
                <a:gridCol w="5114932"/>
              </a:tblGrid>
              <a:tr h="7572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пп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Наименование 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Назначение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8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Спиральное сверло</a:t>
                      </a:r>
                      <a:r>
                        <a:rPr lang="ru-RU" sz="2800" baseline="0" dirty="0" smtClean="0"/>
                        <a:t> с направляющим центром</a:t>
                      </a: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Центровое перовое сверло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сверл.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204864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точного сверления поперёк волокон древесины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70144" y="3869925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</a:t>
            </a:r>
            <a:r>
              <a:rPr lang="ru-RU" sz="2800" dirty="0" smtClean="0"/>
              <a:t>ля сверления неглубоких отверстий большого диаметра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27322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Пользуясь учебником заполни таблицу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319118"/>
            <a:ext cx="2080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/>
              <a:t>Винтовые свёрла</a:t>
            </a:r>
          </a:p>
        </p:txBody>
      </p:sp>
    </p:spTree>
    <p:extLst>
      <p:ext uri="{BB962C8B-B14F-4D97-AF65-F5344CB8AC3E}">
        <p14:creationId xmlns:p14="http://schemas.microsoft.com/office/powerpoint/2010/main" xmlns="" val="90239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Винтовое сверло</a:t>
            </a:r>
            <a:endParaRPr lang="ru-RU" dirty="0"/>
          </a:p>
        </p:txBody>
      </p:sp>
      <p:pic>
        <p:nvPicPr>
          <p:cNvPr id="56321" name="Picture 1" descr="C:\Documents and Settings\Admin\Мои документы\Downloads\spiralnoe-i-vit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79" y="1916832"/>
            <a:ext cx="7948861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Шнековое</a:t>
            </a:r>
            <a:r>
              <a:rPr lang="ru-RU" b="1" dirty="0" smtClean="0">
                <a:solidFill>
                  <a:srgbClr val="002060"/>
                </a:solidFill>
              </a:rPr>
              <a:t> сверло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95" y="1714488"/>
            <a:ext cx="7118056" cy="45720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4772935"/>
              </p:ext>
            </p:extLst>
          </p:nvPr>
        </p:nvGraphicFramePr>
        <p:xfrm>
          <a:off x="467544" y="1281638"/>
          <a:ext cx="8229600" cy="5064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776"/>
                <a:gridCol w="2428892"/>
                <a:gridCol w="5114932"/>
              </a:tblGrid>
              <a:tr h="7572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пп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Наименование 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Назначение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8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Спиральное сверло</a:t>
                      </a:r>
                      <a:r>
                        <a:rPr lang="ru-RU" sz="2800" baseline="0" dirty="0" smtClean="0"/>
                        <a:t> с направляющим центром</a:t>
                      </a: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Центровое перовое сверло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Винтовые свёрла</a:t>
                      </a:r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сверл.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3695" y="2204864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точного сверления поперёк волокон древесины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3933056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</a:t>
            </a:r>
            <a:r>
              <a:rPr lang="ru-RU" sz="2800" dirty="0" smtClean="0"/>
              <a:t>ля сверления неглубоких отверстий большого диаметра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0968" y="5348883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сверления глубоких отверстий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27322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Пользуясь учебником заполни таблицу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9934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0312680"/>
              </p:ext>
            </p:extLst>
          </p:nvPr>
        </p:nvGraphicFramePr>
        <p:xfrm>
          <a:off x="467544" y="1281638"/>
          <a:ext cx="82296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776"/>
                <a:gridCol w="2428892"/>
                <a:gridCol w="5114932"/>
              </a:tblGrid>
              <a:tr h="7572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пп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Наименование 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Назначение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8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Ложечное</a:t>
                      </a:r>
                      <a:r>
                        <a:rPr lang="ru-RU" sz="2800" baseline="0" dirty="0" smtClean="0"/>
                        <a:t> сверло</a:t>
                      </a:r>
                    </a:p>
                    <a:p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 </a:t>
                      </a: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сверл.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27322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Пользуясь учебником заполни таблицу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547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Ложечное сверло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6082" name="Picture 2" descr="C:\Documents and Settings\Admin\Мои документы\Downloads\0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04" t="2825" r="24426" b="3953"/>
          <a:stretch>
            <a:fillRect/>
          </a:stretch>
        </p:blipFill>
        <p:spPr bwMode="auto">
          <a:xfrm rot="5400000">
            <a:off x="2158798" y="55724"/>
            <a:ext cx="4926569" cy="7529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7143768" y="4214818"/>
            <a:ext cx="1428760" cy="5715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72198" y="5429264"/>
            <a:ext cx="214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Режущая кромка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1785926"/>
            <a:ext cx="186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Хвостовик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000232" y="2214554"/>
            <a:ext cx="0" cy="13745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9674610"/>
              </p:ext>
            </p:extLst>
          </p:nvPr>
        </p:nvGraphicFramePr>
        <p:xfrm>
          <a:off x="467544" y="1281638"/>
          <a:ext cx="82296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776"/>
                <a:gridCol w="2428892"/>
                <a:gridCol w="5114932"/>
              </a:tblGrid>
              <a:tr h="7572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пп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Наименование 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Назначение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8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Ложечное</a:t>
                      </a:r>
                      <a:r>
                        <a:rPr lang="ru-RU" sz="2800" baseline="0" dirty="0" smtClean="0"/>
                        <a:t> сверло</a:t>
                      </a:r>
                    </a:p>
                    <a:p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сверл.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054138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 сверления вдоль волокон древесины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27322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Пользуясь учебником заполни таблицу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451096"/>
            <a:ext cx="2321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Спиральное сверло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79311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Спиральное сверло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10" descr="100579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7215238" cy="4844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034" y="4286256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хвостовик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stCxn id="8" idx="0"/>
          </p:cNvCxnSpPr>
          <p:nvPr/>
        </p:nvCxnSpPr>
        <p:spPr>
          <a:xfrm rot="5400000" flipH="1" flipV="1">
            <a:off x="888217" y="3350841"/>
            <a:ext cx="1357322" cy="5135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2321703" y="4036223"/>
            <a:ext cx="1714512" cy="7858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5918" y="528638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Спиральные канавки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857488" y="4500570"/>
            <a:ext cx="2500330" cy="8480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7250925" y="5893611"/>
            <a:ext cx="500066" cy="4286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7488" y="207167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Режущая кромка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585789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Режущая кромка</a:t>
            </a:r>
            <a:endParaRPr lang="ru-RU" sz="2400" dirty="0"/>
          </a:p>
        </p:txBody>
      </p:sp>
      <p:pic>
        <p:nvPicPr>
          <p:cNvPr id="18" name="Picture 8" descr="sverla-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142984"/>
            <a:ext cx="2216725" cy="35004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4572000" y="2571744"/>
            <a:ext cx="3000396" cy="8572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6743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5337264"/>
              </p:ext>
            </p:extLst>
          </p:nvPr>
        </p:nvGraphicFramePr>
        <p:xfrm>
          <a:off x="467544" y="1281638"/>
          <a:ext cx="82296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776"/>
                <a:gridCol w="2428892"/>
                <a:gridCol w="5114932"/>
              </a:tblGrid>
              <a:tr h="7572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пп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Наименование 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Назначение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8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Ложечное</a:t>
                      </a:r>
                      <a:r>
                        <a:rPr lang="ru-RU" sz="2800" baseline="0" dirty="0" smtClean="0"/>
                        <a:t> сверло</a:t>
                      </a:r>
                    </a:p>
                    <a:p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Спиральное </a:t>
                      </a:r>
                      <a:r>
                        <a:rPr lang="ru-RU" sz="2800" dirty="0" smtClean="0"/>
                        <a:t>сверло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сверл.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054138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 сверления вдоль волокон древесины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65867" y="3438985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</a:t>
            </a:r>
            <a:r>
              <a:rPr lang="ru-RU" sz="2800" dirty="0" smtClean="0"/>
              <a:t>ля сверления любых отверстий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27322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Пользуясь учебником заполни таблицу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8294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gallery_13135_2021_1223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91680" y="1196752"/>
            <a:ext cx="5587554" cy="52565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3173259" y="3387581"/>
            <a:ext cx="1428759" cy="714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1733669" y="2450907"/>
            <a:ext cx="1857388" cy="3571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71934" y="1648750"/>
            <a:ext cx="1357321" cy="107156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076056" y="4792022"/>
            <a:ext cx="1924838" cy="11430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5729258" y="3567886"/>
            <a:ext cx="1857388" cy="5715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1340768"/>
            <a:ext cx="1785950" cy="2143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9553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Назовите части рубанка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14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776"/>
                <a:gridCol w="2428892"/>
                <a:gridCol w="5114932"/>
              </a:tblGrid>
              <a:tr h="7572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пп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Наименование 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Назначение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8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Хвостовик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Режущие кромки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Винтовые канавки</a:t>
                      </a:r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Элементы сверла.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242886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крепления в патроне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3071810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подрезания волокон древесины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421481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вывода стружек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Пользуясь учебником заполни таблицу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Ручные  инструменты для сверления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4" name="Picture 4" descr="F:\УМП\рисунки\технический труд\сверление\00036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928934"/>
            <a:ext cx="1857388" cy="3656029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6" name="Picture 6" descr="F:\УМП\рисунки\технический труд\сверление\00036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1857389" cy="385765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5786438"/>
            <a:ext cx="1690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Буравчик</a:t>
            </a:r>
            <a:r>
              <a:rPr lang="ru-RU"/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28875" y="1714500"/>
            <a:ext cx="190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Коловорот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7688" y="5715000"/>
            <a:ext cx="257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/>
              <a:t>Дрель с закрытой передачей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86563" y="1214438"/>
            <a:ext cx="2143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/>
              <a:t>Дрель с открытой передачей </a:t>
            </a:r>
          </a:p>
        </p:txBody>
      </p:sp>
      <p:pic>
        <p:nvPicPr>
          <p:cNvPr id="14" name="Picture 9" descr="46dda294b4004ff34523e39b6182df2c_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70" b="11881"/>
          <a:stretch>
            <a:fillRect/>
          </a:stretch>
        </p:blipFill>
        <p:spPr bwMode="auto">
          <a:xfrm rot="5400000">
            <a:off x="6090044" y="3768312"/>
            <a:ext cx="3607614" cy="1928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C:\Documents and Settings\Admin\Мои документы\Downloads\45318354_1.jpg"/>
          <p:cNvPicPr>
            <a:picLocks noChangeAspect="1" noChangeArrowheads="1"/>
          </p:cNvPicPr>
          <p:nvPr/>
        </p:nvPicPr>
        <p:blipFill>
          <a:blip r:embed="rId5" cstate="print"/>
          <a:srcRect t="14797" b="8257"/>
          <a:stretch>
            <a:fillRect/>
          </a:stretch>
        </p:blipFill>
        <p:spPr bwMode="auto">
          <a:xfrm rot="16200000">
            <a:off x="3776012" y="2653354"/>
            <a:ext cx="3714775" cy="1979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1125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Картинка 6 из 83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4421"/>
            <a:ext cx="8352928" cy="5318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971600" y="4149080"/>
            <a:ext cx="0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333105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упор</a:t>
            </a:r>
            <a:endParaRPr lang="ru-RU" sz="3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27784" y="2924944"/>
            <a:ext cx="2304256" cy="25947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536" y="1678448"/>
            <a:ext cx="274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р</a:t>
            </a:r>
            <a:r>
              <a:rPr lang="ru-RU" sz="3600" dirty="0" smtClean="0"/>
              <a:t>укоятка вращения</a:t>
            </a:r>
            <a:endParaRPr lang="ru-RU" sz="3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4447108" y="1875348"/>
            <a:ext cx="1179048" cy="7852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9112" y="146389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патрон</a:t>
            </a:r>
            <a:endParaRPr lang="ru-RU" sz="36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7143768" y="2285992"/>
            <a:ext cx="216024" cy="12003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86512" y="3429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сверло</a:t>
            </a:r>
            <a:endParaRPr lang="ru-RU" sz="3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Коловорот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368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артинка 111 из 84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1214422"/>
            <a:ext cx="8572561" cy="54520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Дрель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286380" y="4214818"/>
            <a:ext cx="2428892" cy="1143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86116" y="5429264"/>
            <a:ext cx="274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р</a:t>
            </a:r>
            <a:r>
              <a:rPr lang="ru-RU" sz="3600" dirty="0" smtClean="0"/>
              <a:t>укоятка вращения</a:t>
            </a:r>
            <a:endParaRPr lang="ru-RU" sz="3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857884" y="1428736"/>
            <a:ext cx="928694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9124" y="128586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упор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1142984"/>
            <a:ext cx="274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р</a:t>
            </a:r>
            <a:r>
              <a:rPr lang="ru-RU" sz="3600" dirty="0" smtClean="0"/>
              <a:t>укоятка захвата</a:t>
            </a:r>
            <a:endParaRPr lang="ru-RU" sz="3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357291" y="2928933"/>
            <a:ext cx="1285884" cy="4286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-214346" y="3857628"/>
            <a:ext cx="2000264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22859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патрон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88785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:\УМП\рисунки\технический труд\сверление\IMG_0017.jpg"/>
          <p:cNvPicPr>
            <a:picLocks noChangeAspect="1" noChangeArrowheads="1"/>
          </p:cNvPicPr>
          <p:nvPr/>
        </p:nvPicPr>
        <p:blipFill>
          <a:blip r:embed="rId2" cstate="print"/>
          <a:srcRect b="11930"/>
          <a:stretch>
            <a:fillRect/>
          </a:stretch>
        </p:blipFill>
        <p:spPr bwMode="auto">
          <a:xfrm>
            <a:off x="642910" y="1643050"/>
            <a:ext cx="7832366" cy="4572032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28662" y="4429132"/>
            <a:ext cx="2357454" cy="150019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857224" y="4071942"/>
            <a:ext cx="2428892" cy="21431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Приёмы сверления коловоротом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14" descr="юбчмим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8" r="5525" b="11002"/>
          <a:stretch>
            <a:fillRect/>
          </a:stretch>
        </p:blipFill>
        <p:spPr bwMode="auto">
          <a:xfrm>
            <a:off x="642910" y="1643050"/>
            <a:ext cx="3143272" cy="45720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506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Правила 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> безопасной работы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1.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Надежно закреплять </a:t>
            </a:r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заготовку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и подкладную доску на верстаке.</a:t>
            </a:r>
            <a:endParaRPr lang="ru-RU" sz="36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2.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Надёжно, без перекоса закреплять сверло в патроне.</a:t>
            </a:r>
            <a:endParaRPr lang="ru-RU" sz="36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3.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Ручку </a:t>
            </a:r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дрели и коловорота вращать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</a:rPr>
              <a:t>плавно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, </a:t>
            </a:r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без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</a:rPr>
              <a:t>рывков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.</a:t>
            </a:r>
            <a:endParaRPr lang="ru-RU" sz="36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4.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Дрель </a:t>
            </a:r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и коловорот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класть на </a:t>
            </a:r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верстак сверлом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от  себя.</a:t>
            </a:r>
            <a:endParaRPr lang="ru-RU" sz="36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404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76200" y="1311275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990033"/>
                </a:solidFill>
                <a:latin typeface="Times New Roman" pitchFamily="18" charset="0"/>
              </a:rPr>
              <a:t>1. При сверлении надёжно закрепляй заготовку и подкладочную доску на верстаке, иначе…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noFill/>
          <a:ln/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безопасной работы: 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 свои знания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685800" y="2133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292929"/>
                </a:solidFill>
                <a:latin typeface="Times New Roman" pitchFamily="18" charset="0"/>
              </a:rPr>
              <a:t>А – отверстие придётся пересверливать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04800" y="2590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92929"/>
                </a:solidFill>
                <a:latin typeface="Times New Roman" pitchFamily="18" charset="0"/>
              </a:rPr>
              <a:t>Б – могут  получится неровные края отверстия на заготовке и на выходе сверло просверлит крышку верстака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1143000" y="3429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292929"/>
                </a:solidFill>
                <a:latin typeface="Times New Roman" pitchFamily="18" charset="0"/>
              </a:rPr>
              <a:t>В – затупится режущая кромка сверла</a:t>
            </a:r>
          </a:p>
        </p:txBody>
      </p:sp>
      <p:sp>
        <p:nvSpPr>
          <p:cNvPr id="154631" name="AutoShape 7"/>
          <p:cNvSpPr>
            <a:spLocks noChangeArrowheads="1"/>
          </p:cNvSpPr>
          <p:nvPr/>
        </p:nvSpPr>
        <p:spPr bwMode="auto">
          <a:xfrm>
            <a:off x="4343400" y="4191000"/>
            <a:ext cx="2819400" cy="609600"/>
          </a:xfrm>
          <a:prstGeom prst="wedgeRoundRectCallout">
            <a:avLst>
              <a:gd name="adj1" fmla="val 46676"/>
              <a:gd name="adj2" fmla="val -32474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Подумай!!!</a:t>
            </a:r>
          </a:p>
        </p:txBody>
      </p:sp>
      <p:sp>
        <p:nvSpPr>
          <p:cNvPr id="154632" name="AutoShape 8"/>
          <p:cNvSpPr>
            <a:spLocks noChangeArrowheads="1"/>
          </p:cNvSpPr>
          <p:nvPr/>
        </p:nvSpPr>
        <p:spPr bwMode="auto">
          <a:xfrm>
            <a:off x="5638800" y="4724400"/>
            <a:ext cx="2819400" cy="609600"/>
          </a:xfrm>
          <a:prstGeom prst="wedgeRoundRectCallout">
            <a:avLst>
              <a:gd name="adj1" fmla="val 30347"/>
              <a:gd name="adj2" fmla="val -27994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Правильно</a:t>
            </a:r>
          </a:p>
        </p:txBody>
      </p:sp>
      <p:sp>
        <p:nvSpPr>
          <p:cNvPr id="154633" name="AutoShape 9"/>
          <p:cNvSpPr>
            <a:spLocks noChangeArrowheads="1"/>
          </p:cNvSpPr>
          <p:nvPr/>
        </p:nvSpPr>
        <p:spPr bwMode="auto">
          <a:xfrm>
            <a:off x="2743200" y="4648200"/>
            <a:ext cx="2286000" cy="609600"/>
          </a:xfrm>
          <a:prstGeom prst="wedgeRoundRectCallout">
            <a:avLst>
              <a:gd name="adj1" fmla="val -28958"/>
              <a:gd name="adj2" fmla="val -18515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Подумай!!!</a:t>
            </a:r>
          </a:p>
        </p:txBody>
      </p:sp>
      <p:pic>
        <p:nvPicPr>
          <p:cNvPr id="154638" name="Picture 14" descr="юбчмим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8" r="5525" b="11002"/>
          <a:stretch>
            <a:fillRect/>
          </a:stretch>
        </p:blipFill>
        <p:spPr bwMode="auto">
          <a:xfrm>
            <a:off x="152400" y="3962400"/>
            <a:ext cx="1978025" cy="27162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2286000" y="5791200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400" smtClean="0">
                <a:solidFill>
                  <a:srgbClr val="FFFFFF"/>
                </a:solidFill>
                <a:latin typeface="Times New Roman" pitchFamily="18" charset="0"/>
              </a:rPr>
              <a:t>            </a:t>
            </a:r>
            <a:r>
              <a:rPr lang="ru-RU" sz="2000" b="1" smtClean="0">
                <a:solidFill>
                  <a:srgbClr val="292929"/>
                </a:solidFill>
                <a:latin typeface="Times New Roman" pitchFamily="18" charset="0"/>
              </a:rPr>
              <a:t>Закрепление заготовки при горизонтальном сверлении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3517398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4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4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xit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4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30"/>
                  </p:tgtEl>
                </p:cond>
              </p:nextCondLst>
            </p:seq>
          </p:childTnLst>
        </p:cTn>
      </p:par>
    </p:tnLst>
    <p:bldLst>
      <p:bldP spid="154628" grpId="0"/>
      <p:bldP spid="154628" grpId="1"/>
      <p:bldP spid="154628" grpId="2"/>
      <p:bldP spid="154629" grpId="0"/>
      <p:bldP spid="154630" grpId="0"/>
      <p:bldP spid="154630" grpId="1"/>
      <p:bldP spid="154630" grpId="2"/>
      <p:bldP spid="154631" grpId="0" animBg="1"/>
      <p:bldP spid="154631" grpId="1" animBg="1"/>
      <p:bldP spid="154632" grpId="0" animBg="1"/>
      <p:bldP spid="154633" grpId="0" animBg="1"/>
      <p:bldP spid="15463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76200" y="1371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990033"/>
                </a:solidFill>
                <a:latin typeface="Times New Roman" pitchFamily="18" charset="0"/>
              </a:rPr>
              <a:t>2. Надёжно, без перекоса закрепляй сверло в патроне, иначе…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685800" y="1905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292929"/>
                </a:solidFill>
                <a:latin typeface="Times New Roman" pitchFamily="18" charset="0"/>
              </a:rPr>
              <a:t>А – отверстие получится овальное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304800" y="2438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292929"/>
                </a:solidFill>
                <a:latin typeface="Times New Roman" pitchFamily="18" charset="0"/>
              </a:rPr>
              <a:t>Б – это может привести к поломке сверла и травме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295400" y="3048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292929"/>
                </a:solidFill>
                <a:latin typeface="Times New Roman" pitchFamily="18" charset="0"/>
              </a:rPr>
              <a:t>В – придёт в негодность патрон</a:t>
            </a:r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>
            <a:off x="2743200" y="3581400"/>
            <a:ext cx="2819400" cy="609600"/>
          </a:xfrm>
          <a:prstGeom prst="wedgeRoundRectCallout">
            <a:avLst>
              <a:gd name="adj1" fmla="val 61824"/>
              <a:gd name="adj2" fmla="val -26640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Подумай!!!</a:t>
            </a:r>
          </a:p>
        </p:txBody>
      </p:sp>
      <p:sp>
        <p:nvSpPr>
          <p:cNvPr id="163848" name="AutoShape 8"/>
          <p:cNvSpPr>
            <a:spLocks noChangeArrowheads="1"/>
          </p:cNvSpPr>
          <p:nvPr/>
        </p:nvSpPr>
        <p:spPr bwMode="auto">
          <a:xfrm>
            <a:off x="5562600" y="3581400"/>
            <a:ext cx="2819400" cy="609600"/>
          </a:xfrm>
          <a:prstGeom prst="wedgeRoundRectCallout">
            <a:avLst>
              <a:gd name="adj1" fmla="val 1296"/>
              <a:gd name="adj2" fmla="val -17630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Правильно</a:t>
            </a:r>
          </a:p>
        </p:txBody>
      </p:sp>
      <p:sp>
        <p:nvSpPr>
          <p:cNvPr id="163849" name="AutoShape 9"/>
          <p:cNvSpPr>
            <a:spLocks noChangeArrowheads="1"/>
          </p:cNvSpPr>
          <p:nvPr/>
        </p:nvSpPr>
        <p:spPr bwMode="auto">
          <a:xfrm>
            <a:off x="4495800" y="3581400"/>
            <a:ext cx="2286000" cy="609600"/>
          </a:xfrm>
          <a:prstGeom prst="wedgeRoundRectCallout">
            <a:avLst>
              <a:gd name="adj1" fmla="val -142083"/>
              <a:gd name="adj2" fmla="val -7708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Подумай!!!</a:t>
            </a:r>
          </a:p>
        </p:txBody>
      </p:sp>
      <p:pic>
        <p:nvPicPr>
          <p:cNvPr id="163852" name="Picture 12" descr="перекос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36" r="7608" b="12164"/>
          <a:stretch>
            <a:fillRect/>
          </a:stretch>
        </p:blipFill>
        <p:spPr bwMode="auto">
          <a:xfrm>
            <a:off x="152400" y="4038600"/>
            <a:ext cx="2073275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2667000" y="5715000"/>
            <a:ext cx="3725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292929"/>
                </a:solidFill>
                <a:latin typeface="Times New Roman" pitchFamily="18" charset="0"/>
              </a:rPr>
              <a:t>Неправильное закрепление сверла в патроне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/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безопасной работы: 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 свои знания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5189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3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xit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6"/>
                  </p:tgtEl>
                </p:cond>
              </p:nextCondLst>
            </p:seq>
          </p:childTnLst>
        </p:cTn>
      </p:par>
    </p:tnLst>
    <p:bldLst>
      <p:bldP spid="163844" grpId="0"/>
      <p:bldP spid="163844" grpId="1"/>
      <p:bldP spid="163844" grpId="2"/>
      <p:bldP spid="163845" grpId="0"/>
      <p:bldP spid="163846" grpId="0"/>
      <p:bldP spid="163846" grpId="1"/>
      <p:bldP spid="163846" grpId="2"/>
      <p:bldP spid="163847" grpId="0" animBg="1"/>
      <p:bldP spid="163847" grpId="1" animBg="1"/>
      <p:bldP spid="163848" grpId="0" animBg="1"/>
      <p:bldP spid="163849" grpId="0" animBg="1"/>
      <p:bldP spid="16384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</a:rPr>
              <a:t>3. Ручку коловорота или дрели вращать свободно, без больших усилий, иначе…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685800" y="20574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292929"/>
                </a:solidFill>
                <a:latin typeface="Times New Roman" pitchFamily="18" charset="0"/>
              </a:rPr>
              <a:t>А – поломается дрель</a:t>
            </a: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76200" y="2514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292929"/>
                </a:solidFill>
                <a:latin typeface="Times New Roman" pitchFamily="18" charset="0"/>
              </a:rPr>
              <a:t>Б – поломается сверло</a:t>
            </a: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10668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292929"/>
                </a:solidFill>
                <a:latin typeface="Times New Roman" pitchFamily="18" charset="0"/>
              </a:rPr>
              <a:t>В – отверстие будет просверлено не по метке</a:t>
            </a:r>
          </a:p>
        </p:txBody>
      </p:sp>
      <p:sp>
        <p:nvSpPr>
          <p:cNvPr id="164871" name="AutoShape 7"/>
          <p:cNvSpPr>
            <a:spLocks noChangeArrowheads="1"/>
          </p:cNvSpPr>
          <p:nvPr/>
        </p:nvSpPr>
        <p:spPr bwMode="auto">
          <a:xfrm>
            <a:off x="228600" y="1981200"/>
            <a:ext cx="2438400" cy="609600"/>
          </a:xfrm>
          <a:prstGeom prst="wedgeRoundRectCallout">
            <a:avLst>
              <a:gd name="adj1" fmla="val 58856"/>
              <a:gd name="adj2" fmla="val 937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Подумай!!!</a:t>
            </a:r>
          </a:p>
        </p:txBody>
      </p:sp>
      <p:sp>
        <p:nvSpPr>
          <p:cNvPr id="164872" name="AutoShape 8"/>
          <p:cNvSpPr>
            <a:spLocks noChangeArrowheads="1"/>
          </p:cNvSpPr>
          <p:nvPr/>
        </p:nvSpPr>
        <p:spPr bwMode="auto">
          <a:xfrm>
            <a:off x="6096000" y="2057400"/>
            <a:ext cx="2819400" cy="609600"/>
          </a:xfrm>
          <a:prstGeom prst="wedgeRoundRectCallout">
            <a:avLst>
              <a:gd name="adj1" fmla="val -56755"/>
              <a:gd name="adj2" fmla="val 8255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Правильно</a:t>
            </a:r>
          </a:p>
        </p:txBody>
      </p:sp>
      <p:sp>
        <p:nvSpPr>
          <p:cNvPr id="164873" name="AutoShape 9"/>
          <p:cNvSpPr>
            <a:spLocks noChangeArrowheads="1"/>
          </p:cNvSpPr>
          <p:nvPr/>
        </p:nvSpPr>
        <p:spPr bwMode="auto">
          <a:xfrm>
            <a:off x="6858000" y="3505200"/>
            <a:ext cx="2286000" cy="609600"/>
          </a:xfrm>
          <a:prstGeom prst="wedgeRoundRectCallout">
            <a:avLst>
              <a:gd name="adj1" fmla="val -132708"/>
              <a:gd name="adj2" fmla="val -5937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Подумай!!!</a:t>
            </a:r>
          </a:p>
        </p:txBody>
      </p:sp>
      <p:pic>
        <p:nvPicPr>
          <p:cNvPr id="164876" name="Picture 12" descr="сверление верт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200400" cy="2706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3276600" y="53340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292929"/>
                </a:solidFill>
                <a:latin typeface="Times New Roman" pitchFamily="18" charset="0"/>
              </a:rPr>
              <a:t>Закрепление заготовки при вертикальном сверлении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noFill/>
          <a:ln/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безопасной работы: 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 свои знания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31829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4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6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4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xit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6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4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70"/>
                  </p:tgtEl>
                </p:cond>
              </p:nextCondLst>
            </p:seq>
          </p:childTnLst>
        </p:cTn>
      </p:par>
    </p:tnLst>
    <p:bldLst>
      <p:bldP spid="164868" grpId="0"/>
      <p:bldP spid="164868" grpId="1"/>
      <p:bldP spid="164868" grpId="2"/>
      <p:bldP spid="164869" grpId="0"/>
      <p:bldP spid="164870" grpId="0"/>
      <p:bldP spid="164870" grpId="1"/>
      <p:bldP spid="164870" grpId="2"/>
      <p:bldP spid="164871" grpId="0" animBg="1"/>
      <p:bldP spid="164871" grpId="1" animBg="1"/>
      <p:bldP spid="164872" grpId="0" animBg="1"/>
      <p:bldP spid="164873" grpId="0" animBg="1"/>
      <p:bldP spid="16487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0" y="3352800"/>
            <a:ext cx="8763000" cy="381000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292929"/>
                </a:solidFill>
                <a:effectLst/>
                <a:latin typeface="Times New Roman" pitchFamily="18" charset="0"/>
              </a:rPr>
              <a:t>В – придется ставить на верстак защитное ограждение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1981200"/>
            <a:ext cx="891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</a:pPr>
            <a:r>
              <a:rPr lang="ru-RU" sz="2400" b="1" smtClean="0">
                <a:solidFill>
                  <a:srgbClr val="292929"/>
                </a:solidFill>
                <a:latin typeface="Times New Roman" pitchFamily="18" charset="0"/>
              </a:rPr>
              <a:t>А – рука может натолкнуться на режущую кромку сверла, когда мы берем инструмент из лотка</a:t>
            </a: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ru-RU" sz="2400" b="1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</a:pPr>
            <a:r>
              <a:rPr lang="ru-RU" sz="2400" b="1" smtClean="0">
                <a:solidFill>
                  <a:srgbClr val="292929"/>
                </a:solidFill>
                <a:latin typeface="Times New Roman" pitchFamily="18" charset="0"/>
              </a:rPr>
              <a:t>Б – коловорот (дрель) будет мешать обработке заготовки</a:t>
            </a: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</a:pPr>
            <a:endParaRPr lang="ru-RU" sz="2400" b="1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6629400" y="4038600"/>
            <a:ext cx="2286000" cy="609600"/>
          </a:xfrm>
          <a:prstGeom prst="wedgeRoundRectCallout">
            <a:avLst>
              <a:gd name="adj1" fmla="val -10069"/>
              <a:gd name="adj2" fmla="val -34010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Правильно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6400800" y="4038600"/>
            <a:ext cx="2286000" cy="609600"/>
          </a:xfrm>
          <a:prstGeom prst="wedgeRoundRectCallout">
            <a:avLst>
              <a:gd name="adj1" fmla="val 35556"/>
              <a:gd name="adj2" fmla="val -21067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Подумай!!!</a:t>
            </a:r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6629400" y="4114800"/>
            <a:ext cx="2286000" cy="609600"/>
          </a:xfrm>
          <a:prstGeom prst="wedgeRoundRectCallout">
            <a:avLst>
              <a:gd name="adj1" fmla="val -70486"/>
              <a:gd name="adj2" fmla="val -12604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Подумай!!!</a:t>
            </a: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990033"/>
                </a:solidFill>
                <a:latin typeface="Times New Roman" pitchFamily="18" charset="0"/>
              </a:rPr>
              <a:t>4. Коловорот или дрель надо класть на верстак сверлом от себя потому, …</a:t>
            </a:r>
            <a:endParaRPr lang="ru-RU" sz="2400" b="1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ru-RU" sz="2400" b="1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pic>
        <p:nvPicPr>
          <p:cNvPr id="123916" name="Picture 12" descr="верстак 23ц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819400" cy="26527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3429000" y="51816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292929"/>
                </a:solidFill>
                <a:latin typeface="Times New Roman" pitchFamily="18" charset="0"/>
              </a:rPr>
              <a:t>Положение инструмента на крышке верстака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noFill/>
          <a:ln/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безопасной работы: 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 свои знания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863776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3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3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7"/>
                  </p:tgtEl>
                </p:cond>
              </p:nextCondLst>
            </p:seq>
          </p:childTnLst>
        </p:cTn>
      </p:par>
    </p:tnLst>
    <p:bldLst>
      <p:bldP spid="123907" grpId="0" build="p"/>
      <p:bldP spid="123907" grpId="1" build="p"/>
      <p:bldP spid="123907" grpId="2" build="p"/>
      <p:bldP spid="123908" grpId="0"/>
      <p:bldP spid="123909" grpId="0"/>
      <p:bldP spid="123909" grpId="1"/>
      <p:bldP spid="123909" grpId="2"/>
      <p:bldP spid="123910" grpId="0" animBg="1"/>
      <p:bldP spid="123911" grpId="0" animBg="1"/>
      <p:bldP spid="123911" grpId="1" animBg="1"/>
      <p:bldP spid="123912" grpId="0" animBg="1"/>
      <p:bldP spid="1239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/>
              </a:rPr>
              <a:t>Сверление –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75"/>
            <a:ext cx="8686800" cy="4222750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effectLst/>
              </a:rPr>
              <a:t>   </a:t>
            </a:r>
            <a:r>
              <a:rPr lang="ru-RU" sz="4400" dirty="0" smtClean="0"/>
              <a:t>это </a:t>
            </a:r>
            <a:r>
              <a:rPr lang="ru-RU" sz="4400" dirty="0" smtClean="0">
                <a:effectLst/>
              </a:rPr>
              <a:t>технологическая операция получения отверстия с помощью сверла</a:t>
            </a:r>
            <a:r>
              <a:rPr lang="ru-RU" sz="4400" dirty="0">
                <a:effectLst/>
              </a:rPr>
              <a:t>, путем снятия стружки</a:t>
            </a:r>
            <a:r>
              <a:rPr lang="ru-RU" sz="4400" dirty="0" smtClean="0">
                <a:effectLst/>
              </a:rPr>
              <a:t>.</a:t>
            </a:r>
          </a:p>
        </p:txBody>
      </p:sp>
      <p:pic>
        <p:nvPicPr>
          <p:cNvPr id="4" name="Picture 9" descr="store_apendix_big24540_169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2066" y="4143380"/>
            <a:ext cx="3558177" cy="2434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7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2060"/>
                </a:solidFill>
              </a:rPr>
              <a:t>Практическая работа: «Подставка для сверл»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Разметить заготовку размерами 150Х100Х50</a:t>
            </a:r>
          </a:p>
          <a:p>
            <a:r>
              <a:rPr lang="ru-RU" dirty="0"/>
              <a:t>Разметить место для отверстий разных величин в 5 рядов, в каждом ряду по 6 отверстий.</a:t>
            </a:r>
          </a:p>
          <a:p>
            <a:r>
              <a:rPr lang="ru-RU" dirty="0"/>
              <a:t>Просверлить отверстия</a:t>
            </a:r>
          </a:p>
          <a:p>
            <a:r>
              <a:rPr lang="ru-RU" dirty="0"/>
              <a:t>Зачистить изделие и покрыть лаком</a:t>
            </a:r>
          </a:p>
        </p:txBody>
      </p:sp>
    </p:spTree>
    <p:extLst>
      <p:ext uri="{BB962C8B-B14F-4D97-AF65-F5344CB8AC3E}">
        <p14:creationId xmlns:p14="http://schemas.microsoft.com/office/powerpoint/2010/main" xmlns="" val="1339981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85786" y="129013"/>
          <a:ext cx="7500989" cy="6468339"/>
        </p:xfrm>
        <a:graphic>
          <a:graphicData uri="http://schemas.openxmlformats.org/presentationml/2006/ole">
            <p:oleObj spid="_x0000_s40977" name="VISIO" r:id="rId3" imgW="6206760" imgH="5527080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01162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Вопросы для закрепления материала.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/>
              <a:t>Что называют отверстиями?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Какие виды отверстий вы знаете?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Какие виды свёрл вы знаете?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Как определить диаметр сверла?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Чем отличается коловорот от дрели?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Для какой цели при сверлении отверстия под заготовку подкладывают доску</a:t>
            </a:r>
            <a:r>
              <a:rPr lang="ru-RU" dirty="0" smtClean="0"/>
              <a:t>?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Для чего </a:t>
            </a:r>
            <a:r>
              <a:rPr lang="ru-RU" smtClean="0"/>
              <a:t>используют струбцину?</a:t>
            </a:r>
            <a:endParaRPr lang="ru-RU"/>
          </a:p>
        </p:txBody>
      </p:sp>
      <p:pic>
        <p:nvPicPr>
          <p:cNvPr id="19460" name="Picture 4" descr="анимац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810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688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§ 10 </a:t>
            </a:r>
            <a:r>
              <a:rPr lang="ru-RU" dirty="0" smtClean="0"/>
              <a:t>читать, правила ТБ – учить.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/>
              </a:rPr>
              <a:t>Отверстия-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357158" y="1357298"/>
            <a:ext cx="8229600" cy="17859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углубления в деталях любой формы в поперечном сечении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8596" y="4175464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417546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3786182" y="4175464"/>
            <a:ext cx="1060704" cy="91440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57818" y="4175464"/>
            <a:ext cx="1778496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532786"/>
            <a:ext cx="21099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706500" y="414338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3428992" y="5532786"/>
            <a:ext cx="1428760" cy="928694"/>
          </a:xfrm>
          <a:prstGeom prst="trapezoid">
            <a:avLst>
              <a:gd name="adj" fmla="val 440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5143504" y="5389910"/>
            <a:ext cx="1214446" cy="1071570"/>
          </a:xfrm>
          <a:prstGeom prst="pen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6786578" y="5675662"/>
            <a:ext cx="1714512" cy="785818"/>
          </a:xfrm>
          <a:prstGeom prst="parallelogram">
            <a:avLst>
              <a:gd name="adj" fmla="val 58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71472" y="250030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Виды отверстий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форме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597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3429000"/>
            <a:ext cx="7286625" cy="2928938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 descr="F:\УМП\рисунки\технический труд\сверление\14.jpg"/>
          <p:cNvPicPr>
            <a:picLocks noChangeAspect="1" noChangeArrowheads="1"/>
          </p:cNvPicPr>
          <p:nvPr/>
        </p:nvPicPr>
        <p:blipFill>
          <a:blip r:embed="rId2" cstate="print"/>
          <a:srcRect l="87502" r="4022" b="7908"/>
          <a:stretch>
            <a:fillRect/>
          </a:stretch>
        </p:blipFill>
        <p:spPr bwMode="auto">
          <a:xfrm>
            <a:off x="2143108" y="-214338"/>
            <a:ext cx="642942" cy="364333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3" name="Picture 3" descr="F:\УМП\рисунки\технический труд\сверление\14.jpg"/>
          <p:cNvPicPr>
            <a:picLocks noChangeAspect="1" noChangeArrowheads="1"/>
          </p:cNvPicPr>
          <p:nvPr/>
        </p:nvPicPr>
        <p:blipFill>
          <a:blip r:embed="rId2" cstate="print"/>
          <a:srcRect l="86877" r="2499" b="7908"/>
          <a:stretch>
            <a:fillRect/>
          </a:stretch>
        </p:blipFill>
        <p:spPr bwMode="auto">
          <a:xfrm>
            <a:off x="5940152" y="-285776"/>
            <a:ext cx="632112" cy="378621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732061" y="4892675"/>
            <a:ext cx="2927350" cy="0"/>
          </a:xfrm>
          <a:prstGeom prst="line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1250950" y="4894263"/>
            <a:ext cx="2927350" cy="0"/>
          </a:xfrm>
          <a:prstGeom prst="line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57375" y="3429000"/>
            <a:ext cx="1214438" cy="1588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143000" y="4357688"/>
            <a:ext cx="1988840" cy="2023642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143000" y="5429250"/>
            <a:ext cx="1000125" cy="928688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331640" y="3429000"/>
            <a:ext cx="3168923" cy="2928938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40" idx="0"/>
          </p:cNvCxnSpPr>
          <p:nvPr/>
        </p:nvCxnSpPr>
        <p:spPr>
          <a:xfrm>
            <a:off x="2447764" y="3429000"/>
            <a:ext cx="3195799" cy="2928938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786188" y="3429000"/>
            <a:ext cx="3071812" cy="2928938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220072" y="3429000"/>
            <a:ext cx="3066678" cy="2928938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444208" y="3429000"/>
            <a:ext cx="1913980" cy="171450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786688" y="3429000"/>
            <a:ext cx="642937" cy="57150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42938" y="2034753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C00000"/>
                </a:solidFill>
              </a:rPr>
              <a:t>Сквозное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580112" y="2023475"/>
            <a:ext cx="1508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</a:rPr>
              <a:t>Глухое 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Виды </a:t>
            </a:r>
            <a:r>
              <a:rPr lang="ru-RU" dirty="0" smtClean="0">
                <a:solidFill>
                  <a:srgbClr val="002060"/>
                </a:solidFill>
              </a:rPr>
              <a:t>отверстий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 </a:t>
            </a:r>
            <a:r>
              <a:rPr lang="ru-RU" sz="2400" b="1" dirty="0" smtClean="0">
                <a:solidFill>
                  <a:srgbClr val="002060"/>
                </a:solidFill>
              </a:rPr>
              <a:t>глубине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2863214" y="1299438"/>
            <a:ext cx="628666" cy="76141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580112" y="1268760"/>
            <a:ext cx="504056" cy="7920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195736" y="3429000"/>
            <a:ext cx="504056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893762" y="4964113"/>
            <a:ext cx="3071813" cy="1588"/>
          </a:xfrm>
          <a:prstGeom prst="line">
            <a:avLst/>
          </a:prstGeom>
          <a:ln w="28575">
            <a:solidFill>
              <a:schemeClr val="accent4">
                <a:lumMod val="1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940152" y="3429000"/>
            <a:ext cx="504056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0800000">
            <a:off x="5940152" y="5373216"/>
            <a:ext cx="504056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6228184" y="3140968"/>
            <a:ext cx="1" cy="2736304"/>
          </a:xfrm>
          <a:prstGeom prst="line">
            <a:avLst/>
          </a:prstGeom>
          <a:ln w="28575">
            <a:solidFill>
              <a:schemeClr val="accent4">
                <a:lumMod val="1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1507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34944 L 0.00069 0.475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324 L -0.00173 0.310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40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3702721"/>
              </p:ext>
            </p:extLst>
          </p:nvPr>
        </p:nvGraphicFramePr>
        <p:xfrm>
          <a:off x="522450" y="1340768"/>
          <a:ext cx="8229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776"/>
                <a:gridCol w="2428892"/>
                <a:gridCol w="5114932"/>
              </a:tblGrid>
              <a:tr h="7572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пп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Наименование 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Назначение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8650">
                <a:tc>
                  <a:txBody>
                    <a:bodyPr/>
                    <a:lstStyle/>
                    <a:p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сверл.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27322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Начертите в тетради  таблицу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9741512"/>
              </p:ext>
            </p:extLst>
          </p:nvPr>
        </p:nvGraphicFramePr>
        <p:xfrm>
          <a:off x="522450" y="1340768"/>
          <a:ext cx="8229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776"/>
                <a:gridCol w="2428892"/>
                <a:gridCol w="5114932"/>
              </a:tblGrid>
              <a:tr h="7572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пп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Наименование 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Назначение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8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Спиральное сверло</a:t>
                      </a:r>
                      <a:r>
                        <a:rPr lang="ru-RU" sz="2800" baseline="0" dirty="0" smtClean="0"/>
                        <a:t> с направляющим центром</a:t>
                      </a:r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сверл.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27322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Пользуясь учебником заполни таблицу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149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пиральное сверло с направляющим центром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7" descr="Картинка 28 из 1269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7215238" cy="48577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rot="16200000" flipV="1">
            <a:off x="6393669" y="3964785"/>
            <a:ext cx="1785950" cy="10001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4214810" y="4429132"/>
            <a:ext cx="1428760" cy="11430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1035819" y="5322107"/>
            <a:ext cx="500066" cy="4286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-32" y="3929066"/>
            <a:ext cx="2571768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1472" y="2071678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центр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214810" y="571501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Спиральные канавки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143768" y="5500702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хвостовик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0100" y="592933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Режущая кромка</a:t>
            </a: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5909309"/>
              </p:ext>
            </p:extLst>
          </p:nvPr>
        </p:nvGraphicFramePr>
        <p:xfrm>
          <a:off x="457200" y="1600200"/>
          <a:ext cx="8229600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776"/>
                <a:gridCol w="2428892"/>
                <a:gridCol w="5114932"/>
              </a:tblGrid>
              <a:tr h="7572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пп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Наименование 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Назначение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8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Спиральное сверло</a:t>
                      </a:r>
                      <a:r>
                        <a:rPr lang="ru-RU" sz="2800" baseline="0" dirty="0" smtClean="0"/>
                        <a:t> с направляющим центром</a:t>
                      </a: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сверл.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428868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точного сверления поперёк волокон древесины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27322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Пользуясь учебником заполни таблицу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293096"/>
            <a:ext cx="2423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Центровое </a:t>
            </a:r>
            <a:r>
              <a:rPr lang="ru-RU" sz="2800" dirty="0"/>
              <a:t>перовое </a:t>
            </a:r>
            <a:r>
              <a:rPr lang="ru-RU" sz="2800" dirty="0" smtClean="0"/>
              <a:t>сверло</a:t>
            </a:r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1934</TotalTime>
  <Words>694</Words>
  <Application>Microsoft Office PowerPoint</Application>
  <PresentationFormat>Экран (4:3)</PresentationFormat>
  <Paragraphs>228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Тема2</vt:lpstr>
      <vt:lpstr>VISIO</vt:lpstr>
      <vt:lpstr>Сверление отверстий</vt:lpstr>
      <vt:lpstr>Слайд 2</vt:lpstr>
      <vt:lpstr>Сверление –</vt:lpstr>
      <vt:lpstr>Отверстия-</vt:lpstr>
      <vt:lpstr>Виды отверстий по глубине</vt:lpstr>
      <vt:lpstr>Виды сверл. </vt:lpstr>
      <vt:lpstr>Виды сверл. </vt:lpstr>
      <vt:lpstr>Спиральное сверло с направляющим центром</vt:lpstr>
      <vt:lpstr>Виды сверл. </vt:lpstr>
      <vt:lpstr> Центровое перовое сверло </vt:lpstr>
      <vt:lpstr>Виды сверл. </vt:lpstr>
      <vt:lpstr>Винтовое сверло</vt:lpstr>
      <vt:lpstr>Шнековое сверло</vt:lpstr>
      <vt:lpstr>Виды сверл. </vt:lpstr>
      <vt:lpstr>Виды сверл. </vt:lpstr>
      <vt:lpstr>Ложечное сверло</vt:lpstr>
      <vt:lpstr>Виды сверл. </vt:lpstr>
      <vt:lpstr>Спиральное сверло</vt:lpstr>
      <vt:lpstr>Виды сверл. </vt:lpstr>
      <vt:lpstr>Элементы сверла. </vt:lpstr>
      <vt:lpstr>Ручные  инструменты для сверления</vt:lpstr>
      <vt:lpstr>Коловорот</vt:lpstr>
      <vt:lpstr>Дрель </vt:lpstr>
      <vt:lpstr>Приёмы сверления коловоротом</vt:lpstr>
      <vt:lpstr>Правила  безопасной работы</vt:lpstr>
      <vt:lpstr>Правила безопасной работы:  проверь свои знания</vt:lpstr>
      <vt:lpstr>Правила безопасной работы:  проверь свои знания</vt:lpstr>
      <vt:lpstr>Правила безопасной работы:  проверь свои знания</vt:lpstr>
      <vt:lpstr>Правила безопасной работы:  проверь свои знания</vt:lpstr>
      <vt:lpstr>Практическая работа: «Подставка для сверл»</vt:lpstr>
      <vt:lpstr>Слайд 31</vt:lpstr>
      <vt:lpstr>Вопросы для закрепления материала.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Сверление отверстий</dc:title>
  <dc:creator>Субботин Н.А.</dc:creator>
  <cp:lastModifiedBy>Admin</cp:lastModifiedBy>
  <cp:revision>141</cp:revision>
  <dcterms:modified xsi:type="dcterms:W3CDTF">2015-01-01T08:59:04Z</dcterms:modified>
  <cp:category>Дидактические материалы</cp:category>
</cp:coreProperties>
</file>