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8" r:id="rId2"/>
    <p:sldId id="272" r:id="rId3"/>
    <p:sldId id="280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B57B-2FDF-4E35-AD6B-05F21B8A355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BBC6-525F-400E-892C-02B1E01F7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92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6EF063-5DA9-4597-8252-71EC3D664618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B01230-F7A0-4E5F-90B8-5BA040673D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http://www.unesco1453.ru/images/image/fizk_sport_2.JPG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14290"/>
            <a:ext cx="8445623" cy="178595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«</a:t>
            </a:r>
            <a:r>
              <a:rPr lang="ru-RU" sz="2200" b="1" dirty="0" smtClean="0"/>
              <a:t>ДУХОВНО-НРАВСТВЕННОЕ РАЗВИТИЕ ОБУЧАЮЩИХСЯ СРЕДСТВАМИ РОДНОГО ЯЗЫКА КАК ФАКТОР ЭФФЕКТИВНОСТИ ОБРАЗОВАНИЯ  И КОМПОНЕНТ СОЦИАЛЬНОГО ЗАКАЗА В УСЛОВИЯХ ФГОС</a:t>
            </a:r>
            <a:r>
              <a:rPr lang="ru-RU" sz="2200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i.ourenglish.ru/u/c0/4c6a3e152811e3bed9a144f3284aaa/-/%D0%B7%D0%B0%D0%B3%D1%80%D1%83%D0%B6%D0%B5%D0%BD%D0%BD%D0%BE%D0%B5%20%281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9442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azschool.ucoz.ru/9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408" y="2070604"/>
            <a:ext cx="19442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chtivo.ru/getpic3d/16775388/350/141886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6748"/>
            <a:ext cx="3584818" cy="346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ld.shakhty-school11.ru/files/fgs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56789"/>
            <a:ext cx="2016224" cy="261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40308-s-005.edusite.ru/images/risunok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576064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0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447088" cy="9359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ТВОРЧЕСКИХ СПОСОБНОСТЕЙ «СТУПЕНЬ К УСПЕХУ»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515" y="1988840"/>
            <a:ext cx="4164469" cy="45365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l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  <a:endParaRPr lang="ru-RU" alt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чел.</a:t>
            </a:r>
            <a:endParaRPr lang="ru-RU" alt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 создание 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 и плодотворного сотрудничества детей; развитие 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одаренности во всех ее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проявлениях; формирование толерантного сознания.</a:t>
            </a:r>
            <a:endParaRPr lang="ru-RU" alt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лаборатории: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«Лира», </a:t>
            </a:r>
            <a:endParaRPr lang="ru-RU" alt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другие», «Социальный проект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техник», 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«Волшебный миг», «Диалог культур</a:t>
            </a:r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l"/>
            <a:r>
              <a:rPr lang="ru-RU" alt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altLang="ru-RU" sz="1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мастерская».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DSC_23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958" y="5180970"/>
            <a:ext cx="2061966" cy="152664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0" descr="C:\Users\Я\Desktop\янкино\мамино\P1050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374" y="5229200"/>
            <a:ext cx="2061964" cy="1478415"/>
          </a:xfrm>
          <a:prstGeom prst="rect">
            <a:avLst/>
          </a:prstGeom>
          <a:noFill/>
          <a:ln w="19050">
            <a:solidFill>
              <a:srgbClr val="333399">
                <a:lumMod val="60000"/>
                <a:lumOff val="40000"/>
              </a:srgbClr>
            </a:solidFill>
            <a:miter lim="800000"/>
            <a:headEnd/>
            <a:tailEnd/>
          </a:ln>
        </p:spPr>
      </p:pic>
      <p:pic>
        <p:nvPicPr>
          <p:cNvPr id="8" name="Picture 9" descr="Изображение 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374" y="1988841"/>
            <a:ext cx="2061964" cy="1574874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исунок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0840"/>
            <a:ext cx="2088232" cy="15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MGP3320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256" y="3667586"/>
            <a:ext cx="2036667" cy="145893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фото 2012-2013\лицеист и гимназист\IMG_12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958" y="1988840"/>
            <a:ext cx="2037805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ЭКСКУРСИОННЫЕ БЮРО</a:t>
            </a:r>
            <a:endParaRPr lang="ru-RU" sz="32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1521" y="1916832"/>
            <a:ext cx="3744415" cy="48013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>Цели и задачи: 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мониторинговые 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исследования интересов обучающихся в области истории, искусства, культуры и науки; изучение критериев соответствия памятников Культурного наследия требованиям ЮНЕСКО; разработка экскурсионных 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маршрутов, выпуск 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путеводителей на 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ин. 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языках.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>Темы маршрутов:</a:t>
            </a: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Памятники 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Всемирного культурного наследия 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Москвы, С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.-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Петербурга.</a:t>
            </a:r>
            <a:endParaRPr lang="ru-RU" altLang="ru-RU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Золотое кольцо России. Памятники 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Всемирного культурного наследия на территории ФРГ, Франции, </a:t>
            </a:r>
          </a:p>
          <a:p>
            <a:pPr eaLnBrk="1" hangingPunct="1"/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Англии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, </a:t>
            </a:r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</a:rPr>
              <a:t>Испании</a:t>
            </a:r>
            <a:r>
              <a:rPr lang="ru-RU" altLang="ru-RU" dirty="0">
                <a:solidFill>
                  <a:schemeClr val="accent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Picture 8" descr="SDC15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551" y="5006418"/>
            <a:ext cx="2283449" cy="1709931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SDC154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694" y="5021464"/>
            <a:ext cx="2273796" cy="17099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SDC152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694" y="3284984"/>
            <a:ext cx="2273796" cy="1633861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SC_1658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550" y="3284983"/>
            <a:ext cx="2283450" cy="1633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��������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694" y="1628800"/>
            <a:ext cx="4763306" cy="15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5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3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МНОГОПРОФИЛЬНЫЕ ЛАГЕРЯ</a:t>
            </a:r>
            <a:endParaRPr lang="ru-RU" sz="3200" dirty="0"/>
          </a:p>
        </p:txBody>
      </p:sp>
      <p:pic>
        <p:nvPicPr>
          <p:cNvPr id="4" name="Picture 36" descr="SDC14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69" y="1340768"/>
            <a:ext cx="2601913" cy="189388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35" descr="Мерседес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916832"/>
            <a:ext cx="2555875" cy="189388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5" descr="P1060234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4932040" y="1186461"/>
            <a:ext cx="2584450" cy="187483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Picture 40" descr="SDC142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0294" y="4741812"/>
            <a:ext cx="2617787" cy="18415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Picture 38" descr="Изображение 0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8865" y="2636912"/>
            <a:ext cx="2590800" cy="188753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Picture 14" descr="DSC_03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607" y="3234656"/>
            <a:ext cx="2549525" cy="188912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Picture 37" descr="P71104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37482" y="4754699"/>
            <a:ext cx="2601913" cy="188118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39" descr="P612023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920" y="3501008"/>
            <a:ext cx="2548979" cy="187483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Picture 34" descr="http://www.unesco1453.ru/images/image/fizk_sport_2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86526" y="4713237"/>
            <a:ext cx="2560637" cy="187007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67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1568</TotalTime>
  <Words>179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«ДУХОВНО-НРАВСТВЕННОЕ РАЗВИТИЕ ОБУЧАЮЩИХСЯ СРЕДСТВАМИ РОДНОГО ЯЗЫКА КАК ФАКТОР ЭФФЕКТИВНОСТИ ОБРАЗОВАНИЯ  И КОМПОНЕНТ СОЦИАЛЬНОГО ЗАКАЗА В УСЛОВИЯХ ФГОС» </vt:lpstr>
      <vt:lpstr>ФЕСТИВАЛЬ ТВОРЧЕСКИХ СПОСОБНОСТЕЙ «СТУПЕНЬ К УСПЕХУ»</vt:lpstr>
      <vt:lpstr>ЭКСКУРСИОННЫЕ БЮРО</vt:lpstr>
      <vt:lpstr>МНОГОПРОФИЛЬНЫЕ ЛАГЕРЯ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DNA7 X64</cp:lastModifiedBy>
  <cp:revision>201</cp:revision>
  <dcterms:created xsi:type="dcterms:W3CDTF">2013-12-03T07:10:22Z</dcterms:created>
  <dcterms:modified xsi:type="dcterms:W3CDTF">2014-04-08T17:38:15Z</dcterms:modified>
</cp:coreProperties>
</file>