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95" r:id="rId4"/>
    <p:sldId id="258" r:id="rId5"/>
    <p:sldId id="267" r:id="rId6"/>
    <p:sldId id="268" r:id="rId7"/>
    <p:sldId id="272" r:id="rId8"/>
    <p:sldId id="317" r:id="rId9"/>
    <p:sldId id="318" r:id="rId10"/>
    <p:sldId id="288" r:id="rId11"/>
    <p:sldId id="320" r:id="rId12"/>
    <p:sldId id="319" r:id="rId13"/>
    <p:sldId id="289" r:id="rId14"/>
    <p:sldId id="291" r:id="rId15"/>
    <p:sldId id="32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6641" autoAdjust="0"/>
    <p:restoredTop sz="94660"/>
  </p:normalViewPr>
  <p:slideViewPr>
    <p:cSldViewPr>
      <p:cViewPr varScale="1">
        <p:scale>
          <a:sx n="71" d="100"/>
          <a:sy n="71" d="100"/>
        </p:scale>
        <p:origin x="-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E4ABD-5F4A-4E66-90B3-170B691CA89C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E7DB-D383-4E2E-97F5-1B0FA3CD8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153EA-C69F-4C28-8B95-AA744EFAD969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9C0E3-179F-4901-B128-02DC52405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313B2-CA95-4E92-9A55-AB090FD45C9C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9DF24-BF98-486F-AC5B-693ACB28C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F6F81-C73B-46BF-AEC4-D1F4A1CA3007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636A7-1695-46C6-AC0F-9647DF18D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34264-0539-4EE8-A74B-34A3DD60D281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87D0D-647C-41B3-80E9-93BD4C7F5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9C225-4C3E-4013-8E63-DD1BD650B255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91AA3-4025-4C1A-8EF7-86C47CCD2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92B96-A845-439C-A4D4-2678E3DCAD96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E4BA1-2BDA-456E-AC22-6992B74FB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8071-FD49-4FF2-A022-2BD32A34D03E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026CD-C641-4C0A-9BF0-C442405D5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25093-9946-4E51-93EC-FD881B8391A1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A3571-31C7-455A-8E2B-D4F79F620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41CA0-57A8-4B1E-A4B1-E90AA10DA17C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2A2B4-6229-4C9D-ADE3-4385D2D40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A6F37-AFDA-48C3-9685-5E217E1FE47C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0FA37-DC94-490B-8E43-DF192CD4D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8E3236-EBFD-49E4-AD41-467CDE81C0A7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4DC51B-B6B7-430F-8F8C-6F7450929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5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artgif.ru/OGON/ogon025.gi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ru.wikipedia.org/wiki/%D0%A4%D0%B0%D0%B9%D0%BB:Emtcov_Petr_Kuzmich.j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ru.wikipedia.org/wiki/%D0%A4%D0%B0%D0%B9%D0%BB:Mitin_Gavriil_Stepanovich.jp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emelianenko1.narod.ru/reflex2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0042"/>
            <a:ext cx="9144000" cy="214314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000" cap="none" spc="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«Тот бессмертный взвод: о подвиге героев-панфиловцев</a:t>
            </a:r>
            <a:r>
              <a:rPr lang="ru-RU" sz="6000" cap="none" spc="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</a:t>
            </a:r>
            <a:r>
              <a:rPr lang="ru-RU" sz="6000" cap="none" spc="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6000" cap="none" spc="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075" name="Picture 8" descr="Картинка 94 из 132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428625"/>
            <a:ext cx="271462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Картинка 94 из 132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929063"/>
            <a:ext cx="47148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 descr="Картинка 94 из 132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1143000"/>
            <a:ext cx="32861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3" y="142875"/>
            <a:ext cx="4357687" cy="6929438"/>
          </a:xfrm>
        </p:spPr>
        <p:txBody>
          <a:bodyPr>
            <a:normAutofit fontScale="47500" lnSpcReduction="20000"/>
          </a:bodyPr>
          <a:lstStyle/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800" b="1" u="sng" dirty="0" smtClean="0"/>
              <a:t>Клочков (</a:t>
            </a:r>
            <a:r>
              <a:rPr lang="ru-RU" sz="3800" b="1" u="sng" dirty="0" err="1" smtClean="0"/>
              <a:t>Диев</a:t>
            </a:r>
            <a:r>
              <a:rPr lang="ru-RU" sz="3800" b="1" u="sng" dirty="0" smtClean="0"/>
              <a:t>) Василий Георгиевич</a:t>
            </a:r>
            <a:r>
              <a:rPr lang="ru-RU" sz="3800" u="sng" dirty="0" smtClean="0"/>
              <a:t>  </a:t>
            </a:r>
            <a:r>
              <a:rPr lang="ru-RU" sz="2400" dirty="0" smtClean="0"/>
              <a:t>(</a:t>
            </a:r>
            <a:r>
              <a:rPr lang="ru-RU" sz="2700" dirty="0" smtClean="0"/>
              <a:t>1911-1941) — военный комиссар 4-й роты 2-го батальона 1075-го стрелкового полка 316-й стрелковой дивизии 16-й армии Западного фронта, младший политрук, Герой Советского Союза. Награждён орденом Ленина,  двумя орденами Красного Знамени.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700" dirty="0" smtClean="0"/>
              <a:t>Василий Клочков родился 8 марта 1911г в селе Синодском Саратовского уезда Саратовской губернии. 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700" dirty="0" smtClean="0"/>
              <a:t>Вместе с семьёй переехал на Алтай  (с. Николаевка Локтевского района) в 1921г во время голода в Поволжье . 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700" dirty="0" smtClean="0"/>
              <a:t>В 1939г стал членом ВКП (б). В 1940-1941гг жил в Алма-Ате.  В августе 1940 года окончил Всесоюзный институт заочного обучения </a:t>
            </a:r>
            <a:r>
              <a:rPr lang="ru-RU" sz="2700" dirty="0" err="1" smtClean="0"/>
              <a:t>Наркомторга</a:t>
            </a:r>
            <a:r>
              <a:rPr lang="ru-RU" sz="2700" dirty="0" smtClean="0"/>
              <a:t> СССР.  Работал заместителем управляющего трестом столовых и ресторанов города Алма-Аты с мая 1941 года  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700" dirty="0" smtClean="0"/>
              <a:t>В 1941г  Василия </a:t>
            </a:r>
            <a:r>
              <a:rPr lang="ru-RU" sz="2700" dirty="0" err="1" smtClean="0"/>
              <a:t>Клочкова</a:t>
            </a:r>
            <a:r>
              <a:rPr lang="ru-RU" sz="2700" dirty="0" smtClean="0"/>
              <a:t> по мобилизации призвали в Красную Армию и отправили на фронт, в октябре-ноябре 1941 года он в составе 316-й стрелковой дивизии сражался под Москвой, на Волоколамском направлении. 16 ноября 1941г у разъезда </a:t>
            </a:r>
            <a:r>
              <a:rPr lang="ru-RU" sz="2700" dirty="0" err="1" smtClean="0"/>
              <a:t>Дубосеково</a:t>
            </a:r>
            <a:r>
              <a:rPr lang="ru-RU" sz="2700" dirty="0" smtClean="0"/>
              <a:t> Волоколамского района Московской области во главе группы истребителей танков участвовал в отражении многочисленных атак противника. Слова, обращённые к бойцам: «Велика Россия, а отступать некуда — позади Москва!» — приписываемые ему, стали известны на всю страну. Во время боя Василий Клочков погиб, бросившись под вражеский танк со связкой гранат. Был похоронен на месте сражения, затем перезахоронен в двух километрах от места боя в деревне Нелидово.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700" dirty="0" smtClean="0"/>
              <a:t>21 июля 1942г  Указом Президиума Верховного Совета СССР  </a:t>
            </a:r>
            <a:r>
              <a:rPr lang="ru-RU" sz="2700" dirty="0" err="1" smtClean="0"/>
              <a:t>Клочкову</a:t>
            </a:r>
            <a:r>
              <a:rPr lang="ru-RU" sz="2700" dirty="0" smtClean="0"/>
              <a:t> Василию Георгиевичу посмертно было присвоено звание Героя Советского Союза «за образцовое выполнение боевых заданий командования на фронте борьбы с немецко-фашистским захватчиками, за беззаветное мужество и железную стойкость, проявленные при отражении атаки пятидесяти вражеских танков и проявленный при этом и героизм».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1988" name="Picture 4" descr="Картинка 14 из 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6918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19" descr="Портрет">
            <a:hlinkClick r:id="rId2" tooltip="Портрет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5" y="285750"/>
            <a:ext cx="4660900" cy="6215063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29188" y="214313"/>
            <a:ext cx="3929062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u="sng">
                <a:latin typeface="Times New Roman" pitchFamily="18" charset="0"/>
              </a:rPr>
              <a:t>Емцов Пётр Кузьмич </a:t>
            </a:r>
            <a:r>
              <a:rPr lang="ru-RU" sz="1400" b="1">
                <a:latin typeface="Times New Roman" pitchFamily="18" charset="0"/>
              </a:rPr>
              <a:t>(1909-1941) -</a:t>
            </a:r>
            <a:r>
              <a:rPr lang="ru-RU" sz="1400">
                <a:latin typeface="Times New Roman" pitchFamily="18" charset="0"/>
              </a:rPr>
              <a:t> стрелок 4-й роты 2-го батальона 1075-го стрелкового полка 316-й стрелковой дивизии 16-й армии Западного фронта. Награжден орденом Ленина.</a:t>
            </a:r>
          </a:p>
          <a:p>
            <a:pPr algn="just"/>
            <a:r>
              <a:rPr lang="ru-RU" sz="1400">
                <a:latin typeface="Times New Roman" pitchFamily="18" charset="0"/>
              </a:rPr>
              <a:t>Пётр Емцов родился 14 мая 1909г в селе Георгиевка (современный Локтевский район Алтайского края). После окончания начального образования работал на Алтайской линии железной дороги и на станции «Новосибирск». В 1936г окончил курсы счетоводов, работал в Алма-Ате.</a:t>
            </a:r>
          </a:p>
          <a:p>
            <a:pPr algn="just"/>
            <a:r>
              <a:rPr lang="ru-RU" sz="1400">
                <a:latin typeface="Times New Roman" pitchFamily="18" charset="0"/>
              </a:rPr>
              <a:t>В июле 1941г был призван в Красную Армию.</a:t>
            </a:r>
          </a:p>
          <a:p>
            <a:pPr algn="just"/>
            <a:r>
              <a:rPr lang="ru-RU" sz="1400">
                <a:latin typeface="Times New Roman" pitchFamily="18" charset="0"/>
              </a:rPr>
              <a:t>Емцов Пётр 16 ноября 1941г у разъезда Дубосеково Волоколамского района Московской области в составе группы истребителей танков участвовал в отражении многочисленных атак противника, было уничтожено 18 вражеских танков. Данный подвиг вошёл в историю, как 28 героев-панфиловцев. Пётр Емцов погиб в этом бою. </a:t>
            </a:r>
          </a:p>
          <a:p>
            <a:pPr algn="just"/>
            <a:r>
              <a:rPr lang="ru-RU" sz="1400">
                <a:latin typeface="Times New Roman" pitchFamily="18" charset="0"/>
              </a:rPr>
              <a:t>21 июля 1942г Указом Президиума Верховного Совета СССР Емцову Петру Кузьмичу посмертно было присвоено звание Героя Советского Союза за образцовое выполнение боевых заданий командования на фронте борьбы с немецко-фашистскими захватчиками и проявленные при этом мужество и героизм. Грамота о присвоении звания Героя хранится в Музее Вооруженных Сил РФ.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3" y="214313"/>
            <a:ext cx="4357687" cy="6786562"/>
          </a:xfrm>
        </p:spPr>
        <p:txBody>
          <a:bodyPr>
            <a:normAutofit fontScale="85000" lnSpcReduction="20000"/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u="sng" dirty="0" smtClean="0"/>
              <a:t>Митин Гавриил Степанович  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900" dirty="0" smtClean="0"/>
              <a:t>(1908-1941) - старший сержант, командир отделения 4-й роты 2-го батальона 1075-го стрелкового полка 316-й стрелковой дивизии 16-й армии Западного фронта, Герой Советского Союза.  Награжден  орденом Ленина.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900" dirty="0" smtClean="0"/>
              <a:t>Митин Г.С. Родился в 1908г в селе </a:t>
            </a:r>
            <a:r>
              <a:rPr lang="ru-RU" sz="1900" dirty="0" err="1" smtClean="0"/>
              <a:t>Устьянка</a:t>
            </a:r>
            <a:r>
              <a:rPr lang="ru-RU" sz="1900" dirty="0" smtClean="0"/>
              <a:t> (современный Локтевский район Алтайского края в  семье рабочего-кузнеца.  Жил и работал в посёлке </a:t>
            </a:r>
            <a:r>
              <a:rPr lang="ru-RU" sz="1900" dirty="0" err="1" smtClean="0"/>
              <a:t>Гальцовка</a:t>
            </a:r>
            <a:r>
              <a:rPr lang="ru-RU" sz="1900" dirty="0" smtClean="0"/>
              <a:t> (современный  </a:t>
            </a:r>
            <a:r>
              <a:rPr lang="ru-RU" sz="1900" dirty="0" err="1" smtClean="0"/>
              <a:t>Змеиногорский</a:t>
            </a:r>
            <a:r>
              <a:rPr lang="ru-RU" sz="1900" dirty="0" smtClean="0"/>
              <a:t> район Алтайского края ), затем продолжительное время - в Алма-Ате. В  1929-1930гг служил в Красной Армии.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900" dirty="0" smtClean="0"/>
              <a:t>В июне 1941г Гавриил Митин был вновь призван в Красную Армию, в действующей армии - с октября.  16 ноября 1941г у разъезда </a:t>
            </a:r>
            <a:r>
              <a:rPr lang="ru-RU" sz="1900" dirty="0" err="1" smtClean="0"/>
              <a:t>Дубосеково</a:t>
            </a:r>
            <a:r>
              <a:rPr lang="ru-RU" sz="1900" dirty="0" smtClean="0"/>
              <a:t> Волоколамского района Московской области  в составе группы истребителей танков участвовал в отражении многочисленных атак противника, было уничтожено 18 вражеских танков. Данный подвиг вошёл в историю, как 28 героев-панфиловцев. В этом бою Гавриил Митин пал смертью храбрых. 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900" dirty="0" smtClean="0"/>
              <a:t>21 июля 1942г Указом Президиума Верховного Совета СССР Митину Гавриилу Степановичу посмертно было присвоено звание Героя Советского Союза за образцовое выполнение боевых заданий командования на фронте борьбы с немецко-фашистским захватчиками и проявленные при этом мужество и героизм.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13" descr="Mitin Gavriil Stepanovich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14313"/>
            <a:ext cx="4567238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Картинка 2 из 2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4" name="Picture 8" descr="Картинка 10 из 1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9"/>
            <a:ext cx="6495982" cy="4643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8" name="Picture 12" descr="Картинка 67 из 1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571744"/>
            <a:ext cx="5500726" cy="4052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 из 2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4143375" y="4714875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Мы свою победу выстрадали честно,</a:t>
            </a:r>
            <a:br>
              <a:rPr lang="ru-RU" b="1"/>
            </a:br>
            <a:r>
              <a:rPr lang="ru-RU" b="1"/>
              <a:t>Преданы святому кровному родству.</a:t>
            </a:r>
            <a:br>
              <a:rPr lang="ru-RU" b="1"/>
            </a:br>
            <a:r>
              <a:rPr lang="ru-RU" b="1"/>
              <a:t>В каждом новом доме, в каждой новой песне</a:t>
            </a:r>
            <a:br>
              <a:rPr lang="ru-RU" b="1"/>
            </a:br>
            <a:r>
              <a:rPr lang="ru-RU" b="1"/>
              <a:t>Помните ушедших в битву за Москву!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БИТВА ПОД МОСКВОЙ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75" y="142875"/>
            <a:ext cx="8858250" cy="2216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j-lt"/>
              </a:rPr>
              <a:t>	</a:t>
            </a:r>
            <a:r>
              <a:rPr lang="ru-RU" sz="2000" dirty="0">
                <a:latin typeface="+mn-lt"/>
              </a:rPr>
              <a:t>Важнейшим событием первого года Великой Отечественной войны стала историческая битва под Москвой. Гитлеровское командование делало особую ставку на захват столицы нашей Родины. На подступах к Москве были сосредоточены главные силы немецко-фашистской армии. Однако превосходство противника и в живой силе и в технике не сломило боевого духа защитников столицы.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j-lt"/>
            </a:endParaRPr>
          </a:p>
        </p:txBody>
      </p:sp>
      <p:pic>
        <p:nvPicPr>
          <p:cNvPr id="1027" name="Picture 3" descr="C:\Documents and Settings\Admin\Рабочий стол\Новая папка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143125"/>
            <a:ext cx="657225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572000" y="357188"/>
            <a:ext cx="45720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            Вся Родина встала заслоном.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            Нам биться с врагом до конца –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            Ведь пояс твоей обороны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            Идет через наши сердца!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            Идет через грозные годы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            И долю народа всего,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            Идет через сердце народа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            И вечную славу его!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            Идет через море людское,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            Идет через все города…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            И все это, братья, такое,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            Что враг не возьмет никогда!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            Москва! До последних патронов,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            До дольки последней свинца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            Мы в битвах!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            Твоя оборона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            Идет через наши сердца!</a:t>
            </a:r>
          </a:p>
          <a:p>
            <a:pPr algn="ctr">
              <a:lnSpc>
                <a:spcPct val="150000"/>
              </a:lnSpc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3075" name="Picture 3" descr="G:\БИТВА ПОД МОСКВОЙ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6313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643563"/>
            <a:ext cx="9144000" cy="12144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Днем и ночью работали московские заводы.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готовили оружие для борьбы с врагом.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Мужчин, ушедших на фронт, заменили женщины, старики, подростки.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800" dirty="0"/>
          </a:p>
        </p:txBody>
      </p:sp>
      <p:pic>
        <p:nvPicPr>
          <p:cNvPr id="16388" name="Picture 4" descr="Картинка 11 из 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929313"/>
            <a:ext cx="9144000" cy="714375"/>
          </a:xfrm>
        </p:spPr>
        <p:txBody>
          <a:bodyPr>
            <a:normAutofit fontScale="550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эти грозные дни сотни тысяч москвичей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вступали в народное ополчение. 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5" name="Picture 4" descr="Картинка 2 из 26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9104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72125"/>
            <a:ext cx="9144000" cy="1285875"/>
          </a:xfrm>
        </p:spPr>
        <p:txBody>
          <a:bodyPr>
            <a:normAutofit fontScale="55000" lnSpcReduction="20000"/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500" dirty="0" smtClean="0"/>
              <a:t>Один из рубежей обороны столицы проходил у железнодорожного разъезда </a:t>
            </a:r>
            <a:r>
              <a:rPr lang="ru-RU" sz="3500" dirty="0" err="1" smtClean="0"/>
              <a:t>Дубосеково</a:t>
            </a:r>
            <a:r>
              <a:rPr lang="ru-RU" sz="3500" dirty="0" smtClean="0"/>
              <a:t>. Он оказался на направлении главного удара гитлеровцев. Фашисты рассчитывали прорвать на этом участке нашу оборону, вырваться на Волоколамское шоссе и двинуться к Москве.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196" name="Picture 4" descr="Картинка 18 из 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214938"/>
            <a:ext cx="9144000" cy="1357312"/>
          </a:xfrm>
        </p:spPr>
        <p:txBody>
          <a:bodyPr>
            <a:normAutofit/>
          </a:bodyPr>
          <a:lstStyle/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700" dirty="0" smtClean="0"/>
              <a:t>Здесь 16 ноября 1941 года группа истребителей танков 1075-го стрелкового полка 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700" dirty="0" smtClean="0"/>
              <a:t>316-й стрелковой дивизии генерала И.В.Панфилова совершила свой бессмертный подвиг. 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700" dirty="0" smtClean="0"/>
              <a:t>28 героев-панфиловцев в рядах, которых сражались представители многих национальностей, приняли на себя удар 50 вражеских танков.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172" name="Picture 4" descr="Картинка 32 из 1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5328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3" y="428625"/>
            <a:ext cx="4071937" cy="6143625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dirty="0" smtClean="0"/>
              <a:t>В этот день утром позиции панфиловцев подверглись бомбардировке с воздуха. Еще не рассеялся дым от разрывов бомб, как на окопы бойцов двинулись цепи фашистских автоматчиков. Дружным огнем атака была отбита.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4034" name="Picture 2" descr="Картинка 2 из 1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628</TotalTime>
  <Words>537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«Тот бессмертный взвод: о подвиге героев-панфиловцев»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Битва под Москвой</dc:title>
  <dc:creator>Ирина</dc:creator>
  <cp:lastModifiedBy>User</cp:lastModifiedBy>
  <cp:revision>73</cp:revision>
  <dcterms:created xsi:type="dcterms:W3CDTF">2009-11-27T20:36:20Z</dcterms:created>
  <dcterms:modified xsi:type="dcterms:W3CDTF">2015-02-15T17:58:50Z</dcterms:modified>
</cp:coreProperties>
</file>