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1214422"/>
            <a:ext cx="49292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поведения – как образ жизни</a:t>
            </a:r>
            <a:endParaRPr lang="ru-RU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83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5697559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-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такое право? это отсутствие ограничений, разрешение на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что-либо.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Существует документ международного значения -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«Всеобщая декларация прав человека»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где закреплены гражданские, политические, социальные, экономические права, принадлежащие каждому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человеку. Основная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идея этого документа состояла в том, что </a:t>
            </a:r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человечество должно давать детям лучшее из того, что оно имеет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ООН </a:t>
            </a:r>
            <a:r>
              <a:rPr lang="ru-RU" sz="3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стала разрабатывать большой документ о правах детей, чтобы сделать их обеспечение обязательным для государств. Таким документом стала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«Конвенция о правах ребёнка»</a:t>
            </a:r>
            <a:endParaRPr lang="ru-RU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28575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 «Об образовании» РФ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715436" cy="5643602"/>
          </a:xfrm>
        </p:spPr>
        <p:txBody>
          <a:bodyPr>
            <a:normAutofit fontScale="32500" lnSpcReduction="20000"/>
          </a:bodyPr>
          <a:lstStyle/>
          <a:p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Статья 44. Обязанности и ответственность обучающихся</a:t>
            </a:r>
          </a:p>
          <a:p>
            <a:pPr algn="just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 Обучающиеся обязаны: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1) добросовестно осваивать образовательную программу, выполнять учебный план (индивидуальный учебный план); 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 выполнять требования устава организации, осуществляющей образовательную деятельность, правил внутреннего распорядка, правил проживания в общежитиях и интернатах;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3) заботиться о своем здоровье, стремиться к нравственному, духовному и физическому развитию и самосовершенствованию;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4) уважать честь и достоинство других обучающихся и работников организации, осуществляющей образовательную деятельность;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5) бережно относиться к имуществу организации, осуществляющей образовательную деятельность.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 Иные обязанности обучающихся, не предусмотренные частью 1 настоящей статьи, устанавливаются настоящим Федеральным законом, иными федеральными законами, договором об образовании (при его наличии). 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 Обучающиеся несут в порядке, установленном законодательством Российской Федерации и (или) локальными нормативными актами организации, осуществляющей образовательную деятельность, дисциплинарную ответственность за следующие дисциплинарные проступки:</a:t>
            </a:r>
          </a:p>
          <a:p>
            <a:pPr algn="just"/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1) неосвоение или неполное освоение в установленные сроки образовательной программы, невыполнение учебного плана;</a:t>
            </a:r>
          </a:p>
          <a:p>
            <a:pPr algn="just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 нарушение правил внут</a:t>
            </a:r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реннего распорядка и устава образовательной организации или поло</a:t>
            </a:r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жения о специ</a:t>
            </a:r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ализированном структурном образовательном подразделении организации, осуществляющей обучение.</a:t>
            </a:r>
          </a:p>
          <a:p>
            <a:pPr algn="just"/>
            <a:endParaRPr lang="ru-RU" sz="4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5857916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совершение дисциплинарного проступка к обучающемуся могут быть применены такие меры дисциплинарного взыскания, как замечание, выговор, отчисление из организации, осуществляющей образовательную д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еятельность. По 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решению организации, осуществляющей образовательную деятельность, за неоднократное совершение дисциплинарных проступков допускается отчисление из организации, осуществляющей образовательную деятельность, обучающегося, достигшего возраста пятнадцати лет. </a:t>
            </a:r>
          </a:p>
          <a:p>
            <a:pPr algn="just">
              <a:buNone/>
            </a:pP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 При выборе меры дисциплинарного взыскания организация, осуществляющая образовательную деятельность, должна учитывать тяжесть дисциплинарного проступка, причины и обстоятельства, при которых он совершен, предшествующее поведение обучающегося, а также мнение органов самоуправления этой организации.</a:t>
            </a:r>
          </a:p>
          <a:p>
            <a:pPr algn="just">
              <a:buNone/>
            </a:pP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Дисциплина 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организации, осуществляющей образовательную деятельность, поддерживается на основе уважения человеческого достоинства обучающихся, педагогических работников. Применение методов физического и психического насилия по отношению к обучающимся не допускается.</a:t>
            </a:r>
          </a:p>
          <a:p>
            <a:pPr algn="just">
              <a:buNone/>
            </a:pP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 Обучающийся, родители (законные представители) несовершеннолетнего обучающегося вправе обжаловать в установленном законодательством Российской Федерации порядке привлечение обучающегося к дисциплинарной ответственности.</a:t>
            </a:r>
          </a:p>
          <a:p>
            <a:pPr algn="just">
              <a:buNone/>
            </a:pP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П</a:t>
            </a:r>
            <a:r>
              <a:rPr lang="ru-RU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орядок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привлечения обучающихся к дисциплинарной ответственности </a:t>
            </a:r>
            <a:r>
              <a:rPr lang="ru-RU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определяется фе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деральным органом исполнительной власти, </a:t>
            </a:r>
            <a:r>
              <a:rPr lang="ru-RU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осуществляющи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 функции по выработке государственной политики и </a:t>
            </a:r>
            <a:r>
              <a:rPr lang="ru-RU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нормативно-пр</a:t>
            </a:r>
            <a:r>
              <a:rPr lang="ru-RU" sz="4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авовому регулированию в сфере образования</a:t>
            </a:r>
            <a:r>
              <a:rPr lang="ru-RU" sz="4500" dirty="0" smtClean="0"/>
              <a:t>.</a:t>
            </a:r>
            <a:endParaRPr lang="ru-RU" sz="4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57158" y="142853"/>
            <a:ext cx="8572560" cy="428627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Устав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«Средняя общеобразовательная школа № 68»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4282" y="642918"/>
            <a:ext cx="8715436" cy="5643602"/>
          </a:xfrm>
        </p:spPr>
        <p:txBody>
          <a:bodyPr>
            <a:normAutofit fontScale="62500" lnSpcReduction="20000"/>
          </a:bodyPr>
          <a:lstStyle/>
          <a:p>
            <a:r>
              <a:rPr lang="ru-RU" sz="3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Права и </a:t>
            </a:r>
            <a:r>
              <a:rPr lang="ru-RU" sz="3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sz="3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участников образовательного </a:t>
            </a:r>
            <a:r>
              <a:rPr lang="ru-RU" sz="3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процесса</a:t>
            </a:r>
          </a:p>
          <a:p>
            <a:pPr algn="l"/>
            <a:r>
              <a:rPr lang="ru-RU" sz="38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Обучающиеся в Школе </a:t>
            </a:r>
            <a:r>
              <a:rPr lang="ru-RU" sz="3800" b="1" u="sng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имеют право </a:t>
            </a:r>
            <a:r>
              <a:rPr lang="ru-RU" sz="38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8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бесплатного общего образования (начального, основного,  среднего </a:t>
            </a:r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полного)) в соответствии с федеральными государственными образовательными стандартами;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-обучение в соответствии с федеральными государственными образовательными стандартами по индивидуальному учебному плану;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-ускоренный курс обучения;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-выбор форм обучения, предусмотренных настоящим Уставом;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-бесплатное пользование библиотечно-информационными ресурсами библиотеки Школы;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-получение дополнительных (в том числе платных) образовательных услуг;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-участие в управлении Школой в форме, определяемой настоящим Уставом;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-уважение человеческого достоинства, на свободу совести и информации, на свободное выражение собственных мнений и убеждений;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-охрану жизни и здоровья во время образовательного процесса;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-участие во всероссийских и иных олимпиадах школьников;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-свободное посещение мероприятий, не предусмотренных учебным планом;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-меры социальной поддержки, предусмотренные действующим законодательством.</a:t>
            </a:r>
          </a:p>
          <a:p>
            <a:pPr algn="l"/>
            <a:endParaRPr lang="ru-RU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28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368280"/>
          </a:xfrm>
        </p:spPr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Обучающиеся обязаны</a:t>
            </a:r>
            <a:r>
              <a:rPr lang="ru-RU" sz="28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8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5926"/>
            <a:ext cx="8229600" cy="3714775"/>
          </a:xfrm>
        </p:spPr>
        <p:txBody>
          <a:bodyPr>
            <a:normAutofit fontScale="77500" lnSpcReduction="20000"/>
          </a:bodyPr>
          <a:lstStyle/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соблюдать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Устав, Правила для обучающихся и другие локальные акты Школы;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добросовестно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учиться, не пропускать без уважительной причины занятия;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бережно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относиться к имуществу Школы;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честь и достоинство других обучающихся и работников Школы, не допускать грубости, насилия и бестактного отношения к ним;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выполнять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требования работников Школы в части, отнесенной Уставом и Правилами внутреннего трудового распорядка к их компетенции;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соблюдать  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дисциплину;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соблюдать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личной гигиены, иметь аккуратный вид;</a:t>
            </a:r>
          </a:p>
          <a:p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поддерживать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чистоту в классе и на рабочем месте.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E:\анимашки\Анимированные рисунки по темам\Дети\1\baby0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286256"/>
            <a:ext cx="2357454" cy="2157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772400" cy="512757"/>
          </a:xfrm>
        </p:spPr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Обучающимся запрещено</a:t>
            </a:r>
            <a:endParaRPr lang="ru-RU" sz="2800" b="1" u="sng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500174"/>
            <a:ext cx="8072494" cy="34290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приносить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передавать или использовать оружие, спиртные напитки, табачные изделия, токсические и наркотические вещества;</a:t>
            </a:r>
          </a:p>
          <a:p>
            <a:pPr algn="just"/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использовать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любые средства и вещества, могущие привести к взрывам и возгораниям;</a:t>
            </a:r>
          </a:p>
          <a:p>
            <a:pPr algn="just"/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 применять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физическую силу для выяснения  отношений, запугивания и вымогательства;</a:t>
            </a:r>
          </a:p>
          <a:p>
            <a:pPr algn="just"/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производить </a:t>
            </a:r>
            <a:r>
              <a:rPr lang="ru-RU" sz="23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любые действия, влекущие за собой опасные последствия для окружающих.</a:t>
            </a:r>
          </a:p>
          <a:p>
            <a:pPr algn="l"/>
            <a:endParaRPr lang="ru-RU" dirty="0"/>
          </a:p>
        </p:txBody>
      </p:sp>
      <p:pic>
        <p:nvPicPr>
          <p:cNvPr id="2050" name="Picture 2" descr="E:\анимашки\Анимированные рисунки по темам\Дети\1\baby0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214818"/>
            <a:ext cx="221457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м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умная</Template>
  <TotalTime>45</TotalTime>
  <Words>471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умная</vt:lpstr>
      <vt:lpstr>Слайд 1</vt:lpstr>
      <vt:lpstr>Слайд 2</vt:lpstr>
      <vt:lpstr>Закон «Об образовании» РФ</vt:lpstr>
      <vt:lpstr>Слайд 4</vt:lpstr>
      <vt:lpstr>Устав  МБОУ «Средняя общеобразовательная школа № 68»</vt:lpstr>
      <vt:lpstr>Обучающиеся обязаны: </vt:lpstr>
      <vt:lpstr>Обучающимся запрещено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OrlovaNP</dc:creator>
  <cp:lastModifiedBy>OrlovaNP</cp:lastModifiedBy>
  <cp:revision>5</cp:revision>
  <dcterms:created xsi:type="dcterms:W3CDTF">2012-11-28T09:24:54Z</dcterms:created>
  <dcterms:modified xsi:type="dcterms:W3CDTF">2012-11-28T10:10:17Z</dcterms:modified>
</cp:coreProperties>
</file>