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12" r:id="rId2"/>
    <p:sldMasterId id="2147483936" r:id="rId3"/>
  </p:sldMasterIdLst>
  <p:sldIdLst>
    <p:sldId id="256" r:id="rId4"/>
    <p:sldId id="282" r:id="rId5"/>
    <p:sldId id="257" r:id="rId6"/>
    <p:sldId id="258" r:id="rId7"/>
    <p:sldId id="261" r:id="rId8"/>
    <p:sldId id="264" r:id="rId9"/>
    <p:sldId id="267" r:id="rId10"/>
    <p:sldId id="268" r:id="rId11"/>
    <p:sldId id="270" r:id="rId12"/>
    <p:sldId id="272" r:id="rId13"/>
    <p:sldId id="274" r:id="rId14"/>
    <p:sldId id="277" r:id="rId15"/>
    <p:sldId id="281" r:id="rId16"/>
    <p:sldId id="283" r:id="rId17"/>
    <p:sldId id="286" r:id="rId18"/>
    <p:sldId id="284" r:id="rId19"/>
    <p:sldId id="287" r:id="rId20"/>
    <p:sldId id="279" r:id="rId21"/>
    <p:sldId id="280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55" d="100"/>
          <a:sy n="55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657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31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21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657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028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58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373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30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38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503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013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028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369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31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21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58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373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30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38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503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013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369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6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6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3924416-AE0A-4898-A86A-DAE4EEEA46F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0A403D-D076-483E-8B33-B3B95FC6F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5.xml"/><Relationship Id="rId7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-27000"/>
                    </a14:imgEffect>
                  </a14:imgLayer>
                </a14:imgProps>
              </a:ext>
            </a:extLst>
          </a:blip>
          <a:srcRect/>
          <a:stretch>
            <a:fillRect r="-1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2" y="404664"/>
            <a:ext cx="7884368" cy="1440160"/>
          </a:xfrm>
          <a:prstGeom prst="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24000">
                <a:srgbClr val="D1C39F">
                  <a:lumMod val="95000"/>
                  <a:alpha val="84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260" y="116632"/>
            <a:ext cx="793665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 РФ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sibculture.ru/magazine/2010-2/autonomy/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59"/>
            <a:ext cx="2728653" cy="350670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20574839" lon="19064729" rev="176922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4810" y="5565338"/>
            <a:ext cx="46964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Социальный педагог ГБОУ школы №568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Красносельского р-на Санкт-Петербурга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Прис</a:t>
            </a:r>
            <a:r>
              <a:rPr lang="ru-RU" sz="2000" b="1" dirty="0" smtClean="0">
                <a:solidFill>
                  <a:schemeClr val="bg1"/>
                </a:solidFill>
              </a:rPr>
              <a:t> Наталья Николаевна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6571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152" y="116927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Употребление алкоголя, наркотических, психотропных средств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378" y="2339613"/>
            <a:ext cx="8460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Изготовление, сбыт наркотических и психотропных средств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ст. 288 УК РФ).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Распитие алкоголя, потребление наркотических и психотропных  средств  в общественных местах.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Появление в общественных местах в состоянии опьянения                   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20.21 КоАП РФ).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Появление на улице в состоянии опьянения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20.22 КоАП РФ).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Токсикомания.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Алкогольное отравление.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Наркозависимость.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Вдыхание паров.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Курение табака.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rId5" action="ppaction://hlinksldjump" highlightClick="1"/>
            <a:hlinkHover r:id="rId5" action="ppaction://hlinksldjump"/>
          </p:cNvPr>
          <p:cNvSpPr/>
          <p:nvPr/>
        </p:nvSpPr>
        <p:spPr>
          <a:xfrm>
            <a:off x="7668344" y="4941168"/>
            <a:ext cx="504056" cy="504056"/>
          </a:xfrm>
          <a:prstGeom prst="actionButtonReturn">
            <a:avLst/>
          </a:prstGeom>
          <a:blipFill>
            <a:blip r:embed="rId6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ages.vector-images.com/clipart/s/176/sign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58" y="4719761"/>
            <a:ext cx="1249871" cy="123737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9811.userapi.com/u133388181/154255127/x_a736204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90" y="5057194"/>
            <a:ext cx="1270006" cy="1270007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4548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533" y="1268760"/>
            <a:ext cx="412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Нарушение ПДД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15" y="2060848"/>
            <a:ext cx="6048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ПДД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12.29 КоАП РФ).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720" y="4010868"/>
            <a:ext cx="79409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Демонстрирование фашистской  атрибутики и символики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589" y="5334307"/>
            <a:ext cx="7930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Демонстрирование фашистской  атрибутики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символики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20.3 КоАП РФ).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litn-andr.narod.ru/data/baby/images/p80_1658c60c-e293-4456-9e1a-a53a8c1cd7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67" y="2492896"/>
            <a:ext cx="2088232" cy="167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ezopasnost-detej.ru/images/2013-2/208-1-pravila-dorozhnogo-dvizheniya-detyam-kartin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03" y="2617852"/>
            <a:ext cx="2115940" cy="143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707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Бродяжничество, безнадзорность.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827" y="2664207"/>
            <a:ext cx="319427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Безнадзорность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Побеги.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Бродяжничество.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Попрошайничество.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827" y="4293096"/>
            <a:ext cx="4293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Уклон от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826" y="4984665"/>
            <a:ext cx="6846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Пропуски уроков.</a:t>
            </a: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Систематические пропуски уроков.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Уклон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обучения.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759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9208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20.20. Распитие пива и напитков, изготавливаемых на его основе, алкогольной и спиртосодержащей продукции либо потребление наркотических средств или психотропных веществ в общественных местах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Распитие пива и напитков, изготавливаемых на его основе, а также алкогольной и спиртосодержащей продукции с содержанием этилового спирта менее 12 процентов объема готовой продукции в детских, образовательных и медицинских организациях, на всех видах общественного транспорта (транспорта общего пользования) городского и пригородного сообщения, в организациях культуры (за исключением расположенных в них организаций или пунктов общественного питания, в том числе без образования юридического лица), физкультурно-оздоровительных и спортивных сооружениях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влечет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в размере от ста до трехсот рублей.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ред. Федерального закона от 22.06.2007 N 116-ФЗ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976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614" y="162880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Распитие алкогольной и спиртосодержащей продукции с содержанием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этилового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спирта 12 и более процентов объема готовой продукции на улицах, стадионах, в скверах, парках, в транспортном средстве общего пользования, в других общественных местах (в том числе указанных в части 1 настоящей статьи), за исключением организаций торговли и общественного питания, в которых разрешена продажа алкогольной продукции в розлив, 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в размере от трехсот до пятисот рублей.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ред. Федерального закона от 22.06.2007 N 116-ФЗ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Потребление наркотических средств или психотропных веществ без назначения врача либо потребление иных одурманивающих веществ на улицах, стадионах, в скверах, парках, в транспортном средстве общего пользования, а также в других общественных местах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влечет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в размере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тысячи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одной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тысячи пятисот рублей.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ред. Федерального закона от 22.06.2007 N 116-ФЗ)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Управляющая кнопка: возврат 2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015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85293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Появление на улицах, стадионах, в скверах, парках, в транспортном средстве общего пользования, в других общественных местах в состоянии опьянения, оскорбляющем человеческое достоинство и общественную нравственность,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влечет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в размере от ста до пятисот рублей или административный арест на срок до пятнадцати суток.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ред. Федерального закона от 22.06.2007 N 116-ФЗ)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985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20.21. Появление в общественных местах в состоянии опьянения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268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12" y="299424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Появление в состоянии опьянения несовершеннолетних в возрасте до шестнадцати лет, а равно распитие ими пива и напитков, изготавливаемых на его основе, алкогольной и спиртосодержащей продукции, потребление ими наркотических средств или психотропных веществ без назначения врача, иных одурманивающих веществ на улицах, стадионах, в скверах, парках, в транспортном средстве общего пользования, в других общественных местах 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влечет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на родителей или иных законных представителей несовершеннолетних в размере от трехсот до пятисот рублей.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ред. Федерального закона от 22.06.2007 N 116-ФЗ)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928" y="1052736"/>
            <a:ext cx="71944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20.22. Появление в состоянии опьянения несовершеннолетних, а равно распитие ими пива и напитков, изготавливаемых на его основе, алкогольной и спиртосодержащей продукции, потребление ими наркотических средств или психотропных веществ в общественных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812360" y="5805264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438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914" y="14127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Законодательство Российской  Федерации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ограничении курения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табака.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914" y="198884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по производству табачных изделий,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оптовой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торговле табачными изделиями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розничной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продаже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табачных изделий.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278" y="28402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Запрещение розничной продажи табачных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изделий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лицам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достигшим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возраста 18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278" y="342900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5.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Реклама табака и табачных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изделий.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572" y="3790699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6.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Запрещение курения табака на рабочих местах, в городском,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пригородном транспорте и на воздушном транспорте, в закрытых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спортивных сооружениях, организациях здравоохранения,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организациях культуры, на территориях и в помещениях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образовательных организаций, в помещениях, занимаемых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органами государственной власти.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518" y="552269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7.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Пропаганда знаний о вреде курения табака</a:t>
            </a:r>
          </a:p>
        </p:txBody>
      </p:sp>
      <p:pic>
        <p:nvPicPr>
          <p:cNvPr id="2052" name="Picture 4" descr="http://www.eduklgd.ru/upload/iblock/dea/dea1377c8ed24d940339eb60b7bf40c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82" y="2322603"/>
            <a:ext cx="1598450" cy="159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возврат 9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7812360" y="5805264"/>
            <a:ext cx="504056" cy="504056"/>
          </a:xfrm>
          <a:prstGeom prst="actionButtonReturn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582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40" y="2883501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Допущение нахождения несовершеннолетнего в возрасте до шестнадцати лет в помещении юридического лица или индивидуального предпринимателя, осуществляющего деятельность в сфере развлечений (досуга), в ночное время без сопровождения родителей (лиц, их заменяющих),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влечет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за каждого несовершеннолетнего на юридическое лицо в размере от трех тысяч до пяти тысяч рублей; на индивидуального предпринимателя - от одной тысячи до трех тысяч рублей.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ред. Закона СПб от 13.12.2007 N 610-121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431" y="126876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Статья 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Административная ответственность за попустительство нахождению несовершеннолетних в общественных местах в ночное время без сопровождения родителей (лиц, их заменяющих)</a:t>
            </a:r>
          </a:p>
        </p:txBody>
      </p:sp>
    </p:spTree>
    <p:extLst>
      <p:ext uri="{BB962C8B-B14F-4D97-AF65-F5344CB8AC3E}">
        <p14:creationId xmlns="" xmlns:p14="http://schemas.microsoft.com/office/powerpoint/2010/main" val="911995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21" y="227687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Повторное в течение года с момента совершения правонарушения, установленного частью первой настоящей статьи, допущение несовершеннолетнего в возрасте до шестнадцати лет в помещение юридического лица или индивидуального предпринимателя, осуществляющего деятельность в сфере развлечений (досуга), в ночное время без сопровождения родителей (лиц, их заменяющих),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влечет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за каждого несовершеннолетнего на юридическое лицо в размере пяти тысяч рублей; на индивидуального предпринимателя - трех тысяч рублей.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ред. Закона СПб от 13.12.2007 N 610-121)</a:t>
            </a:r>
          </a:p>
        </p:txBody>
      </p:sp>
    </p:spTree>
    <p:extLst>
      <p:ext uri="{BB962C8B-B14F-4D97-AF65-F5344CB8AC3E}">
        <p14:creationId xmlns="" xmlns:p14="http://schemas.microsoft.com/office/powerpoint/2010/main" val="2729480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945" y="1340768"/>
            <a:ext cx="9390176" cy="62478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Убийство;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Оскорбление;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Изнасилование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Нанесение телесных повреждений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Кража;  Мошенничество;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Грабёж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Разбой; Вымогательство;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Неправомерное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завладение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     автотранспортом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Повреждение имущества; Вандализм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Заведомо ложное сообщение об акте терроризма; Нарушение общественного порядка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Хулиганство;  Нарушение правил поведения на транспорте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Употребление алкоголя, наркотических, психотропных средств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Нарушение ПДД;  Демонстрирование фашистской атрибутики и символики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Бродяжничество, безнадзорность; Уклон от обучения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Нахождение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несовершеннолетних в общественных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местах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ночное время без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сопровождения.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3932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6872"/>
            <a:ext cx="8244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и, пожалуй, главная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заключается в том, что если люди перестанут соблюдать законы, то в государстве наступит полный хаос. Законы представляют собой своеобразные соглашения, которые направлены на регулирование отношений между людьми, организациями и государством. Если не будет законов, то, соответственно, эти отношения ничем не будут регулироваться, что приведет к печальным последствиям.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вероятность наказания. Никому не хотелось бы по своей воле оказаться в тюрьме или платить огромный штраф, не так ли? А несоблюдение законов чаще всего приводит именно к этому. Чтобы избежать сурового наказания, необходимо соблюдать прописанные в законах нормы и вести себя так, чтобы не противоречить им.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2408" y="1484784"/>
            <a:ext cx="757893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же следует соблюдать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133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третьей причины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назвать постоянный страх за себя и свое имущество в случае несоблюдения законов. Представьте только на минуту, что будет происходить на улице, если люди не будут соблюдать законы? Будет полнейшая анархия, не так ли?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Четвертая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важности соблюдения законов заключается в защите наших интересов государством. Являясь законопослушными гражданами, мы находимся под защитой государства. А если мы нарушаем закон, то стоит ли ждать соблюдения установленных правовых норм от представителей власти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образом, можно говорить о том, что соблюдать законы важно и нужно. В противном случае несоблюдение имеющихся норм может привести к серьезным проблемам.</a:t>
            </a:r>
          </a:p>
        </p:txBody>
      </p:sp>
    </p:spTree>
    <p:extLst>
      <p:ext uri="{BB962C8B-B14F-4D97-AF65-F5344CB8AC3E}">
        <p14:creationId xmlns="" xmlns:p14="http://schemas.microsoft.com/office/powerpoint/2010/main" val="714931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8000">
              <a:srgbClr val="D49E6C"/>
            </a:gs>
            <a:gs pos="47503">
              <a:srgbClr val="B16638"/>
            </a:gs>
            <a:gs pos="53000">
              <a:srgbClr val="A65528"/>
            </a:gs>
            <a:gs pos="100000">
              <a:srgbClr val="663012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anliurfagazetesi.com/images/news/2013-04-10-20-55-15554500-ankara-kck-davasinda-22-tahli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477000" cy="3619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77" y="986128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358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042" y="17008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Убийство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105 ч. 1 УК РФ).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Причинение смерти по неосторожности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109 УК РФ).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Угроза убийства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119 УК РФ).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92922"/>
            <a:ext cx="2490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Убийство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2042" y="2901137"/>
            <a:ext cx="302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Оскорбление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042" y="36090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Оскорбление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130 УК РФ).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Хамство.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465" y="4509120"/>
            <a:ext cx="3512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Изнасилование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345" y="5217006"/>
            <a:ext cx="81444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Изнасилование </a:t>
            </a:r>
            <a:r>
              <a:rPr lang="ru-RU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131 УК РФ).</a:t>
            </a:r>
          </a:p>
          <a:p>
            <a:pPr marL="342900" indent="-342900">
              <a:buFontTx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Насильственное действие сексуального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характера                         </a:t>
            </a:r>
            <a:r>
              <a:rPr lang="ru-RU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132 УК РФ).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528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10107"/>
            <a:ext cx="4104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Нанесение телесных повреждений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201" y="2348880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Умышленное причинение тяжёлого вреда здоровью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111 ч. 1 УК РФ).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Телесные повреждения повлекшие тяжкий вред здоровью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111 ч. 2 УК РФ).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Умышленное причинение вреда здоровью средней тяжести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112 ч. 1 УК РФ).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Нанесение телесных повреждений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112 ч.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 РФ).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Причинение тяжкого или средней тяжести вреда здоровью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113 УК РФ).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Умышленное причинение лёгкого вреда здоровью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115 ч. 1 УК РФ).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Умышленное причинение вреда здоровью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115 ч. 2 УК РФ).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Нанесение телесных повреждений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116 ч. 1 УК РФ).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Побои (не повлекшие причинения лёгкого вреда здоровью)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116 УК РФ).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Причинение тяжкого или средней тяжести вреда здоровью по неосторожности.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Нанесение вреда здоровью.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Побои одноклассников.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Причинение лёгкого вреда здоровью.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380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988" y="11169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Кража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88" y="1763231"/>
            <a:ext cx="6048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Кража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158 ч. 2 УК РФ).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Кража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158 ч. 3 УК РФ).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Мелкое хищение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7. 27. КоАП РФ).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Групповая кража.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Хищение продуктов.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85" y="3711595"/>
            <a:ext cx="3417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Мошенничество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252425"/>
            <a:ext cx="509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Мошенничество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159 ч. 2 УК РФ).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988" y="4717884"/>
            <a:ext cx="1619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Грабёж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0771" y="52213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Грабёж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161 ч.2 УК РФ).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Ограбление.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Попытка ограбления.</a:t>
            </a:r>
          </a:p>
        </p:txBody>
      </p:sp>
      <p:sp>
        <p:nvSpPr>
          <p:cNvPr id="10" name="Управляющая кнопка: возврат 9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486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9675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Разбой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04638"/>
            <a:ext cx="382072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Разбой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162 ч.2 УК РФ).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969" y="2420888"/>
            <a:ext cx="3409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Вымогательство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086285"/>
            <a:ext cx="5008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Вымогательство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163 ч.1 УК РФ).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927" y="3645024"/>
            <a:ext cx="8002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Неправомерное завладение автотранспортом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624" y="4229799"/>
            <a:ext cx="7953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Угон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автомобиля, неправомерное завладение автотранспортом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166 ч.1 УК РФ).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Угон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автомобиля, неправомерное завладение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автотранспортом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166 ч.2 УК РФ).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Соучастие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угоне.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Завладение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автотранспортом.</a:t>
            </a:r>
          </a:p>
        </p:txBody>
      </p:sp>
      <p:sp>
        <p:nvSpPr>
          <p:cNvPr id="9" name="Управляющая кнопка: возврат 8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05.radikal.ru/i178/1008/f0/8ba9449ec6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57668"/>
            <a:ext cx="2916324" cy="1541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5516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Повреждение имущества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8081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Умышленное уничтожение или повреждение имущества   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167 УК РФ).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Уничтожение или повреждение имущества по         неосторожности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168 УК РФ).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Повреждение телефонных автоматов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13.24 КоАП РФ).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Повреждение дорог, ж/д переездов или др. дорожных  сооружений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13.33 КоАП РФ).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Порча имущества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Нанесение материального ущерба. </a:t>
            </a:r>
          </a:p>
          <a:p>
            <a:pPr marL="342900" indent="-342900">
              <a:buFontTx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571" y="5078826"/>
            <a:ext cx="257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Вандализм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750217"/>
            <a:ext cx="382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Вандализм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214 УК РФ).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669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958" y="2345978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Заведомо ложное сообщение об акте терроризма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207 УК РФ).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Сообщение о ложном заминировании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207 УК РФ).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Звонок о заминировании школы.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Ложная информация по телефону.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52" y="1268760"/>
            <a:ext cx="5472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Заведомо ложное сообщение об акте терроризма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052" y="4077072"/>
            <a:ext cx="709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общественного порядка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052" y="4661847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Массовые беспорядки, хулиганство, неповиновение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законному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распоряжению сотрудника полиции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19.3 КоАП РФ). </a:t>
            </a:r>
          </a:p>
          <a:p>
            <a:pPr marL="342900" lvl="0" indent="-342900">
              <a:buFontTx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общественного порядка.</a:t>
            </a:r>
          </a:p>
          <a:p>
            <a:pPr marL="342900" lvl="0" indent="-342900">
              <a:buFontTx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Задержание полицией. 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yugstone.ru/wp-content/uploads/2009/05/man_male_294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436932" cy="1949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253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029" y="11247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Хулиганство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78394"/>
            <a:ext cx="61926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Хулиганство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213 УК РФ).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Драка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Мелкое хулиганство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20.1 КоАП РФ).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Антиобщественное поведение.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Подрыв гранаты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 Стрельба из ружья.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91889"/>
            <a:ext cx="803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правил поведения на транспорте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4080" y="4445823"/>
            <a:ext cx="80303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Нарушение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 поведения граждан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транспорте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11.17 КоАП РФ).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Безбилетный проезд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11.18 КоАП РФ).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Управление транспортным средством,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(ст. 12.7 КоАП РФ).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7668344" y="5661248"/>
            <a:ext cx="504056" cy="504056"/>
          </a:xfrm>
          <a:prstGeom prst="actionButtonReturn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745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475</TotalTime>
  <Words>1489</Words>
  <Application>Microsoft Office PowerPoint</Application>
  <PresentationFormat>Экран (4:3)</PresentationFormat>
  <Paragraphs>179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1_Тема Office</vt:lpstr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Школа568</cp:lastModifiedBy>
  <cp:revision>42</cp:revision>
  <dcterms:created xsi:type="dcterms:W3CDTF">2014-02-20T17:49:35Z</dcterms:created>
  <dcterms:modified xsi:type="dcterms:W3CDTF">2014-03-21T06:40:13Z</dcterms:modified>
</cp:coreProperties>
</file>