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7C80"/>
    <a:srgbClr val="FF99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3622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«ЖИЗНЕСТОЙКОСТЬ КАК ОСОЗНАННЫЙ ВЫБОР СОВРЕМЕННОЙ МОЛОДЁЖИ»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44644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2" cy="612068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/>
              <a:t> </a:t>
            </a:r>
            <a:r>
              <a:rPr lang="ru-RU" sz="2400" b="1" dirty="0" smtClean="0"/>
              <a:t>«Развивающемуся обществу - подчеркивается в «Концепции модернизации Российского образования» - нужны современно образованные, нравственные, предприимчивые люди, которые могут самостоятельно принимать решения, ...прогнозируя их возможные последствия, отличаются мобильностью, ... способны к сотрудничеству, ... обладают чувством ответственности за судьбу страны, ее социально-экономическое процветание». 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429250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60648"/>
            <a:ext cx="7848872" cy="1440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Качества жизнестойкой личности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2996952"/>
            <a:ext cx="763284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Социальная активность и адаптация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2276872"/>
            <a:ext cx="662473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гражданственность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043608" y="3717032"/>
            <a:ext cx="7283152" cy="6089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самостоятельность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4437112"/>
            <a:ext cx="763284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коммуникабельность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Содержимое 11"/>
          <p:cNvSpPr txBox="1">
            <a:spLocks/>
          </p:cNvSpPr>
          <p:nvPr/>
        </p:nvSpPr>
        <p:spPr>
          <a:xfrm>
            <a:off x="1115616" y="5157192"/>
            <a:ext cx="7283152" cy="6089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индивидуальность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9592" y="5949280"/>
            <a:ext cx="763284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креативность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699792" y="184482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55976" y="184482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156176" y="184482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Жизнестойкость с точки зрения старшеклассников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3300" dirty="0" smtClean="0"/>
              <a:t>1. Что такое жизнестойкость? Ваша точка зрения.</a:t>
            </a:r>
          </a:p>
          <a:p>
            <a:pPr lvl="0" algn="just"/>
            <a:r>
              <a:rPr lang="ru-RU" sz="3300" dirty="0" smtClean="0"/>
              <a:t>Нужна ли человеку жизнестойкость?</a:t>
            </a:r>
          </a:p>
          <a:p>
            <a:pPr lvl="0" algn="just"/>
            <a:r>
              <a:rPr lang="ru-RU" sz="3300" dirty="0" smtClean="0"/>
              <a:t>Есть ли у вас жизнестойкость? Оцените её уровень по десятибалльной шкале.</a:t>
            </a:r>
          </a:p>
          <a:p>
            <a:pPr lvl="0" algn="just"/>
            <a:r>
              <a:rPr lang="ru-RU" sz="3300" dirty="0" smtClean="0"/>
              <a:t>Какие ситуации вы пережили в жизни, где помогла жизнестойкость?</a:t>
            </a:r>
          </a:p>
          <a:p>
            <a:pPr lvl="0" algn="just"/>
            <a:r>
              <a:rPr lang="ru-RU" sz="3300" dirty="0" smtClean="0"/>
              <a:t>Кто вам помог выйти из трудной ситуации?</a:t>
            </a:r>
          </a:p>
          <a:p>
            <a:pPr lvl="0" algn="just"/>
            <a:r>
              <a:rPr lang="ru-RU" sz="3300" dirty="0" smtClean="0"/>
              <a:t>Нужна ли человеку психологическая помощь в трудных жизненных ситуациях?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149080"/>
            <a:ext cx="4104456" cy="25202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Все молодые люди считают, что они обладают жизнестойкостью.</a:t>
            </a:r>
            <a:endParaRPr lang="ru-RU" sz="3200" b="1" dirty="0"/>
          </a:p>
        </p:txBody>
      </p:sp>
      <p:sp>
        <p:nvSpPr>
          <p:cNvPr id="4" name="Овальная выноска 3"/>
          <p:cNvSpPr/>
          <p:nvPr/>
        </p:nvSpPr>
        <p:spPr>
          <a:xfrm rot="20866953">
            <a:off x="161223" y="107032"/>
            <a:ext cx="3929277" cy="1944216"/>
          </a:xfrm>
          <a:prstGeom prst="wedgeEllipseCallout">
            <a:avLst>
              <a:gd name="adj1" fmla="val -40833"/>
              <a:gd name="adj2" fmla="val 10557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«жизнестойкость»- это индивидуальные </a:t>
            </a:r>
            <a:r>
              <a:rPr lang="ru-RU" sz="1600" b="1" dirty="0" smtClean="0">
                <a:solidFill>
                  <a:schemeClr val="tx1"/>
                </a:solidFill>
              </a:rPr>
              <a:t>особенности личности или их составляющие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47864" y="476672"/>
            <a:ext cx="5184576" cy="2736304"/>
          </a:xfrm>
          <a:prstGeom prst="wedgeEllipseCallout">
            <a:avLst>
              <a:gd name="adj1" fmla="val -42230"/>
              <a:gd name="adj2" fmla="val 8068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«Я думаю, что жизнестойкость нужна каждому </a:t>
            </a:r>
            <a:r>
              <a:rPr lang="ru-RU" sz="2800" b="1" dirty="0" smtClean="0">
                <a:solidFill>
                  <a:schemeClr val="tx1"/>
                </a:solidFill>
              </a:rPr>
              <a:t>человеку»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6358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4522514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Конфликты </a:t>
            </a:r>
            <a:r>
              <a:rPr lang="ru-RU" sz="2000" b="1" dirty="0" smtClean="0"/>
              <a:t>с друзьями.</a:t>
            </a:r>
            <a:br>
              <a:rPr lang="ru-RU" sz="2000" b="1" dirty="0" smtClean="0"/>
            </a:br>
            <a:r>
              <a:rPr lang="ru-RU" sz="2000" b="1" dirty="0" smtClean="0"/>
              <a:t>Избиение в семье.</a:t>
            </a:r>
            <a:br>
              <a:rPr lang="ru-RU" sz="2000" b="1" dirty="0" smtClean="0"/>
            </a:br>
            <a:r>
              <a:rPr lang="ru-RU" sz="2000" b="1" dirty="0" smtClean="0"/>
              <a:t>Сдача экзаменов.</a:t>
            </a:r>
            <a:br>
              <a:rPr lang="ru-RU" sz="2000" b="1" dirty="0" smtClean="0"/>
            </a:br>
            <a:r>
              <a:rPr lang="ru-RU" sz="2000" b="1" dirty="0" smtClean="0"/>
              <a:t>Оскорбления, унижение в школе, в институте.</a:t>
            </a:r>
            <a:br>
              <a:rPr lang="ru-RU" sz="2000" b="1" dirty="0" smtClean="0"/>
            </a:br>
            <a:r>
              <a:rPr lang="ru-RU" sz="2000" b="1" dirty="0" smtClean="0"/>
              <a:t>Достижение значимой цели.</a:t>
            </a:r>
            <a:br>
              <a:rPr lang="ru-RU" sz="2000" b="1" dirty="0" smtClean="0"/>
            </a:br>
            <a:r>
              <a:rPr lang="ru-RU" sz="2000" b="1" dirty="0" smtClean="0"/>
              <a:t>Крушение надежд.</a:t>
            </a:r>
            <a:br>
              <a:rPr lang="ru-RU" sz="2000" b="1" dirty="0" smtClean="0"/>
            </a:br>
            <a:r>
              <a:rPr lang="ru-RU" sz="2000" b="1" dirty="0" smtClean="0"/>
              <a:t>Тонул в реке.</a:t>
            </a:r>
            <a:br>
              <a:rPr lang="ru-RU" sz="2000" b="1" dirty="0" smtClean="0"/>
            </a:br>
            <a:r>
              <a:rPr lang="ru-RU" sz="2000" b="1" dirty="0" smtClean="0"/>
              <a:t>Изнасилование.</a:t>
            </a:r>
            <a:br>
              <a:rPr lang="ru-RU" sz="2000" b="1" dirty="0" smtClean="0"/>
            </a:br>
            <a:r>
              <a:rPr lang="ru-RU" sz="2000" b="1" dirty="0" smtClean="0"/>
              <a:t>Смерть животного (попугайчика, собаки, кошки).</a:t>
            </a:r>
            <a:br>
              <a:rPr lang="ru-RU" sz="2000" b="1" dirty="0" smtClean="0"/>
            </a:br>
            <a:r>
              <a:rPr lang="ru-RU" sz="2000" b="1" dirty="0" smtClean="0"/>
              <a:t>Были ситуации, но вспоминать не хочется.</a:t>
            </a:r>
            <a:br>
              <a:rPr lang="ru-RU" sz="2000" b="1" dirty="0" smtClean="0"/>
            </a:br>
            <a:r>
              <a:rPr lang="ru-RU" sz="2000" b="1" dirty="0" smtClean="0"/>
              <a:t>Не сталкивался (около 5</a:t>
            </a:r>
            <a:r>
              <a:rPr lang="ru-RU" sz="2000" b="1" dirty="0" smtClean="0"/>
              <a:t>%).</a:t>
            </a:r>
            <a:br>
              <a:rPr lang="ru-RU" sz="2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3394720" cy="4248472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5500" b="1" dirty="0" smtClean="0"/>
              <a:t> Конфликты, ссоры с родителями.</a:t>
            </a:r>
          </a:p>
          <a:p>
            <a:pPr lvl="0"/>
            <a:r>
              <a:rPr lang="ru-RU" sz="5500" b="1" dirty="0" smtClean="0"/>
              <a:t> Конфликты с преподавателями, учителями.</a:t>
            </a:r>
          </a:p>
          <a:p>
            <a:pPr lvl="0"/>
            <a:r>
              <a:rPr lang="ru-RU" sz="5500" b="1" dirty="0" smtClean="0"/>
              <a:t> Безответная любовь.</a:t>
            </a:r>
          </a:p>
          <a:p>
            <a:pPr lvl="0"/>
            <a:r>
              <a:rPr lang="ru-RU" sz="5500" b="1" dirty="0" smtClean="0"/>
              <a:t> Измена.</a:t>
            </a:r>
          </a:p>
          <a:p>
            <a:pPr lvl="0"/>
            <a:r>
              <a:rPr lang="ru-RU" sz="5500" b="1" dirty="0" smtClean="0"/>
              <a:t> Неуспех в деятельности (низкая успеваемость в школе, в вузе).</a:t>
            </a:r>
          </a:p>
          <a:p>
            <a:pPr lvl="0"/>
            <a:r>
              <a:rPr lang="ru-RU" sz="5500" b="1" dirty="0" smtClean="0"/>
              <a:t> Смерть близких людей.</a:t>
            </a:r>
          </a:p>
          <a:p>
            <a:pPr lvl="0"/>
            <a:r>
              <a:rPr lang="ru-RU" sz="5500" b="1" dirty="0" smtClean="0"/>
              <a:t> Развод родителей.</a:t>
            </a:r>
          </a:p>
          <a:p>
            <a:pPr lvl="0"/>
            <a:r>
              <a:rPr lang="ru-RU" sz="5500" b="1" dirty="0" smtClean="0"/>
              <a:t> Пьянство отца.</a:t>
            </a:r>
          </a:p>
          <a:p>
            <a:pPr lvl="0"/>
            <a:r>
              <a:rPr lang="ru-RU" sz="5500" b="1" dirty="0" smtClean="0"/>
              <a:t> Болезнь близких.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65104"/>
            <a:ext cx="367240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 rot="20866953">
            <a:off x="-85141" y="336088"/>
            <a:ext cx="3384376" cy="1944216"/>
          </a:xfrm>
          <a:prstGeom prst="wedgeEllipseCallout">
            <a:avLst>
              <a:gd name="adj1" fmla="val -28062"/>
              <a:gd name="adj2" fmla="val 8642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«Я сам….»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«Мне помогли родители, братья, сёстры…»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«…друзья…»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63888" y="0"/>
            <a:ext cx="3816424" cy="2088232"/>
          </a:xfrm>
          <a:prstGeom prst="wedgeEllipseCallout">
            <a:avLst>
              <a:gd name="adj1" fmla="val -52165"/>
              <a:gd name="adj2" fmla="val 10022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   «Оптимизм, самостоятельность, сила воли, </a:t>
            </a:r>
            <a:r>
              <a:rPr lang="ru-RU" sz="1600" b="1" dirty="0" err="1" smtClean="0">
                <a:solidFill>
                  <a:schemeClr val="tx1"/>
                </a:solidFill>
              </a:rPr>
              <a:t>выдержка,умение</a:t>
            </a:r>
            <a:r>
              <a:rPr lang="ru-RU" sz="1600" b="1" dirty="0" smtClean="0">
                <a:solidFill>
                  <a:schemeClr val="tx1"/>
                </a:solidFill>
              </a:rPr>
              <a:t> выходить из трудной ситуации»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95536" y="400506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2771800" y="4077072"/>
            <a:ext cx="914400" cy="914400"/>
          </a:xfrm>
          <a:prstGeom prst="smileyFac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1691680" y="5229200"/>
            <a:ext cx="914400" cy="914400"/>
          </a:xfrm>
          <a:prstGeom prst="smileyFac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3851920" y="551723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539552" y="4941168"/>
            <a:ext cx="914400" cy="914400"/>
          </a:xfrm>
          <a:prstGeom prst="smileyFac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 rot="389903">
            <a:off x="4771539" y="2664709"/>
            <a:ext cx="4451015" cy="2506389"/>
          </a:xfrm>
          <a:prstGeom prst="wedgeEllipse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«Конечно, нужна…»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«Нужны консультации с психологом по личным проблемам, тренинги…, телефон доверия»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Улыбающееся лицо 13"/>
          <p:cNvSpPr/>
          <p:nvPr/>
        </p:nvSpPr>
        <p:spPr>
          <a:xfrm>
            <a:off x="4716016" y="5157192"/>
            <a:ext cx="914400" cy="914400"/>
          </a:xfrm>
          <a:prstGeom prst="smileyFac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1547664" y="3140968"/>
            <a:ext cx="914400" cy="914400"/>
          </a:xfrm>
          <a:prstGeom prst="smileyFac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1691680" y="4221088"/>
            <a:ext cx="914400" cy="914400"/>
          </a:xfrm>
          <a:prstGeom prst="smileyFac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«…</a:t>
            </a:r>
            <a:r>
              <a:rPr lang="ru-RU" sz="2700" b="1" dirty="0" smtClean="0"/>
              <a:t>Такое качество личности, как жизнестойкость, необходимо взращивать через осознание ценностей, а также развивать это свойство с помощью системы тренингов, занятий и упражнений…»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092824" cy="380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269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«ЖИЗНЕСТОЙКОСТЬ КАК ОСОЗНАННЫЙ ВЫБОР СОВРЕМЕННОЙ МОЛОДЁЖИ»</vt:lpstr>
      <vt:lpstr> «Развивающемуся обществу - подчеркивается в «Концепции модернизации Российского образования» - нужны современно образованные, нравственные, предприимчивые люди, которые могут самостоятельно принимать решения, ...прогнозируя их возможные последствия, отличаются мобильностью, ... способны к сотрудничеству, ... обладают чувством ответственности за судьбу страны, ее социально-экономическое процветание». </vt:lpstr>
      <vt:lpstr>Слайд 3</vt:lpstr>
      <vt:lpstr>Жизнестойкость с точки зрения старшеклассников</vt:lpstr>
      <vt:lpstr>Все молодые люди считают, что они обладают жизнестойкостью.</vt:lpstr>
      <vt:lpstr>  Конфликты с друзьями. Избиение в семье. Сдача экзаменов. Оскорбления, унижение в школе, в институте. Достижение значимой цели. Крушение надежд. Тонул в реке. Изнасилование. Смерть животного (попугайчика, собаки, кошки). Были ситуации, но вспоминать не хочется. Не сталкивался (около 5%).  </vt:lpstr>
      <vt:lpstr>Слайд 7</vt:lpstr>
      <vt:lpstr>   «…Такое качество личности, как жизнестойкость, необходимо взращивать через осознание ценностей, а также развивать это свойство с помощью системы тренингов, занятий и упражнений…»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«ЖИЗНЕСТОЙКОСТЬ КАК ОСОЗНАННЫЙ ВЫБОР СОВРЕМЕННОЙ МОЛОДЁЖИ»</dc:title>
  <dc:creator>User</dc:creator>
  <cp:lastModifiedBy>User</cp:lastModifiedBy>
  <cp:revision>9</cp:revision>
  <dcterms:created xsi:type="dcterms:W3CDTF">2014-01-10T15:28:16Z</dcterms:created>
  <dcterms:modified xsi:type="dcterms:W3CDTF">2014-01-10T16:58:50Z</dcterms:modified>
</cp:coreProperties>
</file>