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9" r:id="rId3"/>
    <p:sldId id="263" r:id="rId4"/>
    <p:sldId id="260" r:id="rId5"/>
    <p:sldId id="262"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BA042F3-CC70-410A-B72F-5DA2711C07CA}"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F5D344-9973-4B57-A084-4A71FA403B33}" type="slidenum">
              <a:rPr lang="ru-RU"/>
              <a:pPr>
                <a:defRPr/>
              </a:pPr>
              <a:t>‹#›</a:t>
            </a:fld>
            <a:endParaRPr lang="ru-RU"/>
          </a:p>
        </p:txBody>
      </p:sp>
    </p:spTree>
    <p:extLst>
      <p:ext uri="{BB962C8B-B14F-4D97-AF65-F5344CB8AC3E}">
        <p14:creationId xmlns:p14="http://schemas.microsoft.com/office/powerpoint/2010/main" val="129372305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597C69-C885-482B-AEFC-14F1BF4491DC}"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E3E86D-0C30-45F8-85E0-081684ABD80A}" type="slidenum">
              <a:rPr lang="ru-RU"/>
              <a:pPr>
                <a:defRPr/>
              </a:pPr>
              <a:t>‹#›</a:t>
            </a:fld>
            <a:endParaRPr lang="ru-RU"/>
          </a:p>
        </p:txBody>
      </p:sp>
    </p:spTree>
    <p:extLst>
      <p:ext uri="{BB962C8B-B14F-4D97-AF65-F5344CB8AC3E}">
        <p14:creationId xmlns:p14="http://schemas.microsoft.com/office/powerpoint/2010/main" val="14872101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FF3E9C4-6B8A-48B1-BE56-FA6393B9430F}"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C72E73-AB48-462F-A6B4-B213D7229701}" type="slidenum">
              <a:rPr lang="ru-RU"/>
              <a:pPr>
                <a:defRPr/>
              </a:pPr>
              <a:t>‹#›</a:t>
            </a:fld>
            <a:endParaRPr lang="ru-RU"/>
          </a:p>
        </p:txBody>
      </p:sp>
    </p:spTree>
    <p:extLst>
      <p:ext uri="{BB962C8B-B14F-4D97-AF65-F5344CB8AC3E}">
        <p14:creationId xmlns:p14="http://schemas.microsoft.com/office/powerpoint/2010/main" val="23226144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CAFA1B-57D6-4CEE-8AAC-4C243F7CF835}"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443D64-DCBE-44F2-AF8F-2BE3C95D47AC}" type="slidenum">
              <a:rPr lang="ru-RU"/>
              <a:pPr>
                <a:defRPr/>
              </a:pPr>
              <a:t>‹#›</a:t>
            </a:fld>
            <a:endParaRPr lang="ru-RU"/>
          </a:p>
        </p:txBody>
      </p:sp>
    </p:spTree>
    <p:extLst>
      <p:ext uri="{BB962C8B-B14F-4D97-AF65-F5344CB8AC3E}">
        <p14:creationId xmlns:p14="http://schemas.microsoft.com/office/powerpoint/2010/main" val="151250483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userDrawn="1"/>
        </p:nvSpPr>
        <p:spPr>
          <a:xfrm>
            <a:off x="179388" y="188913"/>
            <a:ext cx="8785225" cy="6480175"/>
          </a:xfrm>
          <a:prstGeom prst="rect">
            <a:avLst/>
          </a:prstGeom>
          <a:solidFill>
            <a:schemeClr val="bg1">
              <a:alpha val="69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F343CBC-059F-49DC-8C80-5258BC008AA3}" type="datetimeFigureOut">
              <a:rPr lang="ru-RU"/>
              <a:pPr>
                <a:defRPr/>
              </a:pPr>
              <a:t>11.02.2015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912DE0-8F1D-401A-9903-659996A412E9}" type="slidenum">
              <a:rPr lang="ru-RU"/>
              <a:pPr>
                <a:defRPr/>
              </a:pPr>
              <a:t>‹#›</a:t>
            </a:fld>
            <a:endParaRPr lang="ru-RU"/>
          </a:p>
        </p:txBody>
      </p:sp>
    </p:spTree>
    <p:extLst>
      <p:ext uri="{BB962C8B-B14F-4D97-AF65-F5344CB8AC3E}">
        <p14:creationId xmlns:p14="http://schemas.microsoft.com/office/powerpoint/2010/main" val="19160744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65034F8-C06F-458B-8DBE-CA9B833DF1F7}" type="datetimeFigureOut">
              <a:rPr lang="ru-RU"/>
              <a:pPr>
                <a:defRPr/>
              </a:pPr>
              <a:t>11.02.2015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F9FD44-A7BF-4A13-85BD-984F67B3EE71}" type="slidenum">
              <a:rPr lang="ru-RU"/>
              <a:pPr>
                <a:defRPr/>
              </a:pPr>
              <a:t>‹#›</a:t>
            </a:fld>
            <a:endParaRPr lang="ru-RU"/>
          </a:p>
        </p:txBody>
      </p:sp>
    </p:spTree>
    <p:extLst>
      <p:ext uri="{BB962C8B-B14F-4D97-AF65-F5344CB8AC3E}">
        <p14:creationId xmlns:p14="http://schemas.microsoft.com/office/powerpoint/2010/main" val="38632883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B6F2D59-FB6B-48FB-A22B-68E146686F5B}" type="datetimeFigureOut">
              <a:rPr lang="ru-RU"/>
              <a:pPr>
                <a:defRPr/>
              </a:pPr>
              <a:t>11.02.2015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D332DC2-1EA4-4AFE-89C3-D51975FCB775}" type="slidenum">
              <a:rPr lang="ru-RU"/>
              <a:pPr>
                <a:defRPr/>
              </a:pPr>
              <a:t>‹#›</a:t>
            </a:fld>
            <a:endParaRPr lang="ru-RU"/>
          </a:p>
        </p:txBody>
      </p:sp>
    </p:spTree>
    <p:extLst>
      <p:ext uri="{BB962C8B-B14F-4D97-AF65-F5344CB8AC3E}">
        <p14:creationId xmlns:p14="http://schemas.microsoft.com/office/powerpoint/2010/main" val="372428507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3741C2C-40B3-4299-BEFE-AEF9D19EF66D}" type="datetimeFigureOut">
              <a:rPr lang="ru-RU"/>
              <a:pPr>
                <a:defRPr/>
              </a:pPr>
              <a:t>11.02.2015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5F39AB7-22EE-4DA3-976B-89365AE748A6}" type="slidenum">
              <a:rPr lang="ru-RU"/>
              <a:pPr>
                <a:defRPr/>
              </a:pPr>
              <a:t>‹#›</a:t>
            </a:fld>
            <a:endParaRPr lang="ru-RU"/>
          </a:p>
        </p:txBody>
      </p:sp>
    </p:spTree>
    <p:extLst>
      <p:ext uri="{BB962C8B-B14F-4D97-AF65-F5344CB8AC3E}">
        <p14:creationId xmlns:p14="http://schemas.microsoft.com/office/powerpoint/2010/main" val="83936216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B17A02F-4661-4FAE-BA3F-266A8B612566}" type="datetimeFigureOut">
              <a:rPr lang="ru-RU"/>
              <a:pPr>
                <a:defRPr/>
              </a:pPr>
              <a:t>11.02.2015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69D2717-559E-4F65-A9DA-AB0730A0F0FA}" type="slidenum">
              <a:rPr lang="ru-RU"/>
              <a:pPr>
                <a:defRPr/>
              </a:pPr>
              <a:t>‹#›</a:t>
            </a:fld>
            <a:endParaRPr lang="ru-RU"/>
          </a:p>
        </p:txBody>
      </p:sp>
    </p:spTree>
    <p:extLst>
      <p:ext uri="{BB962C8B-B14F-4D97-AF65-F5344CB8AC3E}">
        <p14:creationId xmlns:p14="http://schemas.microsoft.com/office/powerpoint/2010/main" val="392018054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53E88E7-90DA-4ABD-BEE8-C5AA6AE78361}" type="datetimeFigureOut">
              <a:rPr lang="ru-RU"/>
              <a:pPr>
                <a:defRPr/>
              </a:pPr>
              <a:t>11.02.2015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37F3967-6AEB-40D7-ACE6-931DA19F5D9A}" type="slidenum">
              <a:rPr lang="ru-RU"/>
              <a:pPr>
                <a:defRPr/>
              </a:pPr>
              <a:t>‹#›</a:t>
            </a:fld>
            <a:endParaRPr lang="ru-RU"/>
          </a:p>
        </p:txBody>
      </p:sp>
    </p:spTree>
    <p:extLst>
      <p:ext uri="{BB962C8B-B14F-4D97-AF65-F5344CB8AC3E}">
        <p14:creationId xmlns:p14="http://schemas.microsoft.com/office/powerpoint/2010/main" val="291259396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087B4A5-0816-4B3B-8CE4-C895FEE9CA8B}" type="datetimeFigureOut">
              <a:rPr lang="ru-RU"/>
              <a:pPr>
                <a:defRPr/>
              </a:pPr>
              <a:t>11.02.2015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12041A-6192-4E5D-80A3-5E558FCF1B50}" type="slidenum">
              <a:rPr lang="ru-RU"/>
              <a:pPr>
                <a:defRPr/>
              </a:pPr>
              <a:t>‹#›</a:t>
            </a:fld>
            <a:endParaRPr lang="ru-RU"/>
          </a:p>
        </p:txBody>
      </p:sp>
    </p:spTree>
    <p:extLst>
      <p:ext uri="{BB962C8B-B14F-4D97-AF65-F5344CB8AC3E}">
        <p14:creationId xmlns:p14="http://schemas.microsoft.com/office/powerpoint/2010/main" val="24944609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9" name="Блок-схема: документ 8"/>
          <p:cNvSpPr/>
          <p:nvPr userDrawn="1"/>
        </p:nvSpPr>
        <p:spPr>
          <a:xfrm rot="10800000">
            <a:off x="0" y="0"/>
            <a:ext cx="9144000" cy="6858000"/>
          </a:xfrm>
          <a:prstGeom prst="flowChartDocumen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93ECA56-77CD-4693-A43F-41FF79263CED}" type="datetimeFigureOut">
              <a:rPr lang="ru-RU"/>
              <a:pPr>
                <a:defRPr/>
              </a:pPr>
              <a:t>11.02.2015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D3748FB-4FA2-4C01-B5DC-0D054B2A56C5}" type="slidenum">
              <a:rPr lang="ru-RU"/>
              <a:pPr>
                <a:defRPr/>
              </a:pPr>
              <a:t>‹#›</a:t>
            </a:fld>
            <a:endParaRPr lang="ru-RU"/>
          </a:p>
        </p:txBody>
      </p:sp>
      <p:sp>
        <p:nvSpPr>
          <p:cNvPr id="1030" name="Rectangle 1"/>
          <p:cNvSpPr>
            <a:spLocks noChangeArrowheads="1"/>
          </p:cNvSpPr>
          <p:nvPr userDrawn="1"/>
        </p:nvSpPr>
        <p:spPr bwMode="auto">
          <a:xfrm>
            <a:off x="0" y="6642100"/>
            <a:ext cx="1246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ru-RU" sz="800">
                <a:solidFill>
                  <a:srgbClr val="A6A6A6"/>
                </a:solidFill>
                <a:latin typeface="Arial" charset="0"/>
                <a:ea typeface="Calibri" pitchFamily="34" charset="0"/>
                <a:cs typeface="Times New Roman" pitchFamily="18" charset="0"/>
              </a:rPr>
              <a:t>FokinaLida.75@mail.ru</a:t>
            </a:r>
          </a:p>
        </p:txBody>
      </p:sp>
      <p:pic>
        <p:nvPicPr>
          <p:cNvPr id="1031" name="Рисунок 7" descr="1.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4076700"/>
            <a:ext cx="9144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userDrawn="1"/>
        </p:nvSpPr>
        <p:spPr>
          <a:xfrm>
            <a:off x="179512" y="188640"/>
            <a:ext cx="8784976" cy="6480720"/>
          </a:xfrm>
          <a:prstGeom prst="rect">
            <a:avLst/>
          </a:prstGeom>
          <a:solidFill>
            <a:schemeClr val="bg1"/>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7200" b="1" smtClean="0">
                <a:solidFill>
                  <a:srgbClr val="FF0000"/>
                </a:solidFill>
                <a:latin typeface="Monotype Corsiva" pitchFamily="66" charset="0"/>
              </a:rPr>
              <a:t>Когда мы любим, то…</a:t>
            </a:r>
          </a:p>
        </p:txBody>
      </p:sp>
      <p:sp>
        <p:nvSpPr>
          <p:cNvPr id="3" name="Подзаголовок 2"/>
          <p:cNvSpPr>
            <a:spLocks noGrp="1"/>
          </p:cNvSpPr>
          <p:nvPr>
            <p:ph type="subTitle" idx="1"/>
          </p:nvPr>
        </p:nvSpPr>
        <p:spPr/>
        <p:txBody>
          <a:bodyPr/>
          <a:lstStyle/>
          <a:p>
            <a:pPr eaLnBrk="1" hangingPunct="1">
              <a:defRPr/>
            </a:pPr>
            <a:endParaRPr lang="ru-RU"/>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ru-RU" altLang="ru-RU" smtClean="0"/>
          </a:p>
        </p:txBody>
      </p:sp>
      <p:sp>
        <p:nvSpPr>
          <p:cNvPr id="22531" name="Текст 6"/>
          <p:cNvSpPr>
            <a:spLocks noGrp="1"/>
          </p:cNvSpPr>
          <p:nvPr>
            <p:ph type="body" sz="half" idx="2"/>
          </p:nvPr>
        </p:nvSpPr>
        <p:spPr bwMode="auto">
          <a:xfrm>
            <a:off x="4787900" y="836613"/>
            <a:ext cx="3960813"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2000" b="1" smtClean="0">
                <a:latin typeface="Monotype Corsiva" pitchFamily="66" charset="0"/>
              </a:rPr>
              <a:t>Я вас любил: любовь еще, быть может...</a:t>
            </a:r>
          </a:p>
          <a:p>
            <a:pPr eaLnBrk="1" hangingPunct="1"/>
            <a:r>
              <a:rPr lang="ru-RU" altLang="ru-RU" sz="2000" b="1" smtClean="0">
                <a:latin typeface="Monotype Corsiva" pitchFamily="66" charset="0"/>
              </a:rPr>
              <a:t>Я вас любил: любовь еще, быть может,</a:t>
            </a:r>
          </a:p>
          <a:p>
            <a:pPr eaLnBrk="1" hangingPunct="1"/>
            <a:r>
              <a:rPr lang="ru-RU" altLang="ru-RU" sz="2000" b="1" smtClean="0">
                <a:latin typeface="Monotype Corsiva" pitchFamily="66" charset="0"/>
              </a:rPr>
              <a:t>В душе моей угасла не совсем;</a:t>
            </a:r>
          </a:p>
          <a:p>
            <a:pPr eaLnBrk="1" hangingPunct="1"/>
            <a:r>
              <a:rPr lang="ru-RU" altLang="ru-RU" sz="2000" b="1" smtClean="0">
                <a:latin typeface="Monotype Corsiva" pitchFamily="66" charset="0"/>
              </a:rPr>
              <a:t>Но пусть она вас больше не тревожит;</a:t>
            </a:r>
          </a:p>
          <a:p>
            <a:pPr eaLnBrk="1" hangingPunct="1"/>
            <a:r>
              <a:rPr lang="ru-RU" altLang="ru-RU" sz="2000" b="1" smtClean="0">
                <a:latin typeface="Monotype Corsiva" pitchFamily="66" charset="0"/>
              </a:rPr>
              <a:t>Я не хочу печалить вас ничем.</a:t>
            </a:r>
          </a:p>
          <a:p>
            <a:pPr eaLnBrk="1" hangingPunct="1"/>
            <a:r>
              <a:rPr lang="ru-RU" altLang="ru-RU" sz="2000" b="1" smtClean="0">
                <a:latin typeface="Monotype Corsiva" pitchFamily="66" charset="0"/>
              </a:rPr>
              <a:t>Я вас любил безмолвно, безнадежно,</a:t>
            </a:r>
          </a:p>
          <a:p>
            <a:pPr eaLnBrk="1" hangingPunct="1"/>
            <a:r>
              <a:rPr lang="ru-RU" altLang="ru-RU" sz="2000" b="1" smtClean="0">
                <a:latin typeface="Monotype Corsiva" pitchFamily="66" charset="0"/>
              </a:rPr>
              <a:t>То робостью, то ревностью томим;</a:t>
            </a:r>
          </a:p>
          <a:p>
            <a:pPr eaLnBrk="1" hangingPunct="1"/>
            <a:r>
              <a:rPr lang="ru-RU" altLang="ru-RU" sz="2000" b="1" smtClean="0">
                <a:latin typeface="Monotype Corsiva" pitchFamily="66" charset="0"/>
              </a:rPr>
              <a:t>Я вас любил так искренно, так нежно,</a:t>
            </a:r>
          </a:p>
          <a:p>
            <a:pPr eaLnBrk="1" hangingPunct="1"/>
            <a:r>
              <a:rPr lang="ru-RU" altLang="ru-RU" sz="2000" b="1" smtClean="0">
                <a:latin typeface="Monotype Corsiva" pitchFamily="66" charset="0"/>
              </a:rPr>
              <a:t>Как дай вам бог любимой быть другим</a:t>
            </a:r>
          </a:p>
        </p:txBody>
      </p:sp>
      <p:pic>
        <p:nvPicPr>
          <p:cNvPr id="921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39552" y="1268760"/>
            <a:ext cx="3455813" cy="4043301"/>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4"/>
          <p:cNvSpPr>
            <a:spLocks noGrp="1"/>
          </p:cNvSpPr>
          <p:nvPr>
            <p:ph type="title"/>
          </p:nvPr>
        </p:nvSpPr>
        <p:spPr bwMode="auto">
          <a:xfrm>
            <a:off x="457200" y="188913"/>
            <a:ext cx="8229600" cy="122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mtClean="0"/>
              <a:t>Ответственность за сексуальное насилие </a:t>
            </a:r>
          </a:p>
        </p:txBody>
      </p:sp>
      <p:sp>
        <p:nvSpPr>
          <p:cNvPr id="23555" name="Объект 5"/>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Font typeface="Arial" charset="0"/>
              <a:buNone/>
            </a:pPr>
            <a:r>
              <a:rPr lang="ru-RU" altLang="ru-RU" sz="2800" b="1" smtClean="0"/>
              <a:t>Статья 131. УК РФ      Изнасилование </a:t>
            </a:r>
          </a:p>
          <a:p>
            <a:pPr marL="0" indent="0" eaLnBrk="1" hangingPunct="1">
              <a:spcBef>
                <a:spcPct val="0"/>
              </a:spcBef>
              <a:buFont typeface="Arial" charset="0"/>
              <a:buNone/>
            </a:pPr>
            <a:r>
              <a:rPr lang="ru-RU" altLang="ru-RU" sz="2800" smtClean="0"/>
              <a:t>1. Изнасилование, то есть половое сношение с применением насилия или с угрозой его применения к потерпевшей или к другим лицам либо с использованием беспомощного состояния потерпевшей, -</a:t>
            </a:r>
          </a:p>
          <a:p>
            <a:pPr marL="0" indent="0" eaLnBrk="1" hangingPunct="1">
              <a:spcBef>
                <a:spcPct val="0"/>
              </a:spcBef>
              <a:buFont typeface="Arial" charset="0"/>
              <a:buNone/>
            </a:pPr>
            <a:r>
              <a:rPr lang="ru-RU" altLang="ru-RU" sz="2800" smtClean="0"/>
              <a:t>наказывается лишением свободы на срок от </a:t>
            </a:r>
            <a:r>
              <a:rPr lang="ru-RU" altLang="ru-RU" sz="2800" b="1" smtClean="0"/>
              <a:t>3</a:t>
            </a:r>
            <a:r>
              <a:rPr lang="ru-RU" altLang="ru-RU" sz="2800" smtClean="0"/>
              <a:t> до </a:t>
            </a:r>
            <a:r>
              <a:rPr lang="ru-RU" altLang="ru-RU" sz="2800" b="1" smtClean="0"/>
              <a:t>6 </a:t>
            </a:r>
            <a:r>
              <a:rPr lang="ru-RU" altLang="ru-RU" sz="2800" smtClean="0"/>
              <a:t>лет.</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bwMode="auto">
          <a:xfrm>
            <a:off x="457200" y="188913"/>
            <a:ext cx="8229600" cy="122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ru-RU" altLang="ru-RU" smtClean="0"/>
          </a:p>
        </p:txBody>
      </p:sp>
      <p:sp>
        <p:nvSpPr>
          <p:cNvPr id="24579" name="Объект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800" smtClean="0"/>
              <a:t>2. Изнасилование:</a:t>
            </a:r>
          </a:p>
          <a:p>
            <a:pPr eaLnBrk="1" hangingPunct="1"/>
            <a:r>
              <a:rPr lang="ru-RU" altLang="ru-RU" sz="1800" smtClean="0"/>
              <a:t>а) совершенное группой лиц, группой лиц по предварительному сговору или организованной группой;</a:t>
            </a:r>
          </a:p>
          <a:p>
            <a:pPr eaLnBrk="1" hangingPunct="1"/>
            <a:r>
              <a:rPr lang="ru-RU" altLang="ru-RU" sz="1800" smtClean="0"/>
              <a:t>б) соединенное с угрозой убийством или причинением тяжкого вреда здоровью, а также совершенное с особой жестокостью по отношению к потерпевшей или к другим лицам;</a:t>
            </a:r>
          </a:p>
          <a:p>
            <a:pPr eaLnBrk="1" hangingPunct="1"/>
            <a:r>
              <a:rPr lang="ru-RU" altLang="ru-RU" sz="1800" smtClean="0"/>
              <a:t>в) повлекшее заражение потерпевшей венерическим заболеванием, -</a:t>
            </a:r>
          </a:p>
          <a:p>
            <a:pPr eaLnBrk="1" hangingPunct="1"/>
            <a:r>
              <a:rPr lang="ru-RU" altLang="ru-RU" sz="1800" smtClean="0"/>
              <a:t>наказывается лишением свободы на срок от </a:t>
            </a:r>
            <a:r>
              <a:rPr lang="ru-RU" altLang="ru-RU" sz="1800" b="1" smtClean="0"/>
              <a:t>4</a:t>
            </a:r>
            <a:r>
              <a:rPr lang="ru-RU" altLang="ru-RU" sz="1800" smtClean="0"/>
              <a:t> до </a:t>
            </a:r>
            <a:r>
              <a:rPr lang="ru-RU" altLang="ru-RU" sz="1800" b="1" smtClean="0"/>
              <a:t>10</a:t>
            </a:r>
            <a:r>
              <a:rPr lang="ru-RU" altLang="ru-RU" sz="1800" smtClean="0"/>
              <a:t> лет с ограничением свободы на срок до двух лет либо без такового.</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bwMode="auto">
          <a:xfrm>
            <a:off x="457200" y="188913"/>
            <a:ext cx="8229600" cy="122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ru-RU" altLang="ru-RU" smtClean="0"/>
          </a:p>
        </p:txBody>
      </p:sp>
      <p:sp>
        <p:nvSpPr>
          <p:cNvPr id="25603" name="Объект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800" smtClean="0">
                <a:solidFill>
                  <a:srgbClr val="000000"/>
                </a:solidFill>
              </a:rPr>
              <a:t>3. Изнасилование:</a:t>
            </a:r>
          </a:p>
          <a:p>
            <a:pPr eaLnBrk="1" hangingPunct="1"/>
            <a:r>
              <a:rPr lang="ru-RU" altLang="ru-RU" sz="1800" smtClean="0">
                <a:solidFill>
                  <a:srgbClr val="000000"/>
                </a:solidFill>
              </a:rPr>
              <a:t>а) несовершеннолетней (14 – 18 лет);</a:t>
            </a:r>
          </a:p>
          <a:p>
            <a:pPr eaLnBrk="1" hangingPunct="1"/>
            <a:r>
              <a:rPr lang="ru-RU" altLang="ru-RU" sz="1800" smtClean="0">
                <a:solidFill>
                  <a:srgbClr val="000000"/>
                </a:solidFill>
              </a:rPr>
              <a:t>б) повлекшее по неосторожности причинение тяжкого вреда здоровью потерпевшей, заражение ее ВИЧ-инфекцией или иные тяжкие последствия, -</a:t>
            </a:r>
          </a:p>
          <a:p>
            <a:pPr eaLnBrk="1" hangingPunct="1"/>
            <a:r>
              <a:rPr lang="ru-RU" altLang="ru-RU" sz="1800" smtClean="0">
                <a:solidFill>
                  <a:srgbClr val="000000"/>
                </a:solidFill>
              </a:rPr>
              <a:t>наказывается лишением свободы на срок от</a:t>
            </a:r>
            <a:r>
              <a:rPr lang="ru-RU" altLang="ru-RU" sz="1800" b="1" smtClean="0">
                <a:solidFill>
                  <a:srgbClr val="000000"/>
                </a:solidFill>
              </a:rPr>
              <a:t> 8 </a:t>
            </a:r>
            <a:r>
              <a:rPr lang="ru-RU" altLang="ru-RU" sz="1800" smtClean="0">
                <a:solidFill>
                  <a:srgbClr val="000000"/>
                </a:solidFill>
              </a:rPr>
              <a:t>до </a:t>
            </a:r>
            <a:r>
              <a:rPr lang="ru-RU" altLang="ru-RU" sz="1800" b="1" smtClean="0">
                <a:solidFill>
                  <a:srgbClr val="000000"/>
                </a:solidFill>
              </a:rPr>
              <a:t>15 </a:t>
            </a:r>
            <a:r>
              <a:rPr lang="ru-RU" altLang="ru-RU" sz="1800" smtClean="0">
                <a:solidFill>
                  <a:srgbClr val="000000"/>
                </a:solidFill>
              </a:rPr>
              <a:t> лет с лишением права занимать определенные должности или заниматься определенной деятельностью на срок до двадцати лет или без такового и с ограничением свободы на срок до двух лет.</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bwMode="auto">
          <a:xfrm>
            <a:off x="457200" y="188913"/>
            <a:ext cx="8229600" cy="122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ru-RU" altLang="ru-RU" smtClean="0"/>
          </a:p>
        </p:txBody>
      </p:sp>
      <p:sp>
        <p:nvSpPr>
          <p:cNvPr id="26627" name="Объект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800" b="1" smtClean="0">
                <a:solidFill>
                  <a:srgbClr val="000000"/>
                </a:solidFill>
              </a:rPr>
              <a:t>4. Изнасилование:</a:t>
            </a:r>
          </a:p>
          <a:p>
            <a:pPr eaLnBrk="1" hangingPunct="1"/>
            <a:r>
              <a:rPr lang="ru-RU" altLang="ru-RU" sz="1800" smtClean="0">
                <a:solidFill>
                  <a:srgbClr val="000000"/>
                </a:solidFill>
              </a:rPr>
              <a:t>а) повлекшее по неосторожности смерть потерпевшей;</a:t>
            </a:r>
          </a:p>
          <a:p>
            <a:pPr eaLnBrk="1" hangingPunct="1"/>
            <a:r>
              <a:rPr lang="ru-RU" altLang="ru-RU" sz="1800" smtClean="0">
                <a:solidFill>
                  <a:srgbClr val="000000"/>
                </a:solidFill>
              </a:rPr>
              <a:t>б) потерпевшей, не достигшей четырнадцатилетнего возраста, -</a:t>
            </a:r>
          </a:p>
          <a:p>
            <a:pPr eaLnBrk="1" hangingPunct="1"/>
            <a:r>
              <a:rPr lang="ru-RU" altLang="ru-RU" sz="1800" smtClean="0">
                <a:solidFill>
                  <a:srgbClr val="000000"/>
                </a:solidFill>
              </a:rPr>
              <a:t>наказывается лишением свободы на срок от </a:t>
            </a:r>
            <a:r>
              <a:rPr lang="ru-RU" altLang="ru-RU" sz="1800" b="1" smtClean="0">
                <a:solidFill>
                  <a:srgbClr val="000000"/>
                </a:solidFill>
              </a:rPr>
              <a:t>12 </a:t>
            </a:r>
            <a:r>
              <a:rPr lang="ru-RU" altLang="ru-RU" sz="1800" smtClean="0">
                <a:solidFill>
                  <a:srgbClr val="000000"/>
                </a:solidFill>
              </a:rPr>
              <a:t>до </a:t>
            </a:r>
            <a:r>
              <a:rPr lang="ru-RU" altLang="ru-RU" sz="1800" b="1" smtClean="0">
                <a:solidFill>
                  <a:srgbClr val="000000"/>
                </a:solidFill>
              </a:rPr>
              <a:t>20 </a:t>
            </a:r>
            <a:r>
              <a:rPr lang="ru-RU" altLang="ru-RU" sz="1800" smtClean="0">
                <a:solidFill>
                  <a:srgbClr val="000000"/>
                </a:solidFill>
              </a:rPr>
              <a:t> лет с лишением права занимать определенные должности или заниматься определенной деятельностью на срок до двадцати лет или без такового и с ограничением свободы на срок до двух лет.</a:t>
            </a:r>
          </a:p>
          <a:p>
            <a:pPr eaLnBrk="1" hangingPunct="1"/>
            <a:endParaRPr lang="ru-RU" altLang="ru-RU" sz="1800" smtClean="0">
              <a:solidFill>
                <a:srgbClr val="000000"/>
              </a:solidFill>
            </a:endParaRPr>
          </a:p>
          <a:p>
            <a:pPr eaLnBrk="1" hangingPunct="1"/>
            <a:endParaRPr lang="ru-RU" altLang="ru-RU" smtClean="0">
              <a:solidFill>
                <a:srgbClr val="000000"/>
              </a:solidFill>
            </a:endParaRPr>
          </a:p>
          <a:p>
            <a:pPr eaLnBrk="1" hangingPunct="1"/>
            <a:endParaRPr lang="ru-RU" altLang="ru-RU" smtClean="0">
              <a:solidFill>
                <a:srgbClr val="000000"/>
              </a:solidFill>
            </a:endParaRPr>
          </a:p>
          <a:p>
            <a:pPr eaLnBrk="1" hangingPunct="1"/>
            <a:endParaRPr lang="ru-RU" altLang="ru-RU" smtClean="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457200" y="188913"/>
            <a:ext cx="8229600" cy="122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8000" b="1" smtClean="0">
                <a:solidFill>
                  <a:srgbClr val="FF0000"/>
                </a:solidFill>
                <a:latin typeface="Monotype Corsiva" pitchFamily="66" charset="0"/>
                <a:ea typeface="Batang" pitchFamily="18" charset="-127"/>
                <a:cs typeface="Mangal" pitchFamily="18" charset="0"/>
              </a:rPr>
              <a:t>Любовь это…</a:t>
            </a:r>
          </a:p>
        </p:txBody>
      </p:sp>
      <p:pic>
        <p:nvPicPr>
          <p:cNvPr id="14339"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51050" y="1844675"/>
            <a:ext cx="5538788" cy="3703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ru-RU" altLang="ru-RU" sz="4400" smtClean="0">
                <a:solidFill>
                  <a:srgbClr val="FF0000"/>
                </a:solidFill>
                <a:latin typeface="Monotype Corsiva" pitchFamily="66" charset="0"/>
              </a:rPr>
              <a:t>Виды любви:</a:t>
            </a:r>
            <a:endParaRPr lang="ru-RU" altLang="ru-RU" smtClean="0"/>
          </a:p>
        </p:txBody>
      </p:sp>
      <p:sp>
        <p:nvSpPr>
          <p:cNvPr id="15363" name="Текст 3"/>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600" b="1" smtClean="0">
                <a:solidFill>
                  <a:srgbClr val="FF0000"/>
                </a:solidFill>
              </a:rPr>
              <a:t>Агапэ. </a:t>
            </a:r>
            <a:r>
              <a:rPr lang="ru-RU" altLang="ru-RU" sz="1600" smtClean="0"/>
              <a:t>Это сильное, жертвенное чувство со скрытым элементом сексуального влечения. Влюбленный как бы боится нахлынувших на него переживаний и, не сознаваясь даже самому себе в этих чувствах, старается, с одной стороны, быть от объекта любви подальше, а с другой - неудержимо стремится увидеть, услышать любимого. Помните, поднимешь телефонную трубку, а там только дыхание... В таком случае - дай вам Бог сил! Поскольку именно в агапэ таится огромный запас духовной энергии. </a:t>
            </a:r>
            <a:endParaRPr lang="ru-RU" altLang="ru-RU" smtClean="0"/>
          </a:p>
        </p:txBody>
      </p:sp>
      <p:pic>
        <p:nvPicPr>
          <p:cNvPr id="1536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492500" y="1268413"/>
            <a:ext cx="5248275" cy="3497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ru-RU" altLang="ru-RU" sz="4400" smtClean="0">
                <a:solidFill>
                  <a:srgbClr val="FF0000"/>
                </a:solidFill>
                <a:latin typeface="Monotype Corsiva" pitchFamily="66" charset="0"/>
              </a:rPr>
              <a:t>Виды любви:</a:t>
            </a:r>
          </a:p>
        </p:txBody>
      </p:sp>
      <p:sp>
        <p:nvSpPr>
          <p:cNvPr id="16387" name="Текст 7"/>
          <p:cNvSpPr>
            <a:spLocks noGrp="1"/>
          </p:cNvSpPr>
          <p:nvPr>
            <p:ph type="body" sz="half" idx="2"/>
          </p:nvPr>
        </p:nvSpPr>
        <p:spPr bwMode="auto">
          <a:xfrm>
            <a:off x="457200" y="1435100"/>
            <a:ext cx="3008313" cy="5233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600" b="1" smtClean="0">
                <a:solidFill>
                  <a:srgbClr val="FF0000"/>
                </a:solidFill>
              </a:rPr>
              <a:t>Эрос </a:t>
            </a:r>
            <a:r>
              <a:rPr lang="ru-RU" altLang="ru-RU" sz="1600" smtClean="0"/>
              <a:t>– это страсть, движимая желанием обладать объектом любви в физическом плане. Полное обладание другим человеком – недостижимая цель, поэтому эрос – разрушительная любовь, любовь-зависимость. Эротическая любовь часто изображается в кино и художественной литературе, она прекрасно продается, так как демонстрирует сильные эмоции (которых нам часто не хватает), всепоглощающее желание, заставляет примерять на себя переживания персонажей и получать от этого удовлетворение. Эротическая любовь недолговечна.</a:t>
            </a:r>
            <a:br>
              <a:rPr lang="ru-RU" altLang="ru-RU" sz="1600" smtClean="0"/>
            </a:br>
            <a:r>
              <a:rPr lang="ru-RU" altLang="ru-RU" smtClean="0"/>
              <a:t/>
            </a:r>
            <a:br>
              <a:rPr lang="ru-RU" altLang="ru-RU" smtClean="0"/>
            </a:br>
            <a:endParaRPr lang="ru-RU" altLang="ru-RU" smtClean="0"/>
          </a:p>
        </p:txBody>
      </p:sp>
      <p:pic>
        <p:nvPicPr>
          <p:cNvPr id="1638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738" y="765175"/>
            <a:ext cx="4465637" cy="378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ru-RU" altLang="ru-RU" sz="4400" smtClean="0">
                <a:solidFill>
                  <a:srgbClr val="FF0000"/>
                </a:solidFill>
                <a:latin typeface="Monotype Corsiva" pitchFamily="66" charset="0"/>
              </a:rPr>
              <a:t>Виды любви:</a:t>
            </a:r>
            <a:endParaRPr lang="ru-RU" altLang="ru-RU" smtClean="0"/>
          </a:p>
        </p:txBody>
      </p:sp>
      <p:sp>
        <p:nvSpPr>
          <p:cNvPr id="17411" name="Текст 3"/>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600" b="1" smtClean="0">
                <a:solidFill>
                  <a:srgbClr val="FF0000"/>
                </a:solidFill>
              </a:rPr>
              <a:t>Людус</a:t>
            </a:r>
            <a:r>
              <a:rPr lang="ru-RU" altLang="ru-RU" sz="1600" smtClean="0"/>
              <a:t> – это любовь-спорт, игра, состязание. Чувства в такой любви поверхностны, поэтому не могут удовлетворить человека полностью. Эта проблема решается увеличением числа партнеров, количество заменяет качество, это потребительская любовь, не моногамная. Тем не менее, если обоим партнерам такая игра в удовольствие, осуждать их нет права ни у меня, ни у кого-то еще.</a:t>
            </a:r>
            <a:br>
              <a:rPr lang="ru-RU" altLang="ru-RU" sz="1600" smtClean="0"/>
            </a:br>
            <a:r>
              <a:rPr lang="ru-RU" altLang="ru-RU" smtClean="0"/>
              <a:t/>
            </a:r>
            <a:br>
              <a:rPr lang="ru-RU" altLang="ru-RU" smtClean="0"/>
            </a:br>
            <a:endParaRPr lang="ru-RU" altLang="ru-RU" smtClean="0"/>
          </a:p>
        </p:txBody>
      </p:sp>
      <p:pic>
        <p:nvPicPr>
          <p:cNvPr id="1741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24300" y="1504950"/>
            <a:ext cx="4762500" cy="3157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ru-RU" altLang="ru-RU" sz="4400" smtClean="0">
                <a:solidFill>
                  <a:srgbClr val="FF0000"/>
                </a:solidFill>
                <a:latin typeface="Monotype Corsiva" pitchFamily="66" charset="0"/>
              </a:rPr>
              <a:t>Виды любви:</a:t>
            </a:r>
            <a:endParaRPr lang="ru-RU" altLang="ru-RU" smtClean="0"/>
          </a:p>
        </p:txBody>
      </p:sp>
      <p:sp>
        <p:nvSpPr>
          <p:cNvPr id="18435" name="Текст 3"/>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600" b="1" smtClean="0">
                <a:solidFill>
                  <a:srgbClr val="FF0000"/>
                </a:solidFill>
              </a:rPr>
              <a:t>Прагма</a:t>
            </a:r>
            <a:r>
              <a:rPr lang="ru-RU" altLang="ru-RU" sz="1600" smtClean="0"/>
              <a:t> – рациональная любовь, реалистичная, любовь по «расчету» (не путать с браком по расчету). Прагма рождается не от импульса, а от решения любить, это решение основывается на доводах рассудка («человек достойный, подходящий» или «он меня любит»). Этот вид любви идет не от сердца, а, в первую очередь, от ума и удовлетворяет разум, но не эмоциональную сторону. Тем не менее, многие люди находят свое счастье в прагматической любви.</a:t>
            </a:r>
          </a:p>
        </p:txBody>
      </p:sp>
      <p:pic>
        <p:nvPicPr>
          <p:cNvPr id="1843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140200" y="1493838"/>
            <a:ext cx="4546600" cy="30337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ru-RU" altLang="ru-RU" sz="4400" smtClean="0">
                <a:solidFill>
                  <a:srgbClr val="FF0000"/>
                </a:solidFill>
                <a:latin typeface="Monotype Corsiva" pitchFamily="66" charset="0"/>
              </a:rPr>
              <a:t>Виды любви:</a:t>
            </a:r>
            <a:endParaRPr lang="ru-RU" altLang="ru-RU" smtClean="0"/>
          </a:p>
        </p:txBody>
      </p:sp>
      <p:sp>
        <p:nvSpPr>
          <p:cNvPr id="19459" name="Текст 3"/>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800" b="1" smtClean="0">
                <a:solidFill>
                  <a:srgbClr val="FF0000"/>
                </a:solidFill>
              </a:rPr>
              <a:t>Сторге </a:t>
            </a:r>
            <a:r>
              <a:rPr lang="ru-RU" altLang="ru-RU" sz="1800" smtClean="0"/>
              <a:t>– любовь-нежность, основывается на теплых, надежных, партнерских отношениях. Также описывается как любовь-дружба, т.е. партнеры и любимые, и друзья друг другу. Чаще говорят о возникновении сторге в контексте долгих лет счастливого брака, но и молодые пары могут испытать такую любовь.</a:t>
            </a:r>
            <a:br>
              <a:rPr lang="ru-RU" altLang="ru-RU" sz="1800" smtClean="0"/>
            </a:br>
            <a:r>
              <a:rPr lang="ru-RU" altLang="ru-RU" smtClean="0"/>
              <a:t/>
            </a:r>
            <a:br>
              <a:rPr lang="ru-RU" altLang="ru-RU" smtClean="0"/>
            </a:br>
            <a:endParaRPr lang="ru-RU" altLang="ru-RU" smtClean="0"/>
          </a:p>
        </p:txBody>
      </p:sp>
      <p:pic>
        <p:nvPicPr>
          <p:cNvPr id="1946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63938" y="1052513"/>
            <a:ext cx="5111750" cy="3527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ru-RU" altLang="ru-RU" sz="4400" smtClean="0">
                <a:solidFill>
                  <a:srgbClr val="FF0000"/>
                </a:solidFill>
                <a:latin typeface="Monotype Corsiva" pitchFamily="66" charset="0"/>
              </a:rPr>
              <a:t>Виды любви:</a:t>
            </a:r>
            <a:endParaRPr lang="ru-RU" altLang="ru-RU" smtClean="0"/>
          </a:p>
        </p:txBody>
      </p:sp>
      <p:sp>
        <p:nvSpPr>
          <p:cNvPr id="20483" name="Текст 3"/>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z="1600" b="1" smtClean="0">
                <a:solidFill>
                  <a:srgbClr val="FF0000"/>
                </a:solidFill>
              </a:rPr>
              <a:t>Мания</a:t>
            </a:r>
            <a:r>
              <a:rPr lang="ru-RU" altLang="ru-RU" sz="1600" smtClean="0"/>
              <a:t> – взрывоопасная любовь-одержимость. Мания либо разрушает сама себя, либо должна перерасти в другой вид любви, сама по себе она не может существовать долго (за исключением пар, где один любит причинять страдания, а другой любит их испытывать). Такая любовь всегда сопровождается неуверенностью в себе и зависимостью от объекта любви. Манию характеризуют душевная боль, ревность, смятение чувств, постоянное напряжение, даже безумие.</a:t>
            </a:r>
            <a:br>
              <a:rPr lang="ru-RU" altLang="ru-RU" sz="1600" smtClean="0"/>
            </a:br>
            <a:r>
              <a:rPr lang="ru-RU" altLang="ru-RU" sz="1600" smtClean="0"/>
              <a:t/>
            </a:r>
            <a:br>
              <a:rPr lang="ru-RU" altLang="ru-RU" sz="1600" smtClean="0"/>
            </a:br>
            <a:endParaRPr lang="ru-RU" altLang="ru-RU" sz="1600" smtClean="0"/>
          </a:p>
        </p:txBody>
      </p:sp>
      <p:pic>
        <p:nvPicPr>
          <p:cNvPr id="2048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635375" y="908050"/>
            <a:ext cx="5111750" cy="3406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bwMode="auto">
          <a:xfrm>
            <a:off x="250825" y="188913"/>
            <a:ext cx="8713788"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b="1" smtClean="0">
                <a:solidFill>
                  <a:srgbClr val="FF0000"/>
                </a:solidFill>
                <a:latin typeface="Monotype Corsiva" pitchFamily="66" charset="0"/>
              </a:rPr>
              <a:t>Любовь и секс – это одно и то же…???</a:t>
            </a:r>
          </a:p>
        </p:txBody>
      </p:sp>
      <p:sp>
        <p:nvSpPr>
          <p:cNvPr id="21507" name="Объект 4"/>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mtClean="0"/>
              <a:t>Бывает ли любовь без сексуальных отношений?  </a:t>
            </a:r>
          </a:p>
        </p:txBody>
      </p:sp>
      <p:sp>
        <p:nvSpPr>
          <p:cNvPr id="21508" name="Объект 5"/>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smtClean="0"/>
              <a:t>Бывает ли секс без любви? </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733</Words>
  <Application>Microsoft Office PowerPoint</Application>
  <PresentationFormat>Экран (4:3)</PresentationFormat>
  <Paragraphs>45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1_Тема Office</vt:lpstr>
      <vt:lpstr>Когда мы любим, то…</vt:lpstr>
      <vt:lpstr>Любовь это…</vt:lpstr>
      <vt:lpstr>Виды любви:</vt:lpstr>
      <vt:lpstr>Виды любви:</vt:lpstr>
      <vt:lpstr>Виды любви:</vt:lpstr>
      <vt:lpstr>Виды любви:</vt:lpstr>
      <vt:lpstr>Виды любви:</vt:lpstr>
      <vt:lpstr>Виды любви:</vt:lpstr>
      <vt:lpstr>Любовь и секс – это одно и то же…???</vt:lpstr>
      <vt:lpstr>Презентация PowerPoint</vt:lpstr>
      <vt:lpstr>Ответственность за сексуальное насилие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Когда мы любим, то…</dc:title>
  <dc:creator>user</dc:creator>
  <cp:lastModifiedBy>user</cp:lastModifiedBy>
  <cp:revision>15</cp:revision>
  <dcterms:created xsi:type="dcterms:W3CDTF">2015-02-10T10:58:39Z</dcterms:created>
  <dcterms:modified xsi:type="dcterms:W3CDTF">2015-02-11T13:28:49Z</dcterms:modified>
</cp:coreProperties>
</file>