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56" r:id="rId3"/>
    <p:sldId id="296" r:id="rId4"/>
    <p:sldId id="258" r:id="rId5"/>
    <p:sldId id="259" r:id="rId6"/>
    <p:sldId id="295" r:id="rId7"/>
    <p:sldId id="261" r:id="rId8"/>
    <p:sldId id="265" r:id="rId9"/>
    <p:sldId id="287" r:id="rId10"/>
    <p:sldId id="266" r:id="rId11"/>
    <p:sldId id="267" r:id="rId12"/>
    <p:sldId id="268" r:id="rId13"/>
    <p:sldId id="269" r:id="rId14"/>
    <p:sldId id="270" r:id="rId15"/>
    <p:sldId id="292" r:id="rId16"/>
    <p:sldId id="272" r:id="rId17"/>
    <p:sldId id="274" r:id="rId18"/>
    <p:sldId id="291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00"/>
    <a:srgbClr val="9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41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B45EC3-F1B1-4A48-AFD7-2C3FA6F9952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247CE1-1557-4C6B-B006-1340DD85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afgan-memorial.ru/uploads/230g1_Verizhnikov_Orel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E0000"/>
                </a:solidFill>
              </a:rPr>
              <a:t>Социальный проект </a:t>
            </a:r>
            <a:br>
              <a:rPr lang="ru-RU" dirty="0" smtClean="0">
                <a:solidFill>
                  <a:srgbClr val="9E0000"/>
                </a:solidFill>
              </a:rPr>
            </a:br>
            <a:r>
              <a:rPr lang="ru-RU" dirty="0" smtClean="0">
                <a:solidFill>
                  <a:srgbClr val="9E0000"/>
                </a:solidFill>
              </a:rPr>
              <a:t>«Герои тридцатки». </a:t>
            </a:r>
            <a:br>
              <a:rPr lang="ru-RU" dirty="0" smtClean="0">
                <a:solidFill>
                  <a:srgbClr val="9E0000"/>
                </a:solidFill>
              </a:rPr>
            </a:br>
            <a:r>
              <a:rPr lang="ru-RU" dirty="0" smtClean="0">
                <a:solidFill>
                  <a:srgbClr val="9E0000"/>
                </a:solidFill>
              </a:rPr>
              <a:t>Открытие мемориальной доски</a:t>
            </a:r>
            <a:endParaRPr lang="ru-RU" dirty="0">
              <a:solidFill>
                <a:srgbClr val="9E0000"/>
              </a:solidFill>
            </a:endParaRPr>
          </a:p>
        </p:txBody>
      </p:sp>
      <p:pic>
        <p:nvPicPr>
          <p:cNvPr id="1027" name="Picture 3" descr="F:\мемориа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060848"/>
            <a:ext cx="7898809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плана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363272" cy="15122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22 февраля 2014г на торжественной линейке в присутствии родных, друзей погибших героев, а также депутата Орловской областной Думы Митина А. Н., учителей – ветеранов школы, сотрудников библиотеки имени Маяковского была открыта мемориальная доска с именами Станислава Юрина, Леонида </a:t>
            </a:r>
            <a:r>
              <a:rPr lang="ru-RU" dirty="0" err="1" smtClean="0"/>
              <a:t>Верижникова</a:t>
            </a:r>
            <a:r>
              <a:rPr lang="ru-RU" dirty="0" smtClean="0"/>
              <a:t>, Сергея </a:t>
            </a:r>
            <a:r>
              <a:rPr lang="ru-RU" dirty="0" err="1" smtClean="0"/>
              <a:t>Блажкова</a:t>
            </a:r>
            <a:r>
              <a:rPr lang="ru-RU" dirty="0" smtClean="0"/>
              <a:t>, Андрея Трусова, Виктора Лапшина.</a:t>
            </a:r>
          </a:p>
        </p:txBody>
      </p:sp>
      <p:pic>
        <p:nvPicPr>
          <p:cNvPr id="1026" name="Picture 2" descr="E:\Сергей младший\Презентация елене ивановне\9Nofj-mzGU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556792"/>
            <a:ext cx="5367540" cy="301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Гости</a:t>
            </a:r>
            <a:endParaRPr lang="ru-RU" dirty="0"/>
          </a:p>
        </p:txBody>
      </p:sp>
      <p:pic>
        <p:nvPicPr>
          <p:cNvPr id="2050" name="Picture 2" descr="E:\Сергей младший\Презентация елене ивановне\9glSSuROdT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1" y="1214422"/>
            <a:ext cx="7488832" cy="44728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65767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хороших и добрых слов было сказано об этих ребятах. Слова искренней признательности были обращены к их родителям и друзьям. Минутой молчания почтили память ребят.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Снятие ткани с доски</a:t>
            </a:r>
            <a:endParaRPr lang="ru-RU" dirty="0"/>
          </a:p>
        </p:txBody>
      </p:sp>
      <p:pic>
        <p:nvPicPr>
          <p:cNvPr id="3074" name="Picture 2" descr="E:\Сергей младший\Презентация елене ивановне\iEUQWrthas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714488"/>
            <a:ext cx="3714776" cy="459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ергей младший\Презентация елене ивановне\Stkm-17SSi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285728"/>
            <a:ext cx="5715040" cy="609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ергей младший\Презентация елене ивановне\мемори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928670"/>
            <a:ext cx="8229600" cy="461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1m_0Naugorskoeshos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1993" y="1600200"/>
            <a:ext cx="6980014" cy="4708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800000"/>
                </a:solidFill>
                <a:latin typeface="Century Schoolbook" pitchFamily="18" charset="0"/>
              </a:rPr>
              <a:t> </a:t>
            </a:r>
            <a:r>
              <a:rPr lang="ru-RU" altLang="ru-RU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Солдаты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сканирование01 (2)"/>
          <p:cNvPicPr>
            <a:picLocks noChangeAspect="1" noChangeArrowheads="1"/>
          </p:cNvPicPr>
          <p:nvPr/>
        </p:nvPicPr>
        <p:blipFill>
          <a:blip r:embed="rId2" cstate="screen">
            <a:lum bright="-6000"/>
            <a:grayscl/>
          </a:blip>
          <a:srcRect/>
          <a:stretch>
            <a:fillRect/>
          </a:stretch>
        </p:blipFill>
        <p:spPr bwMode="auto">
          <a:xfrm>
            <a:off x="395288" y="188913"/>
            <a:ext cx="2160587" cy="25923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5" name="Picture 5" descr="trusov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688" y="3500438"/>
            <a:ext cx="2159000" cy="25923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6" name="Picture 6" descr="24"/>
          <p:cNvPicPr>
            <a:picLocks noChangeAspect="1" noChangeArrowheads="1"/>
          </p:cNvPicPr>
          <p:nvPr/>
        </p:nvPicPr>
        <p:blipFill>
          <a:blip r:embed="rId4" cstate="screen"/>
          <a:srcRect l="13173" t="3581" r="8618" b="40985"/>
          <a:stretch>
            <a:fillRect/>
          </a:stretch>
        </p:blipFill>
        <p:spPr bwMode="auto">
          <a:xfrm>
            <a:off x="323850" y="3500438"/>
            <a:ext cx="2376488" cy="25923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7" name="Picture 7" descr="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3663" y="188913"/>
            <a:ext cx="2016125" cy="25193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8" name="Picture 8" descr="Лапшин В"/>
          <p:cNvPicPr>
            <a:picLocks noChangeAspect="1" noChangeArrowheads="1"/>
          </p:cNvPicPr>
          <p:nvPr/>
        </p:nvPicPr>
        <p:blipFill>
          <a:blip r:embed="rId6" cstate="screen">
            <a:lum contrast="-12000"/>
          </a:blip>
          <a:srcRect/>
          <a:stretch>
            <a:fillRect/>
          </a:stretch>
        </p:blipFill>
        <p:spPr bwMode="auto">
          <a:xfrm>
            <a:off x="3563938" y="3429000"/>
            <a:ext cx="2089150" cy="25923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9388" y="2754313"/>
            <a:ext cx="253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Century Schoolbook" pitchFamily="18" charset="0"/>
              </a:rPr>
              <a:t>Станислав Юрин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126163" y="2708275"/>
            <a:ext cx="301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Century Schoolbook" pitchFamily="18" charset="0"/>
              </a:rPr>
              <a:t>Леонид Верижников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79388" y="616585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Century Schoolbook" pitchFamily="18" charset="0"/>
              </a:rPr>
              <a:t>Сергей Блажко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443663" y="6092825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Century Schoolbook" pitchFamily="18" charset="0"/>
              </a:rPr>
              <a:t>Андрей Трусов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419475" y="6165850"/>
            <a:ext cx="238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000" b="1">
                <a:latin typeface="Century Schoolbook" pitchFamily="18" charset="0"/>
              </a:rPr>
              <a:t>Виктор Лапшин</a:t>
            </a:r>
          </a:p>
        </p:txBody>
      </p:sp>
      <p:pic>
        <p:nvPicPr>
          <p:cNvPr id="10255" name="Picture 15" descr="0_27ca5_3e5e1841_L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2500" y="692150"/>
            <a:ext cx="18430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8cda7a208d4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549275"/>
            <a:ext cx="8064500" cy="56880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канирование01 (2)"/>
          <p:cNvPicPr>
            <a:picLocks noChangeAspect="1" noChangeArrowheads="1"/>
          </p:cNvPicPr>
          <p:nvPr/>
        </p:nvPicPr>
        <p:blipFill>
          <a:blip r:embed="rId2" cstate="screen">
            <a:lum bright="-6000"/>
            <a:grayscl/>
          </a:blip>
          <a:srcRect/>
          <a:stretch>
            <a:fillRect/>
          </a:stretch>
        </p:blipFill>
        <p:spPr bwMode="auto">
          <a:xfrm>
            <a:off x="250825" y="333375"/>
            <a:ext cx="3067050" cy="39608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24300" y="301625"/>
            <a:ext cx="51355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141206"/>
                </a:solidFill>
                <a:latin typeface="Georgia" pitchFamily="18" charset="0"/>
              </a:rPr>
              <a:t>               </a:t>
            </a:r>
            <a:r>
              <a:rPr lang="ru-RU" altLang="ru-RU" sz="3200" b="1">
                <a:solidFill>
                  <a:srgbClr val="141206"/>
                </a:solidFill>
                <a:latin typeface="Century Schoolbook" pitchFamily="18" charset="0"/>
              </a:rPr>
              <a:t>Юрин</a:t>
            </a:r>
          </a:p>
          <a:p>
            <a:r>
              <a:rPr lang="ru-RU" altLang="ru-RU" sz="3200" b="1">
                <a:solidFill>
                  <a:srgbClr val="141206"/>
                </a:solidFill>
                <a:latin typeface="Century Schoolbook" pitchFamily="18" charset="0"/>
              </a:rPr>
              <a:t>Станислав Фёдорович</a:t>
            </a:r>
            <a:r>
              <a:rPr lang="ru-RU" altLang="ru-RU" sz="3200" b="1">
                <a:solidFill>
                  <a:srgbClr val="141206"/>
                </a:solidFill>
                <a:latin typeface="Georgia" pitchFamily="18" charset="0"/>
              </a:rPr>
              <a:t> </a:t>
            </a:r>
          </a:p>
          <a:p>
            <a:r>
              <a:rPr lang="ru-RU" altLang="ru-RU" sz="2400" b="1">
                <a:solidFill>
                  <a:srgbClr val="141206"/>
                </a:solidFill>
                <a:latin typeface="Century Schoolbook" pitchFamily="18" charset="0"/>
              </a:rPr>
              <a:t>      (1.01.1948 – 15.03.1969)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63938" y="2205038"/>
            <a:ext cx="5580062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</a:t>
            </a: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Пограничник.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Родился в городе Орле . 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Учился в школе № 30.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Погиб  при  охране  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Государственной  границы  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на  острове    Даманский.</a:t>
            </a:r>
          </a:p>
          <a:p>
            <a:pPr>
              <a:defRPr/>
            </a:pPr>
            <a:endParaRPr lang="ru-RU" altLang="ru-RU" sz="2000" b="1">
              <a:solidFill>
                <a:srgbClr val="141206"/>
              </a:solidFill>
              <a:latin typeface="Century Schoolbook" pitchFamily="18" charset="0"/>
            </a:endParaRP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Награждён медалью 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« За отвагу»  (посмертно)    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  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Его именем названо 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рыболовецкое судно</a:t>
            </a:r>
          </a:p>
          <a:p>
            <a:pPr>
              <a:defRPr/>
            </a:pPr>
            <a:r>
              <a:rPr lang="ru-RU" altLang="ru-RU" sz="2000" b="1">
                <a:solidFill>
                  <a:srgbClr val="141206"/>
                </a:solidFill>
                <a:latin typeface="Century Schoolbook" pitchFamily="18" charset="0"/>
              </a:rPr>
              <a:t>  </a:t>
            </a:r>
            <a:r>
              <a:rPr lang="ru-RU" altLang="ru-RU" sz="2000" b="1" i="1">
                <a:solidFill>
                  <a:srgbClr val="141206"/>
                </a:solidFill>
                <a:latin typeface="Century Schoolbook" pitchFamily="18" charset="0"/>
              </a:rPr>
              <a:t>(Порт приписки – Владивосток)</a:t>
            </a:r>
          </a:p>
        </p:txBody>
      </p:sp>
      <p:pic>
        <p:nvPicPr>
          <p:cNvPr id="2055" name="Picture 7" descr="2c9e22eb01ab1d99fbaaa36bad1f06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3925" y="3141663"/>
            <a:ext cx="1431925" cy="280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2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2143712[1]"/>
          <p:cNvPicPr>
            <a:picLocks noChangeAspect="1" noChangeArrowheads="1"/>
          </p:cNvPicPr>
          <p:nvPr/>
        </p:nvPicPr>
        <p:blipFill>
          <a:blip r:embed="rId2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684213" y="1484313"/>
            <a:ext cx="7704137" cy="4895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95513" y="404813"/>
            <a:ext cx="480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800000"/>
                </a:solidFill>
                <a:latin typeface="Century Schoolbook" pitchFamily="18" charset="0"/>
              </a:rPr>
              <a:t>Остров     Даманский</a:t>
            </a:r>
          </a:p>
        </p:txBody>
      </p:sp>
    </p:spTree>
  </p:cSld>
  <p:clrMapOvr>
    <a:masterClrMapping/>
  </p:clrMapOvr>
  <p:transition advTm="5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rgo\Pictures\Light Alloy\Герои Тридцатки нарезка-0-00-36-3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68560" y="0"/>
            <a:ext cx="1014419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27984" y="60932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Руководитель: Кирюникова Елена Ивановна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Даманский"/>
          <p:cNvPicPr>
            <a:picLocks noChangeAspect="1" noChangeArrowheads="1"/>
          </p:cNvPicPr>
          <p:nvPr/>
        </p:nvPicPr>
        <p:blipFill>
          <a:blip r:embed="rId2" cstate="screen">
            <a:lum bright="12000" contrast="48000"/>
          </a:blip>
          <a:srcRect r="1910" b="3008"/>
          <a:stretch>
            <a:fillRect/>
          </a:stretch>
        </p:blipFill>
        <p:spPr bwMode="auto">
          <a:xfrm>
            <a:off x="468313" y="1341438"/>
            <a:ext cx="8388350" cy="521335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08038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19250" y="0"/>
            <a:ext cx="5353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Century Schoolbook" pitchFamily="18" charset="0"/>
              </a:rPr>
              <a:t> </a:t>
            </a:r>
          </a:p>
          <a:p>
            <a:r>
              <a:rPr lang="ru-RU" altLang="ru-RU" sz="2000" b="1">
                <a:latin typeface="Century Schoolbook" pitchFamily="18" charset="0"/>
              </a:rPr>
              <a:t>п.Камень-Рыболов Приморский край </a:t>
            </a:r>
          </a:p>
          <a:p>
            <a:r>
              <a:rPr lang="ru-RU" altLang="ru-RU" sz="2000" b="1">
                <a:latin typeface="Century Schoolbook" pitchFamily="18" charset="0"/>
              </a:rPr>
              <a:t>Место захоронения героев -даманцев</a:t>
            </a:r>
          </a:p>
        </p:txBody>
      </p:sp>
    </p:spTree>
  </p:cSld>
  <p:clrMapOvr>
    <a:masterClrMapping/>
  </p:clrMapOvr>
  <p:transition advTm="10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5551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655638"/>
            <a:ext cx="7993062" cy="56530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MG_0003 (2)"/>
          <p:cNvPicPr>
            <a:picLocks noChangeAspect="1" noChangeArrowheads="1"/>
          </p:cNvPicPr>
          <p:nvPr/>
        </p:nvPicPr>
        <p:blipFill>
          <a:blip r:embed="rId2" cstate="screen">
            <a:lum bright="6000" contrast="12000"/>
          </a:blip>
          <a:srcRect/>
          <a:stretch>
            <a:fillRect/>
          </a:stretch>
        </p:blipFill>
        <p:spPr bwMode="auto">
          <a:xfrm>
            <a:off x="2428860" y="1357298"/>
            <a:ext cx="3909994" cy="274684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908175" y="260350"/>
            <a:ext cx="4718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990000"/>
                </a:solidFill>
                <a:latin typeface="Century Schoolbook" pitchFamily="18" charset="0"/>
              </a:rPr>
              <a:t>Леонид Верижников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979613" y="836613"/>
            <a:ext cx="452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1C1C1C"/>
                </a:solidFill>
                <a:latin typeface="Century Schoolbook" pitchFamily="18" charset="0"/>
              </a:rPr>
              <a:t>( 3.10. 1952 г. – 18.01.1984 г.)</a:t>
            </a:r>
          </a:p>
        </p:txBody>
      </p:sp>
      <p:pic>
        <p:nvPicPr>
          <p:cNvPr id="35847" name="Picture 7" descr="pic000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3168906"/>
            <a:ext cx="1017579" cy="979221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500438"/>
            <a:ext cx="92154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990000"/>
                </a:solidFill>
                <a:latin typeface="Century Schoolbook" pitchFamily="18" charset="0"/>
              </a:rPr>
              <a:t/>
            </a:r>
            <a:br>
              <a:rPr lang="ru-RU" altLang="ru-RU" sz="2800" b="1" dirty="0">
                <a:solidFill>
                  <a:srgbClr val="990000"/>
                </a:solidFill>
                <a:latin typeface="Century Schoolbook" pitchFamily="18" charset="0"/>
              </a:rPr>
            </a:br>
            <a:endParaRPr lang="ru-RU" altLang="ru-RU" b="1" dirty="0">
              <a:solidFill>
                <a:srgbClr val="990000"/>
              </a:solidFill>
            </a:endParaRPr>
          </a:p>
          <a:p>
            <a:pPr algn="ctr"/>
            <a:r>
              <a:rPr lang="ru-RU" altLang="ru-RU" sz="1200" b="1" dirty="0">
                <a:latin typeface="Century Schoolbook" pitchFamily="18" charset="0"/>
              </a:rPr>
              <a:t>                      </a:t>
            </a:r>
            <a:r>
              <a:rPr lang="ru-RU" altLang="ru-RU" sz="1200" b="1" dirty="0"/>
              <a:t>             КАПИТАН</a:t>
            </a:r>
            <a:br>
              <a:rPr lang="ru-RU" altLang="ru-RU" sz="1200" b="1" dirty="0"/>
            </a:br>
            <a:r>
              <a:rPr lang="ru-RU" altLang="ru-RU" sz="1200" b="1" dirty="0"/>
              <a:t>                   Командир самолета Ан-12.</a:t>
            </a:r>
          </a:p>
          <a:p>
            <a:endParaRPr lang="ru-RU" altLang="ru-RU" sz="1200" b="1" dirty="0"/>
          </a:p>
          <a:p>
            <a:endParaRPr lang="ru-RU" altLang="ru-RU" sz="1200" b="1" dirty="0"/>
          </a:p>
          <a:p>
            <a:endParaRPr lang="ru-RU" altLang="ru-RU" sz="1200" b="1" dirty="0"/>
          </a:p>
          <a:p>
            <a:r>
              <a:rPr lang="ru-RU" altLang="ru-RU" sz="1200" b="1" dirty="0"/>
              <a:t> Родился 3.10.1952 г. в дер. Большая Куликовка       </a:t>
            </a:r>
          </a:p>
          <a:p>
            <a:r>
              <a:rPr lang="ru-RU" altLang="ru-RU" sz="1200" b="1" dirty="0"/>
              <a:t> Орловского р-на Орловской обл. </a:t>
            </a:r>
          </a:p>
          <a:p>
            <a:r>
              <a:rPr lang="ru-RU" altLang="ru-RU" sz="1200" b="1" dirty="0"/>
              <a:t> Учился в школе №30</a:t>
            </a:r>
            <a:r>
              <a:rPr lang="ru-RU" altLang="ru-RU" sz="1200" b="1" dirty="0" smtClean="0"/>
              <a:t>.</a:t>
            </a:r>
            <a:r>
              <a:rPr lang="ru-RU" altLang="ru-RU" sz="1200" b="1" dirty="0" smtClean="0">
                <a:latin typeface="Century Schoolbook" pitchFamily="18" charset="0"/>
              </a:rPr>
              <a:t> Совершил 376 боевых вылетов по доставке военных и хозяйственных грузов.</a:t>
            </a:r>
            <a:r>
              <a:rPr lang="ru-RU" altLang="ru-RU" sz="1200" dirty="0" smtClean="0">
                <a:latin typeface="Century Schoolbook" pitchFamily="18" charset="0"/>
              </a:rPr>
              <a:t> </a:t>
            </a:r>
          </a:p>
          <a:p>
            <a:endParaRPr lang="ru-RU" altLang="ru-RU" sz="1400" b="1" dirty="0" smtClean="0">
              <a:latin typeface="Century Schoolbook" pitchFamily="18" charset="0"/>
            </a:endParaRPr>
          </a:p>
          <a:p>
            <a:endParaRPr lang="ru-RU" altLang="ru-RU" sz="1400" dirty="0" smtClean="0">
              <a:latin typeface="Century Schoolbook" pitchFamily="18" charset="0"/>
            </a:endParaRPr>
          </a:p>
          <a:p>
            <a:endParaRPr lang="ru-RU" altLang="ru-RU" sz="1400" b="1" dirty="0"/>
          </a:p>
          <a:p>
            <a:endParaRPr lang="ru-RU" altLang="ru-RU" sz="2200" b="1" dirty="0">
              <a:latin typeface="Century Schoolbook" pitchFamily="18" charset="0"/>
            </a:endParaRPr>
          </a:p>
          <a:p>
            <a:endParaRPr lang="ru-RU" altLang="ru-RU" sz="2200" b="1" dirty="0">
              <a:latin typeface="Century Schoolbook" pitchFamily="18" charset="0"/>
            </a:endParaRPr>
          </a:p>
          <a:p>
            <a:endParaRPr lang="ru-RU" altLang="ru-RU" sz="2200" b="1" dirty="0">
              <a:latin typeface="Century Schoolbook" pitchFamily="18" charset="0"/>
            </a:endParaRPr>
          </a:p>
          <a:p>
            <a:r>
              <a:rPr lang="ru-RU" altLang="ru-RU" sz="2200" b="1" dirty="0">
                <a:latin typeface="Century Schoolbook" pitchFamily="18" charset="0"/>
              </a:rPr>
              <a:t> </a:t>
            </a:r>
          </a:p>
        </p:txBody>
      </p:sp>
    </p:spTree>
  </p:cSld>
  <p:clrMapOvr>
    <a:masterClrMapping/>
  </p:clrMapOvr>
  <p:transition advTm="20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Могила Верижникова Л.Ф. на Троицком кладбище города Орёл, Орловская область, Россия"/>
          <p:cNvPicPr>
            <a:picLocks noChangeAspect="1" noChangeArrowheads="1"/>
          </p:cNvPicPr>
          <p:nvPr/>
        </p:nvPicPr>
        <p:blipFill>
          <a:blip r:embed="rId2" r:link="rId3" cstate="screen">
            <a:lum bright="-6000"/>
          </a:blip>
          <a:srcRect/>
          <a:stretch>
            <a:fillRect/>
          </a:stretch>
        </p:blipFill>
        <p:spPr bwMode="auto">
          <a:xfrm>
            <a:off x="179388" y="260350"/>
            <a:ext cx="4375150" cy="54721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716463" y="3284538"/>
            <a:ext cx="4033837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entury Schoolbook" pitchFamily="18" charset="0"/>
              </a:rPr>
              <a:t>За мужество и отвагу </a:t>
            </a:r>
          </a:p>
          <a:p>
            <a:r>
              <a:rPr lang="ru-RU" altLang="ru-RU" sz="2400" b="1" dirty="0">
                <a:latin typeface="Century Schoolbook" pitchFamily="18" charset="0"/>
              </a:rPr>
              <a:t>награжден орденом</a:t>
            </a:r>
          </a:p>
          <a:p>
            <a:r>
              <a:rPr lang="ru-RU" altLang="ru-RU" sz="2400" b="1" dirty="0">
                <a:latin typeface="Century Schoolbook" pitchFamily="18" charset="0"/>
              </a:rPr>
              <a:t>Красной Звезды      </a:t>
            </a:r>
          </a:p>
          <a:p>
            <a:r>
              <a:rPr lang="ru-RU" altLang="ru-RU" sz="2400" b="1" dirty="0">
                <a:latin typeface="Century Schoolbook" pitchFamily="18" charset="0"/>
              </a:rPr>
              <a:t>   (посмертно). </a:t>
            </a:r>
          </a:p>
          <a:p>
            <a:endParaRPr lang="ru-RU" altLang="ru-RU" sz="2400" b="1" dirty="0">
              <a:latin typeface="Century Schoolbook" pitchFamily="18" charset="0"/>
            </a:endParaRPr>
          </a:p>
          <a:p>
            <a:endParaRPr lang="ru-RU" altLang="ru-RU" b="1" dirty="0"/>
          </a:p>
          <a:p>
            <a:endParaRPr lang="ru-RU" altLang="ru-RU" b="1" dirty="0"/>
          </a:p>
          <a:p>
            <a:endParaRPr lang="ru-RU" altLang="ru-RU" b="1" dirty="0"/>
          </a:p>
          <a:p>
            <a:endParaRPr lang="ru-RU" altLang="ru-RU" b="1" dirty="0"/>
          </a:p>
          <a:p>
            <a:r>
              <a:rPr lang="ru-RU" altLang="ru-RU" b="1" dirty="0"/>
              <a:t>       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5876925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>
                <a:latin typeface="Century Schoolbook" pitchFamily="18" charset="0"/>
              </a:rPr>
              <a:t>Похоронен на Троицком  </a:t>
            </a:r>
          </a:p>
          <a:p>
            <a:r>
              <a:rPr lang="ru-RU" altLang="ru-RU" sz="2400" b="1">
                <a:latin typeface="Century Schoolbook" pitchFamily="18" charset="0"/>
              </a:rPr>
              <a:t>    кладбище в г.Орле.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572000" y="549275"/>
            <a:ext cx="457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 dirty="0">
                <a:latin typeface="Century Schoolbook" pitchFamily="18" charset="0"/>
              </a:rPr>
              <a:t>18.01.1984 при выполнении очередного боевого задания его самолет был сбит противником. </a:t>
            </a:r>
          </a:p>
          <a:p>
            <a:r>
              <a:rPr lang="ru-RU" altLang="ru-RU" sz="2400" b="1" dirty="0" err="1">
                <a:latin typeface="Century Schoolbook" pitchFamily="18" charset="0"/>
              </a:rPr>
              <a:t>Верижников</a:t>
            </a:r>
            <a:r>
              <a:rPr lang="ru-RU" altLang="ru-RU" sz="2400" b="1" dirty="0">
                <a:latin typeface="Century Schoolbook" pitchFamily="18" charset="0"/>
              </a:rPr>
              <a:t> погиб.</a:t>
            </a:r>
          </a:p>
          <a:p>
            <a:r>
              <a:rPr lang="ru-RU" altLang="ru-RU" sz="2400" b="1" dirty="0">
                <a:latin typeface="Century Schoolbook" pitchFamily="18" charset="0"/>
              </a:rPr>
              <a:t/>
            </a:r>
            <a:br>
              <a:rPr lang="ru-RU" altLang="ru-RU" sz="2400" b="1" dirty="0">
                <a:latin typeface="Century Schoolbook" pitchFamily="18" charset="0"/>
              </a:rPr>
            </a:br>
            <a:endParaRPr lang="ru-RU" altLang="ru-RU" sz="24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advTm="20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24"/>
          <p:cNvPicPr>
            <a:picLocks noChangeAspect="1" noChangeArrowheads="1"/>
          </p:cNvPicPr>
          <p:nvPr/>
        </p:nvPicPr>
        <p:blipFill>
          <a:blip r:embed="rId2" cstate="screen"/>
          <a:srcRect l="26790" t="1364" r="18007" b="63280"/>
          <a:stretch>
            <a:fillRect/>
          </a:stretch>
        </p:blipFill>
        <p:spPr bwMode="auto">
          <a:xfrm>
            <a:off x="2500299" y="1142985"/>
            <a:ext cx="3218858" cy="314327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63713" y="188913"/>
            <a:ext cx="540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altLang="ru-RU" sz="2800" b="1">
                <a:solidFill>
                  <a:srgbClr val="990000"/>
                </a:solidFill>
                <a:latin typeface="Century Schoolbook" pitchFamily="18" charset="0"/>
              </a:rPr>
              <a:t>Сергей Блажков</a:t>
            </a:r>
          </a:p>
          <a:p>
            <a:pPr>
              <a:defRPr/>
            </a:pPr>
            <a:r>
              <a:rPr lang="ru-RU" altLang="ru-RU" sz="2800" b="1">
                <a:solidFill>
                  <a:srgbClr val="1C1C1C"/>
                </a:solidFill>
                <a:latin typeface="Century Schoolbook" pitchFamily="18" charset="0"/>
              </a:rPr>
              <a:t>       </a:t>
            </a:r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( 14.04.1969г. – 30.03.1989 г.)</a:t>
            </a:r>
          </a:p>
        </p:txBody>
      </p:sp>
      <p:pic>
        <p:nvPicPr>
          <p:cNvPr id="38918" name="Picture 6" descr="pic000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7348" y="3286124"/>
            <a:ext cx="1089381" cy="1048544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500570"/>
            <a:ext cx="92868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1400" b="1" dirty="0" smtClean="0">
                <a:solidFill>
                  <a:srgbClr val="1C1C1C"/>
                </a:solidFill>
              </a:rPr>
              <a:t>Родился 14.04.1969 г. в городе Орле .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1C1C1C"/>
                </a:solidFill>
              </a:rPr>
              <a:t>             Учился в школе № 30.  </a:t>
            </a:r>
          </a:p>
          <a:p>
            <a:pPr>
              <a:defRPr/>
            </a:pPr>
            <a:endParaRPr lang="ru-RU" altLang="ru-RU" sz="1400" b="1" dirty="0" smtClean="0">
              <a:solidFill>
                <a:srgbClr val="1C1C1C"/>
              </a:solidFill>
            </a:endParaRPr>
          </a:p>
          <a:p>
            <a:pPr>
              <a:defRPr/>
            </a:pPr>
            <a:r>
              <a:rPr lang="ru-RU" altLang="ru-RU" sz="1400" b="1" dirty="0" smtClean="0">
                <a:solidFill>
                  <a:srgbClr val="1C1C1C"/>
                </a:solidFill>
              </a:rPr>
              <a:t>После школы окончил специальное профессиональное техническое училище № 7.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1C1C1C"/>
                </a:solidFill>
              </a:rPr>
              <a:t>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1C1C1C"/>
                </a:solidFill>
              </a:rPr>
              <a:t>Призывался на действительную военную службу Железнодорожным РВК г. Орла. </a:t>
            </a:r>
          </a:p>
          <a:p>
            <a:pPr>
              <a:defRPr/>
            </a:pPr>
            <a:endParaRPr lang="ru-RU" altLang="ru-RU" sz="1400" b="1" dirty="0" smtClean="0">
              <a:solidFill>
                <a:srgbClr val="1C1C1C"/>
              </a:solidFill>
            </a:endParaRPr>
          </a:p>
          <a:p>
            <a:pPr>
              <a:defRPr/>
            </a:pPr>
            <a:r>
              <a:rPr lang="ru-RU" altLang="ru-RU" sz="1400" b="1" dirty="0" smtClean="0">
                <a:solidFill>
                  <a:srgbClr val="1C1C1C"/>
                </a:solidFill>
              </a:rPr>
              <a:t>Находился в загранкомандировке в Демократической Республике Афганистан с 10.05.1987 по 30.03.1988 г. </a:t>
            </a:r>
            <a:endParaRPr lang="ru-RU" altLang="ru-RU" sz="1400" b="1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advTm="10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24"/>
          <p:cNvPicPr>
            <a:picLocks noChangeAspect="1" noChangeArrowheads="1"/>
          </p:cNvPicPr>
          <p:nvPr/>
        </p:nvPicPr>
        <p:blipFill>
          <a:blip r:embed="rId3" cstate="screen"/>
          <a:srcRect t="1364"/>
          <a:stretch>
            <a:fillRect/>
          </a:stretch>
        </p:blipFill>
        <p:spPr bwMode="auto">
          <a:xfrm>
            <a:off x="179388" y="188913"/>
            <a:ext cx="4302125" cy="64262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597400" y="620713"/>
            <a:ext cx="454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990000"/>
                </a:solidFill>
                <a:latin typeface="Century Schoolbook" pitchFamily="18" charset="0"/>
              </a:rPr>
              <a:t>Телеграфист - планшетист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435600" y="1120775"/>
            <a:ext cx="296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990000"/>
                </a:solidFill>
                <a:latin typeface="Century Schoolbook" pitchFamily="18" charset="0"/>
              </a:rPr>
              <a:t>Сергей  Блажков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72000" y="2060575"/>
            <a:ext cx="4572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Служил старшим телеграфистом-планшетистом </a:t>
            </a:r>
          </a:p>
          <a:p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управления командира зенитного дивизиона.</a:t>
            </a:r>
          </a:p>
          <a:p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 </a:t>
            </a:r>
          </a:p>
          <a:p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30 марта 1988 г., выполняя боевое задание, верный воинской присяге погиб, проявив стойкость и мужество.</a:t>
            </a:r>
          </a:p>
          <a:p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 </a:t>
            </a:r>
          </a:p>
          <a:p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Награждён  орденом Красной Звезды ( посмертно)</a:t>
            </a:r>
          </a:p>
          <a:p>
            <a:endParaRPr lang="ru-RU" altLang="ru-RU" sz="2000" b="1">
              <a:solidFill>
                <a:srgbClr val="1C1C1C"/>
              </a:solidFill>
              <a:latin typeface="Century Schoolbook" pitchFamily="18" charset="0"/>
            </a:endParaRPr>
          </a:p>
          <a:p>
            <a:r>
              <a:rPr lang="ru-RU" altLang="ru-RU" sz="2000" b="1">
                <a:solidFill>
                  <a:srgbClr val="1C1C1C"/>
                </a:solidFill>
                <a:latin typeface="Century Schoolbook" pitchFamily="18" charset="0"/>
              </a:rPr>
              <a:t>Похоронен на Афанасьевском кладбище г. Орла.</a:t>
            </a:r>
          </a:p>
        </p:txBody>
      </p:sp>
    </p:spTree>
    <p:custDataLst>
      <p:tags r:id="rId1"/>
    </p:custDataLst>
  </p:cSld>
  <p:clrMapOvr>
    <a:masterClrMapping/>
  </p:clrMapOvr>
  <p:transition advTm="20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4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4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февраль 12 043"/>
          <p:cNvPicPr>
            <a:picLocks noChangeAspect="1" noChangeArrowheads="1"/>
          </p:cNvPicPr>
          <p:nvPr/>
        </p:nvPicPr>
        <p:blipFill>
          <a:blip r:embed="rId2" cstate="screen">
            <a:lum bright="6000" contrast="6000"/>
          </a:blip>
          <a:srcRect/>
          <a:stretch>
            <a:fillRect/>
          </a:stretch>
        </p:blipFill>
        <p:spPr bwMode="auto">
          <a:xfrm>
            <a:off x="179388" y="260350"/>
            <a:ext cx="5257800" cy="37607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435600" y="4762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1C1C1C"/>
                </a:solidFill>
                <a:latin typeface="Century Schoolbook" pitchFamily="18" charset="0"/>
              </a:rPr>
              <a:t>Почётная грамота</a:t>
            </a:r>
          </a:p>
          <a:p>
            <a:r>
              <a:rPr lang="ru-RU" altLang="ru-RU" b="1">
                <a:solidFill>
                  <a:srgbClr val="1C1C1C"/>
                </a:solidFill>
                <a:latin typeface="Century Schoolbook" pitchFamily="18" charset="0"/>
              </a:rPr>
              <a:t>Воина - интернационалиста</a:t>
            </a:r>
          </a:p>
        </p:txBody>
      </p:sp>
      <p:pic>
        <p:nvPicPr>
          <p:cNvPr id="45062" name="Picture 6" descr="клуб 017"/>
          <p:cNvPicPr>
            <a:picLocks noChangeAspect="1" noChangeArrowheads="1"/>
          </p:cNvPicPr>
          <p:nvPr/>
        </p:nvPicPr>
        <p:blipFill>
          <a:blip r:embed="rId3" cstate="screen">
            <a:lum bright="-6000" contrast="12000"/>
          </a:blip>
          <a:srcRect/>
          <a:stretch>
            <a:fillRect/>
          </a:stretch>
        </p:blipFill>
        <p:spPr bwMode="auto">
          <a:xfrm>
            <a:off x="5651500" y="1844675"/>
            <a:ext cx="3157538" cy="4581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3" name="Picture 7" descr="клуб 010"/>
          <p:cNvPicPr>
            <a:picLocks noChangeAspect="1" noChangeArrowheads="1"/>
          </p:cNvPicPr>
          <p:nvPr/>
        </p:nvPicPr>
        <p:blipFill>
          <a:blip r:embed="rId4" cstate="screen">
            <a:lum bright="6000" contrast="18000"/>
          </a:blip>
          <a:srcRect/>
          <a:stretch>
            <a:fillRect/>
          </a:stretch>
        </p:blipFill>
        <p:spPr bwMode="auto">
          <a:xfrm>
            <a:off x="2843213" y="3933825"/>
            <a:ext cx="1820862" cy="2592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3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untitled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/>
          <a:stretch>
            <a:fillRect/>
          </a:stretch>
        </p:blipFill>
        <p:spPr bwMode="auto">
          <a:xfrm>
            <a:off x="179388" y="333375"/>
            <a:ext cx="3836987" cy="51133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3253" name="Picture 5" descr="1076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3929066"/>
            <a:ext cx="770805" cy="15160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03663" y="476250"/>
            <a:ext cx="52403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800000"/>
                </a:solidFill>
                <a:latin typeface="Century Schoolbook" pitchFamily="18" charset="0"/>
              </a:rPr>
              <a:t>Трусов </a:t>
            </a:r>
          </a:p>
          <a:p>
            <a:pPr algn="ctr"/>
            <a:r>
              <a:rPr lang="ru-RU" altLang="ru-RU" sz="2800" b="1">
                <a:solidFill>
                  <a:srgbClr val="800000"/>
                </a:solidFill>
                <a:latin typeface="Century Schoolbook" pitchFamily="18" charset="0"/>
              </a:rPr>
              <a:t>  Андрей Николаевич</a:t>
            </a:r>
            <a:endParaRPr lang="ru-RU" altLang="ru-RU" sz="2800">
              <a:solidFill>
                <a:srgbClr val="800000"/>
              </a:solidFill>
              <a:latin typeface="Century Schoolbook" pitchFamily="18" charset="0"/>
            </a:endParaRPr>
          </a:p>
          <a:p>
            <a:pPr algn="ctr"/>
            <a:r>
              <a:rPr lang="ru-RU" altLang="ru-RU" b="1"/>
              <a:t>                                             </a:t>
            </a:r>
            <a:endParaRPr lang="ru-RU" altLang="ru-RU"/>
          </a:p>
          <a:p>
            <a:pPr algn="ctr"/>
            <a:r>
              <a:rPr lang="ru-RU" altLang="ru-RU" sz="2000" b="1">
                <a:latin typeface="Century Schoolbook" pitchFamily="18" charset="0"/>
              </a:rPr>
              <a:t>( 21.11.1976 – 23.05.96 )</a:t>
            </a:r>
            <a:endParaRPr lang="ru-RU" altLang="ru-RU" sz="2000">
              <a:latin typeface="Century Schoolbook" pitchFamily="18" charset="0"/>
            </a:endParaRPr>
          </a:p>
          <a:p>
            <a:pPr algn="ctr"/>
            <a:r>
              <a:rPr lang="ru-RU" altLang="ru-RU" b="1"/>
              <a:t>                                  </a:t>
            </a:r>
          </a:p>
          <a:p>
            <a:pPr algn="ctr"/>
            <a:r>
              <a:rPr lang="ru-RU" altLang="ru-RU" sz="2000" b="1">
                <a:latin typeface="Century Schoolbook" pitchFamily="18" charset="0"/>
              </a:rPr>
              <a:t>Родился  в д. Овсянниково Орловского района</a:t>
            </a:r>
          </a:p>
          <a:p>
            <a:pPr algn="ctr"/>
            <a:r>
              <a:rPr lang="ru-RU" altLang="ru-RU" sz="2000" b="1">
                <a:latin typeface="Century Schoolbook" pitchFamily="18" charset="0"/>
              </a:rPr>
              <a:t>Учился в школе №30. (1983-1991гг.) </a:t>
            </a:r>
          </a:p>
          <a:p>
            <a:pPr algn="ctr"/>
            <a:r>
              <a:rPr lang="ru-RU" altLang="ru-RU" sz="2000" b="1">
                <a:latin typeface="Century Schoolbook" pitchFamily="18" charset="0"/>
              </a:rPr>
              <a:t>Героически погиб в Чечне.</a:t>
            </a:r>
          </a:p>
          <a:p>
            <a:pPr algn="ctr"/>
            <a:r>
              <a:rPr lang="ru-RU" altLang="ru-RU" sz="2000" b="1">
                <a:latin typeface="Century Schoolbook" pitchFamily="18" charset="0"/>
              </a:rPr>
              <a:t>       Награждён орденом Мужества (посмертно)</a:t>
            </a:r>
            <a:endParaRPr lang="ru-RU" altLang="ru-RU" sz="2000">
              <a:latin typeface="Century Schoolbook" pitchFamily="18" charset="0"/>
            </a:endParaRPr>
          </a:p>
          <a:p>
            <a:pPr algn="ctr" eaLnBrk="0" hangingPunct="0"/>
            <a:endParaRPr lang="ru-RU" altLang="ru-RU" sz="2000">
              <a:latin typeface="Century Schoolbook" pitchFamily="18" charset="0"/>
            </a:endParaRPr>
          </a:p>
        </p:txBody>
      </p:sp>
    </p:spTree>
  </p:cSld>
  <p:clrMapOvr>
    <a:masterClrMapping/>
  </p:clrMapOvr>
  <p:transition advTm="20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3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3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3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Лапшин В"/>
          <p:cNvPicPr>
            <a:picLocks noChangeAspect="1" noChangeArrowheads="1"/>
          </p:cNvPicPr>
          <p:nvPr/>
        </p:nvPicPr>
        <p:blipFill>
          <a:blip r:embed="rId2" cstate="screen">
            <a:lum bright="-18000" contrast="18000"/>
          </a:blip>
          <a:srcRect/>
          <a:stretch>
            <a:fillRect/>
          </a:stretch>
        </p:blipFill>
        <p:spPr bwMode="auto">
          <a:xfrm>
            <a:off x="250825" y="333375"/>
            <a:ext cx="3711575" cy="4967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073525" y="300038"/>
            <a:ext cx="494347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800000"/>
                </a:solidFill>
                <a:latin typeface="Century Schoolbook" pitchFamily="18" charset="0"/>
              </a:rPr>
              <a:t>         </a:t>
            </a:r>
            <a:r>
              <a:rPr lang="ru-RU" altLang="ru-RU" sz="3200" b="1">
                <a:solidFill>
                  <a:srgbClr val="800000"/>
                </a:solidFill>
                <a:latin typeface="Century Schoolbook" pitchFamily="18" charset="0"/>
              </a:rPr>
              <a:t>Лапшин </a:t>
            </a:r>
          </a:p>
          <a:p>
            <a:r>
              <a:rPr lang="ru-RU" altLang="ru-RU" sz="3200" b="1">
                <a:solidFill>
                  <a:srgbClr val="800000"/>
                </a:solidFill>
                <a:latin typeface="Century Schoolbook" pitchFamily="18" charset="0"/>
              </a:rPr>
              <a:t>Виктор Сергеевич</a:t>
            </a:r>
          </a:p>
          <a:p>
            <a:r>
              <a:rPr lang="ru-RU" altLang="ru-RU" sz="2400" b="1">
                <a:solidFill>
                  <a:srgbClr val="800000"/>
                </a:solidFill>
                <a:latin typeface="Century Schoolbook" pitchFamily="18" charset="0"/>
              </a:rPr>
              <a:t>  </a:t>
            </a:r>
            <a:r>
              <a:rPr lang="ru-RU" altLang="ru-RU" sz="2400" b="1">
                <a:latin typeface="Century Schoolbook" pitchFamily="18" charset="0"/>
              </a:rPr>
              <a:t>(23.02.1957 – 4.07.1984)</a:t>
            </a:r>
          </a:p>
          <a:p>
            <a:endParaRPr lang="ru-RU" altLang="ru-RU" sz="2400" b="1">
              <a:latin typeface="Century Schoolbook" pitchFamily="18" charset="0"/>
            </a:endParaRPr>
          </a:p>
          <a:p>
            <a:r>
              <a:rPr lang="ru-RU" altLang="ru-RU" sz="2000" b="1">
                <a:latin typeface="Century Schoolbook" pitchFamily="18" charset="0"/>
              </a:rPr>
              <a:t>Родился в городе Орле. </a:t>
            </a:r>
          </a:p>
          <a:p>
            <a:r>
              <a:rPr lang="ru-RU" altLang="ru-RU" sz="2000" b="1">
                <a:latin typeface="Century Schoolbook" pitchFamily="18" charset="0"/>
              </a:rPr>
              <a:t>Учился в школе №30</a:t>
            </a:r>
          </a:p>
          <a:p>
            <a:r>
              <a:rPr lang="ru-RU" altLang="ru-RU" sz="2000" b="1">
                <a:latin typeface="Century Schoolbook" pitchFamily="18" charset="0"/>
              </a:rPr>
              <a:t>Сержант внутренней службы.</a:t>
            </a:r>
          </a:p>
          <a:p>
            <a:endParaRPr lang="ru-RU" altLang="ru-RU" sz="2000" b="1">
              <a:latin typeface="Century Schoolbook" pitchFamily="18" charset="0"/>
            </a:endParaRPr>
          </a:p>
          <a:p>
            <a:r>
              <a:rPr lang="ru-RU" altLang="ru-RU" sz="2000" b="1">
                <a:latin typeface="Century Schoolbook" pitchFamily="18" charset="0"/>
              </a:rPr>
              <a:t>Погиб при тушении пожара во </a:t>
            </a:r>
          </a:p>
          <a:p>
            <a:r>
              <a:rPr lang="ru-RU" altLang="ru-RU" sz="2000" b="1">
                <a:latin typeface="Century Schoolbook" pitchFamily="18" charset="0"/>
              </a:rPr>
              <a:t>Дворце пионеров им.Ю.Гагарина.</a:t>
            </a:r>
          </a:p>
          <a:p>
            <a:endParaRPr lang="ru-RU" altLang="ru-RU" sz="2000" b="1">
              <a:latin typeface="Century Schoolbook" pitchFamily="18" charset="0"/>
            </a:endParaRPr>
          </a:p>
          <a:p>
            <a:r>
              <a:rPr lang="ru-RU" altLang="ru-RU" sz="2000" b="1">
                <a:latin typeface="Century Schoolbook" pitchFamily="18" charset="0"/>
              </a:rPr>
              <a:t> Награждён медалью </a:t>
            </a:r>
          </a:p>
          <a:p>
            <a:r>
              <a:rPr lang="ru-RU" altLang="ru-RU" sz="2000" b="1">
                <a:latin typeface="Century Schoolbook" pitchFamily="18" charset="0"/>
              </a:rPr>
              <a:t>«За отвагу на пожаре» (посмертно)</a:t>
            </a:r>
          </a:p>
        </p:txBody>
      </p:sp>
      <p:pic>
        <p:nvPicPr>
          <p:cNvPr id="7" name="Picture 5" descr="medal_pogar"/>
          <p:cNvPicPr>
            <a:picLocks noChangeAspect="1" noChangeArrowheads="1"/>
          </p:cNvPicPr>
          <p:nvPr/>
        </p:nvPicPr>
        <p:blipFill>
          <a:blip r:embed="rId3" cstate="screen">
            <a:lum bright="-6000"/>
          </a:blip>
          <a:srcRect/>
          <a:stretch>
            <a:fillRect/>
          </a:stretch>
        </p:blipFill>
        <p:spPr bwMode="auto">
          <a:xfrm>
            <a:off x="3286116" y="4000504"/>
            <a:ext cx="732068" cy="135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5a206f4c380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476250"/>
            <a:ext cx="34258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356100" y="466725"/>
            <a:ext cx="4608513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ru-RU" sz="2200" b="1">
                <a:latin typeface="Century Schoolbook" pitchFamily="18" charset="0"/>
              </a:rPr>
              <a:t>В эту минуту, в секунду эту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Он утверждает бессмертье планеты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Смертью своей…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Двадцатилетний,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Вот он встречает тот миг,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Тот последний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Миг, на коротком своём рубеже,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Миг, за который шагами прямыми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Люди уходят живыми,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Живыми,</a:t>
            </a:r>
          </a:p>
          <a:p>
            <a:pPr algn="ctr"/>
            <a:r>
              <a:rPr lang="ru-RU" altLang="ru-RU" sz="2200" b="1">
                <a:latin typeface="Century Schoolbook" pitchFamily="18" charset="0"/>
              </a:rPr>
              <a:t>А возникают легендой уже.</a:t>
            </a:r>
          </a:p>
          <a:p>
            <a:pPr algn="ctr" eaLnBrk="0" hangingPunct="0"/>
            <a:endParaRPr lang="ru-RU" altLang="ru-RU" sz="2200" b="1">
              <a:latin typeface="Century Schoolbook" pitchFamily="18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8313" y="5084763"/>
            <a:ext cx="840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8800" b="1">
                <a:latin typeface="Century Schoolbook" pitchFamily="18" charset="0"/>
              </a:rPr>
              <a:t>Мы помним…</a:t>
            </a:r>
          </a:p>
        </p:txBody>
      </p:sp>
    </p:spTree>
  </p:cSld>
  <p:clrMapOvr>
    <a:masterClrMapping/>
  </p:clrMapOvr>
  <p:transition spd="med" advClick="0" advTm="38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 smtClean="0"/>
              <a:t>Школа №30 богата своими традициями. В нашей школе в разные годы учились парни, которые погибли при исполнении служебного воинского долга в горячих точках. Пройдут годы. Многое со временем забудется. Канут в небытие нынешние дискуссии об острове </a:t>
            </a:r>
            <a:r>
              <a:rPr lang="ru-RU" sz="1800" dirty="0" err="1" smtClean="0"/>
              <a:t>Даманском</a:t>
            </a:r>
            <a:r>
              <a:rPr lang="ru-RU" sz="1800" dirty="0" smtClean="0"/>
              <a:t>, Афганистане, Северном Кавказе. Затянутся раны. Потускнеют боевые ордена, вырастут дети. Но эти войны останутся в памяти народа неизгладимой трагической меткой. Наши ребята не струсили в бою, не спрятались, вели себя, как подобает воину. Их подвиг – </a:t>
            </a:r>
            <a:r>
              <a:rPr lang="ru-RU" sz="1800" dirty="0" err="1" smtClean="0"/>
              <a:t>подвиг</a:t>
            </a:r>
            <a:r>
              <a:rPr lang="ru-RU" sz="1800" dirty="0" smtClean="0"/>
              <a:t> веры, долга, присяги.</a:t>
            </a:r>
          </a:p>
          <a:p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и важность проблемы</a:t>
            </a:r>
            <a:endParaRPr lang="ru-RU" dirty="0"/>
          </a:p>
        </p:txBody>
      </p:sp>
      <p:pic>
        <p:nvPicPr>
          <p:cNvPr id="6" name="Picture 2" descr="C:\Users\Sergo\Pictures\Light Alloy\Герои Тридцатки нарезка-0-04-32-9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3933056"/>
            <a:ext cx="3962406" cy="269778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57150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Музей школы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o\Pictures\Light Alloy\Герои Тридцатки нарезка-0-04-26-9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0"/>
            <a:ext cx="4752528" cy="3857604"/>
          </a:xfrm>
          <a:prstGeom prst="rect">
            <a:avLst/>
          </a:prstGeom>
          <a:noFill/>
        </p:spPr>
      </p:pic>
      <p:pic>
        <p:nvPicPr>
          <p:cNvPr id="3075" name="Picture 3" descr="C:\Users\Sergo\Pictures\Light Alloy\Герои Тридцатки нарезка-0-04-56-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0"/>
            <a:ext cx="4932040" cy="38576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 наш долг – хранить память о них. Память человеческая не должна быть безликой. Вот почему группа старшеклассников нашей школы под руководством заместителя директора по воспитательной работе Заднепровской И.С., при активной поддержке учителя – ветерана школы №30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Хархардиной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Н.Е., ведущего библиотекаря библиотеки имени В.В, Маяковского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Легостаевой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О.В., еще в 2013г поставила задачу установить общую мемориальную доску выпускникам школы №30, погибшим при исполнении служебного и воинского долга.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1 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6000" contrast="12000"/>
          </a:blip>
          <a:srcRect/>
          <a:stretch>
            <a:fillRect/>
          </a:stretch>
        </p:blipFill>
        <p:spPr bwMode="auto">
          <a:xfrm>
            <a:off x="1907704" y="0"/>
            <a:ext cx="2771800" cy="19768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2011 0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9476" y="0"/>
            <a:ext cx="2695984" cy="198884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2" descr="2011 0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1988840"/>
            <a:ext cx="5400600" cy="2218834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4365104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Три отдельные мемориальные доски с именами Станислава Юрина, Леонида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Верижникова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Андрея Трусова были установлены в середине 90-х годов и уже потускнели от времени. А имена двоих героев, Сергея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Блажкова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и Виктора Лапшина, не значились на мемориальной доске. Поэтому нам вдвойне необходимо было восстановить справедливость и на единой мемориальной доске упомянуть имена всех пяти героев.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 анализ информации</a:t>
            </a:r>
            <a:endParaRPr lang="ru-RU" dirty="0"/>
          </a:p>
        </p:txBody>
      </p:sp>
      <p:sp>
        <p:nvSpPr>
          <p:cNvPr id="5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В течение полугода мы провели большую работу по сбору информации, документов, финансов, необходимых для установления мемориальной доски. Материалов о С.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Юрине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, Л.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Верижникове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, А. Трусове в школьном музее было достаточно много. А вот о С.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Блажкове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и В. Лапшине нам пришлось собирать информацию. Так одна группа старшеклассников побывала в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Военно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– историческом музее г.Орла. И нам в сборе информации о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Блажкове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помог его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заведущий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Широков Сергей Владимирович. Вторая группа ребят отправилась в музей дворца пионеров имени Гагарина, где при пожаре погиб наш выпускник, пожарный В. Лапшин. В августе 2013г. Орловская телекомпания сняла фильм «Герои тридцатки». Ученики нашей школы активно помогали журналистке Наталье Волошиной в создании этого фильма. Так группа старшеклассников встретилась с сестрой и мамой С.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Блажкова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, с мамой А. Трусова и с одноклассниками С. Юрина. Родители погибших ребят предоставили много фотографий своих погибших сыновей, мы записали воспоминания о них на видео. На основе собранной информации, мы сделали презентацию «Солдаты России»</a:t>
            </a:r>
          </a:p>
          <a:p>
            <a:pPr lvl="0"/>
            <a:endParaRPr lang="ru-RU" sz="1400" dirty="0" smtClean="0">
              <a:solidFill>
                <a:srgbClr val="3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relvkartinkax.ru/images/all_orel/all_orel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379978" cy="3284984"/>
          </a:xfrm>
          <a:prstGeom prst="rect">
            <a:avLst/>
          </a:prstGeom>
          <a:noFill/>
        </p:spPr>
      </p:pic>
      <p:pic>
        <p:nvPicPr>
          <p:cNvPr id="4" name="Picture 5" descr="263091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5464" y="3356992"/>
            <a:ext cx="4638536" cy="271236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64" y="5845026"/>
            <a:ext cx="4824536" cy="101297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+mn-lt"/>
              </a:rPr>
              <a:t>Дворец пионеров имени Гагарина</a:t>
            </a:r>
            <a:endParaRPr lang="ru-RU" sz="1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645024"/>
            <a:ext cx="3299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Военно-исторический музей г.Орла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действий команды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Сбор информации о пяти героях – выпускниках школы №30.</a:t>
            </a:r>
          </a:p>
          <a:p>
            <a:r>
              <a:rPr lang="ru-RU" dirty="0" smtClean="0"/>
              <a:t>А) Посещение Военно-исторического музея и получение информации о </a:t>
            </a:r>
            <a:r>
              <a:rPr lang="ru-RU" dirty="0" err="1" smtClean="0"/>
              <a:t>Блажкове</a:t>
            </a:r>
            <a:r>
              <a:rPr lang="ru-RU" dirty="0" smtClean="0"/>
              <a:t> Сергее</a:t>
            </a:r>
          </a:p>
          <a:p>
            <a:r>
              <a:rPr lang="ru-RU" dirty="0" smtClean="0"/>
              <a:t>Б)Посещение музея Дворца пионеров имени Гагарина и получение информации о Викторе Лапшине </a:t>
            </a:r>
          </a:p>
          <a:p>
            <a:r>
              <a:rPr lang="ru-RU" dirty="0" smtClean="0"/>
              <a:t>В)Встреча с родными С. </a:t>
            </a:r>
            <a:r>
              <a:rPr lang="ru-RU" dirty="0" err="1" smtClean="0"/>
              <a:t>Блажкова</a:t>
            </a:r>
            <a:r>
              <a:rPr lang="ru-RU" dirty="0" smtClean="0"/>
              <a:t>, А.Трусова и одноклассниками С. Юрина</a:t>
            </a:r>
          </a:p>
          <a:p>
            <a:r>
              <a:rPr lang="ru-RU" dirty="0" smtClean="0"/>
              <a:t>Г) Поиск информации в интернете.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13168" cy="6165304"/>
          </a:xfrm>
        </p:spPr>
        <p:txBody>
          <a:bodyPr/>
          <a:lstStyle/>
          <a:p>
            <a:r>
              <a:rPr lang="ru-RU" dirty="0" smtClean="0"/>
              <a:t>2. Сбор документов:</a:t>
            </a:r>
          </a:p>
          <a:p>
            <a:r>
              <a:rPr lang="ru-RU" dirty="0" smtClean="0"/>
              <a:t>А) Получение разрешения в Управлении архитектуры и градостроительства администрации г. Орла на установление на фасаде МБОУ СОШ №30 мемориальной доски.</a:t>
            </a:r>
          </a:p>
          <a:p>
            <a:r>
              <a:rPr lang="ru-RU" dirty="0" smtClean="0"/>
              <a:t>Б) Заказ мемориальной доски в Военно-мемориальной компании.</a:t>
            </a:r>
          </a:p>
          <a:p>
            <a:r>
              <a:rPr lang="ru-RU" dirty="0" smtClean="0"/>
              <a:t>В) Обращение к депутату Орловской областной Думы Митину А. Н. о предоставлении финансовой помощи.</a:t>
            </a:r>
          </a:p>
          <a:p>
            <a:r>
              <a:rPr lang="ru-RU" dirty="0" smtClean="0"/>
              <a:t>3. Установление мемориальной доски.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961</Words>
  <Application>Microsoft Office PowerPoint</Application>
  <PresentationFormat>Экран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Социальный проект  «Герои тридцатки».  Открытие мемориальной доски</vt:lpstr>
      <vt:lpstr>Слайд 2</vt:lpstr>
      <vt:lpstr>Актуальность и важность проблемы</vt:lpstr>
      <vt:lpstr>Слайд 4</vt:lpstr>
      <vt:lpstr>Слайд 5</vt:lpstr>
      <vt:lpstr>Сбор и анализ информации</vt:lpstr>
      <vt:lpstr>Дворец пионеров имени Гагарина</vt:lpstr>
      <vt:lpstr>Программа действий команды</vt:lpstr>
      <vt:lpstr>Слайд 9</vt:lpstr>
      <vt:lpstr>Реализация плана действий</vt:lpstr>
      <vt:lpstr>Гости</vt:lpstr>
      <vt:lpstr>Снятие ткани с доски</vt:lpstr>
      <vt:lpstr>Слайд 13</vt:lpstr>
      <vt:lpstr>Слайд 14</vt:lpstr>
      <vt:lpstr> Солдаты России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и важность проблемы</dc:title>
  <dc:creator>Sergo</dc:creator>
  <cp:lastModifiedBy>школа 30 Орел</cp:lastModifiedBy>
  <cp:revision>24</cp:revision>
  <dcterms:created xsi:type="dcterms:W3CDTF">2015-01-04T08:30:28Z</dcterms:created>
  <dcterms:modified xsi:type="dcterms:W3CDTF">2015-02-10T06:34:42Z</dcterms:modified>
</cp:coreProperties>
</file>