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7" autoAdjust="0"/>
    <p:restoredTop sz="94660"/>
  </p:normalViewPr>
  <p:slideViewPr>
    <p:cSldViewPr snapToGrid="0">
      <p:cViewPr>
        <p:scale>
          <a:sx n="80" d="100"/>
          <a:sy n="80" d="100"/>
        </p:scale>
        <p:origin x="-138" y="-39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315667-F323-4832-ABCC-AD63E70AB1F3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9A82B2-1461-4CF6-B4C8-1D60E0F82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7A8106-8032-4442-B6B9-6F7685D66F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5" name="Рисунок 8" descr="aa960211fda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05038"/>
            <a:ext cx="2376487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5656-4BE4-46E1-B411-823CB310C43C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A9748-7C66-4CB9-9657-86E23A530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2B71-12E2-4F89-A853-78E355035AAD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5E77-6FD5-479D-8FBB-6C7589481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7AF5-26D3-4513-A4F8-B0C6C3F56893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011E-765E-464B-BEFF-CD08B694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85F3-B7B3-4271-BFD5-7868640AA698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0B69-B50A-4A44-AD82-E0B1EC8EE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B529-F876-4C05-BC65-63095D624A34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253E-2C4C-4BF8-ADD6-AF794DF6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1E7D-C66D-4304-8562-87379A812A46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EB8F-4180-41A7-822D-2ED9EDD9A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6D72-EEDE-4E6A-85F3-D818C24FCD63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1D02-3ED4-4674-96E7-D5CD8313D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A76C-8708-4FB8-873B-FA7CD53E1DFB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7EE0-7E97-4EB4-BAB2-130929137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22F3-38EF-4651-8B76-40E848A44CF9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3F9A-063D-43E0-8760-1D26141F2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826D-B579-4B62-A5C8-4CD47AE214D2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D8B7-6D1A-440D-81B5-3FF45B4D7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B5B3-6EB8-430F-B93C-8A7751D6BBD6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FC4B-A18D-4D17-908A-0A764DFF5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16764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D46EA9-1408-4F41-9028-231376A0A8D2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69AAD-CCD0-406D-9287-3C5056DA1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Рисунок 8" descr="aa960211fdae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5888" y="5095875"/>
            <a:ext cx="9874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61" r:id="rId8"/>
    <p:sldLayoutId id="2147483653" r:id="rId9"/>
    <p:sldLayoutId id="2147483652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2015&#1075;\&#1063;&#1090;&#1086;.&#1043;&#1076;&#1077;.&#1050;&#1086;&#1075;&#1076;&#1072;\Chto-Gde-Kogda-muzyka-ta-dam-D(muzbaron.co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2015&#1075;\&#1063;&#1090;&#1086;.&#1043;&#1076;&#1077;.&#1050;&#1086;&#1075;&#1076;&#1072;\&#1042;&#1099;&#1093;&#1086;&#1076;.mp3" TargetMode="Externa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hyperlink" Target="&#1043;&#1086;&#1083;&#1086;&#1089;%20%20&#1053;&#1072;&#1088;&#1075;&#1080;&#1079;%20&#1047;&#1072;&#1082;&#1080;&#1088;&#1086;&#1074;&#1072;%20'Still%20loving%20you'%202013.mp4" TargetMode="Externa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hyperlink" Target="&#1044;&#1072;&#1088;&#1080;&#1085;&#1072;%20&#1048;&#1074;&#1072;&#1085;&#1086;&#1074;&#1072;,%20&#1040;&#1085;&#1085;&#1072;%20&#1045;&#1075;&#1086;&#1088;&#1086;&#1074;&#1072;,%20&#1064;&#1091;&#1093;&#1088;&#1072;&#1090;%20&#1058;&#1091;&#1088;&#1076;&#1099;&#1093;&#1086;&#1076;&#1078;&#1072;&#1077;&#1074;%20-%20'Hit%20the%20road,%20Jack'%20-%20&#1041;&#1080;&#1090;&#1074;&#1099;%20-%20&#1043;&#1086;&#1083;&#1086;&#1089;.&#1044;&#1077;&#1090;&#1080;.mp4" TargetMode="External"/><Relationship Id="rId16" Type="http://schemas.openxmlformats.org/officeDocument/2006/relationships/hyperlink" Target="&#1056;&#1091;&#1083;&#1077;&#1090;&#1082;&#1072;..mp3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200" y="3712191"/>
            <a:ext cx="6483800" cy="2031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61274" y="299376"/>
            <a:ext cx="778520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285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Прохладненский    Технологический  </a:t>
            </a:r>
          </a:p>
          <a:p>
            <a:pPr algn="ctr">
              <a:defRPr/>
            </a:pPr>
            <a:r>
              <a:rPr lang="ru-RU" sz="3200" b="1" dirty="0">
                <a:ln w="285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колледж</a:t>
            </a:r>
            <a:endParaRPr lang="ru-RU" sz="3200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800080"/>
              </a:solidFill>
              <a:effectLst>
                <a:glow rad="228600">
                  <a:schemeClr val="bg2">
                    <a:lumMod val="50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400" y="2468559"/>
            <a:ext cx="569439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28575">
                  <a:solidFill>
                    <a:schemeClr val="bg1"/>
                  </a:solidFill>
                </a:ln>
                <a:solidFill>
                  <a:srgbClr val="0033CC"/>
                </a:solidFill>
                <a:effectLst>
                  <a:glow rad="228600">
                    <a:srgbClr val="80008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Представляет</a:t>
            </a:r>
          </a:p>
        </p:txBody>
      </p:sp>
      <p:pic>
        <p:nvPicPr>
          <p:cNvPr id="6" name="Chto-Gde-Kogda-muzyka-ta-dam-D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95815" y="637464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82838" y="128588"/>
            <a:ext cx="4327525" cy="6794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Сектор №5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190" y="1250434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  <p:sp>
        <p:nvSpPr>
          <p:cNvPr id="11" name="Управляющая кнопка: в конец 10">
            <a:hlinkClick r:id="rId3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3771" y="2006930"/>
            <a:ext cx="76595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 крышке консервной банки выштампованы концентрические окружности – гофры.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7732" y="4060332"/>
            <a:ext cx="4809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Каково их назначение?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29566" y="3256211"/>
            <a:ext cx="3732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Внимание!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Вопрос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! </a:t>
            </a:r>
            <a:endParaRPr lang="ru-RU" sz="28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5652" y="2113808"/>
            <a:ext cx="7517080" cy="32300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Гофры дают возможность крышке и днищу деформироваться при попадании, например, в тёплое помещение. Содержимое банки может расширяться за счёт её выгибания. Если бы гофры отсутствовали, то при нагревании в банках могли бы возникнуть щели, что привело бы к порче продуктов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82838" y="128588"/>
            <a:ext cx="4327525" cy="6794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Сектор №6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300" y="1279943"/>
            <a:ext cx="8470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9900CC"/>
                </a:solidFill>
                <a:latin typeface="+mn-lt"/>
                <a:cs typeface="Times New Roman" pitchFamily="18" charset="0"/>
              </a:rPr>
              <a:t>Супер-блиц</a:t>
            </a:r>
            <a:r>
              <a:rPr lang="ru-RU" sz="2400" b="1" dirty="0" smtClean="0">
                <a:solidFill>
                  <a:srgbClr val="9900CC"/>
                </a:solidFill>
                <a:latin typeface="+mn-lt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Уважаемые знатоки! За игральным столом остается только один игрок. В течение одной минуты он, не раздумывая, отвечает на три вопроса.           </a:t>
            </a:r>
          </a:p>
          <a:p>
            <a:pPr algn="ctr"/>
            <a:r>
              <a:rPr lang="ru-RU" sz="2400" b="1" dirty="0" smtClean="0">
                <a:solidFill>
                  <a:srgbClr val="9900CC"/>
                </a:solidFill>
                <a:latin typeface="+mn-lt"/>
                <a:cs typeface="Times New Roman" pitchFamily="18" charset="0"/>
              </a:rPr>
              <a:t>Принимайте решение.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018" y="3248285"/>
            <a:ext cx="8225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Треугольник, из которого вынули одну сторону.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Равномерно расплывшаяся точка. 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3.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Убежавшая точка. 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Управляющая кнопка: в конец 12">
            <a:hlinkClick r:id="rId3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68778" y="2084556"/>
            <a:ext cx="7635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latin typeface="+mn-lt"/>
              </a:rPr>
              <a:t>Тема </a:t>
            </a:r>
            <a:r>
              <a:rPr lang="ru-RU" sz="2400" b="1" dirty="0" err="1" smtClean="0">
                <a:solidFill>
                  <a:srgbClr val="9900CC"/>
                </a:solidFill>
                <a:latin typeface="+mn-lt"/>
              </a:rPr>
              <a:t>блиц-вопросов</a:t>
            </a:r>
            <a:r>
              <a:rPr lang="ru-RU" sz="2400" b="1" dirty="0" smtClean="0">
                <a:solidFill>
                  <a:srgbClr val="9900CC"/>
                </a:solidFill>
                <a:latin typeface="+mn-lt"/>
              </a:rPr>
              <a:t> – Математики шутят.</a:t>
            </a:r>
            <a:endParaRPr lang="ru-RU" sz="2400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9428" y="5818908"/>
            <a:ext cx="116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  <a:cs typeface="Calibri" pitchFamily="34" charset="0"/>
              </a:rPr>
              <a:t>угол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9480" y="5818909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  <a:t>шар</a:t>
            </a:r>
            <a:endParaRPr lang="ru-RU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799" y="5795157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  <a:t>прямая</a:t>
            </a:r>
            <a:endParaRPr lang="ru-RU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82838" y="128588"/>
            <a:ext cx="4327525" cy="6794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Сектор №7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0129" y="5437162"/>
            <a:ext cx="58964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sz="2800" b="1" dirty="0" smtClean="0">
                <a:solidFill>
                  <a:srgbClr val="9900CC"/>
                </a:solidFill>
                <a:latin typeface="+mn-lt"/>
              </a:rPr>
              <a:t>У </a:t>
            </a:r>
            <a:r>
              <a:rPr lang="ru-RU" sz="2800" b="1" dirty="0" smtClean="0">
                <a:solidFill>
                  <a:srgbClr val="9900CC"/>
                </a:solidFill>
                <a:latin typeface="+mn-lt"/>
              </a:rPr>
              <a:t>меня кончились лучи. </a:t>
            </a:r>
            <a:endParaRPr lang="ru-RU" sz="2800" b="1" dirty="0" smtClean="0">
              <a:solidFill>
                <a:srgbClr val="9900CC"/>
              </a:solidFill>
              <a:latin typeface="+mn-lt"/>
            </a:endParaRPr>
          </a:p>
          <a:p>
            <a:pPr lvl="0" algn="ctr" eaLnBrk="0" hangingPunct="0"/>
            <a:r>
              <a:rPr lang="ru-RU" sz="2800" b="1" dirty="0" smtClean="0">
                <a:solidFill>
                  <a:srgbClr val="9900CC"/>
                </a:solidFill>
                <a:latin typeface="+mn-lt"/>
              </a:rPr>
              <a:t>Пришлите </a:t>
            </a:r>
            <a:r>
              <a:rPr lang="ru-RU" sz="2800" b="1" dirty="0" smtClean="0">
                <a:solidFill>
                  <a:srgbClr val="9900CC"/>
                </a:solidFill>
                <a:latin typeface="+mn-lt"/>
              </a:rPr>
              <a:t>мне вашу грудную клетку</a:t>
            </a:r>
            <a:endParaRPr lang="ru-RU" sz="2800" b="1" dirty="0" smtClean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3055" y="4229822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Внимание!         Вопрос.</a:t>
            </a:r>
          </a:p>
        </p:txBody>
      </p:sp>
      <p:sp>
        <p:nvSpPr>
          <p:cNvPr id="12" name="Управляющая кнопка: в конец 11">
            <a:hlinkClick r:id="rId3" action="ppaction://hlinksldjump" highlightClick="1"/>
          </p:cNvPr>
          <p:cNvSpPr/>
          <p:nvPr/>
        </p:nvSpPr>
        <p:spPr>
          <a:xfrm>
            <a:off x="8704613" y="166255"/>
            <a:ext cx="237506" cy="261257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9391" y="1852550"/>
            <a:ext cx="78733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Однажды Рентген получил письмо. Некто просил выслать ему несколько рентгеновских лучей и заодно объяснить, как ими пользоваться. У писавшего застряла пуля в грудной клетке, но приехать к Рентгену, у него нет времени.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437" y="1274184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7547" y="4772231"/>
            <a:ext cx="4548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Что </a:t>
            </a:r>
            <a:r>
              <a:rPr lang="ru-RU" sz="28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 ответил  учёный</a:t>
            </a:r>
            <a:r>
              <a:rPr lang="ru-RU" sz="28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82838" y="128588"/>
            <a:ext cx="4327525" cy="6794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Сектор №8</a:t>
            </a:r>
          </a:p>
        </p:txBody>
      </p:sp>
      <p:sp>
        <p:nvSpPr>
          <p:cNvPr id="11" name="Управляющая кнопка: в конец 10">
            <a:hlinkClick r:id="rId3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8801" y="1283420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100" y="1276349"/>
            <a:ext cx="8268442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Одна зарубежная фирма покупала у другой подсолнечное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масло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и перевозила его в автоцистернах ёмкостью 3000 л. И вот обнаружилось,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что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каждый раз в цистерне не хватает 20-30 л. Проверили приборы - всё в порядке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Пломбы на заливном люке, герметичность цистерны тоже были в порядке.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Учли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, что несколько литров масла могло «статься в виде пленки на стенках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цистерны,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но нехватка была значительно больше. Пригласили опытного детектива.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он ничего не обнаружил: машина нигде не останавливалась,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водитель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не отливал из неё масло. Детектив в недоумении развёл руками...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тут появился изобретатель: «Ох, уж эти сыщики! Ведь всё так просто,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надо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только немного подумать». И он объяснил, в чём дело.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9900CC"/>
                </a:solidFill>
                <a:latin typeface="+mn-lt"/>
                <a:ea typeface="Times New Roman" pitchFamily="18" charset="0"/>
                <a:cs typeface="Arial" pitchFamily="34" charset="0"/>
              </a:rPr>
              <a:t>А вы как считаете?</a:t>
            </a:r>
            <a:endParaRPr lang="ru-RU" sz="2400" dirty="0" smtClean="0">
              <a:solidFill>
                <a:srgbClr val="9900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1907739"/>
            <a:ext cx="80581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Водитель заранее подвешивал ведро внутри пустой цистерны. Когда в цистерну заливали масло, ведро тоже наполнялось. Потом цистерна шла на завод, масло сливали. Но в ведре-то масло оставалось. За пустой цистерной сыщик не следил, и водитель спокойно доставал ведро с маслом. 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82838" y="128588"/>
            <a:ext cx="4327525" cy="6794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Сектор №9</a:t>
            </a:r>
          </a:p>
        </p:txBody>
      </p:sp>
      <p:sp>
        <p:nvSpPr>
          <p:cNvPr id="11" name="Управляющая кнопка: в конец 10">
            <a:hlinkClick r:id="rId3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6301" y="1259670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46265" y="1757548"/>
            <a:ext cx="817022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Рассказывают, что Ландау на приёмных экзаменах в аспирантуру предлагал поступающим следующую последовательность: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Р., Д., Т., Ч., П…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Я не Ландау, а вы не аспиранты. И всё же приведите начальную строчку известного детского стихотворения, которого составляют первые пять членов этой последовательности.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04302" y="5750027"/>
            <a:ext cx="4569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latin typeface="+mn-lt"/>
              </a:rPr>
              <a:t>Раз, два, три, четыре, пять…</a:t>
            </a:r>
            <a:endParaRPr lang="ru-RU" sz="2800" dirty="0">
              <a:solidFill>
                <a:srgbClr val="80008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36788" y="128588"/>
            <a:ext cx="4641850" cy="6794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Сектор №10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5678" y="1437800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  <p:sp>
        <p:nvSpPr>
          <p:cNvPr id="13" name="Управляющая кнопка: в конец 12">
            <a:hlinkClick r:id="rId3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0327" y="2161149"/>
            <a:ext cx="8021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Изобретённый в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III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 в. н.э. в Китае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прибор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чи-нан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» 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заменил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мореходам птиц. </a:t>
            </a:r>
            <a:endParaRPr lang="ru-RU" sz="28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6848" y="4522069"/>
            <a:ext cx="359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Arial" pitchFamily="34" charset="0"/>
              </a:rPr>
              <a:t>Что это за прибор?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84930" y="3742934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Внимание!         Вопрос.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47849" y="5226784"/>
            <a:ext cx="669174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438400" algn="l"/>
              </a:tabLst>
            </a:pPr>
            <a:r>
              <a:rPr lang="ru-RU" sz="2800" b="1" dirty="0" smtClean="0">
                <a:solidFill>
                  <a:srgbClr val="800080"/>
                </a:solidFill>
                <a:latin typeface="+mn-lt"/>
                <a:ea typeface="Times New Roman" pitchFamily="18" charset="0"/>
                <a:cs typeface="Arial" pitchFamily="34" charset="0"/>
              </a:rPr>
              <a:t>Компас</a:t>
            </a:r>
          </a:p>
          <a:p>
            <a:pPr lvl="0" algn="just">
              <a:tabLst>
                <a:tab pos="2438400" algn="l"/>
              </a:tabLst>
            </a:pPr>
            <a:r>
              <a:rPr lang="ru-RU" sz="2000" b="1" dirty="0" smtClean="0">
                <a:solidFill>
                  <a:srgbClr val="80008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800080"/>
                </a:solidFill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200" b="1" dirty="0" err="1" smtClean="0">
                <a:solidFill>
                  <a:srgbClr val="800080"/>
                </a:solidFill>
                <a:latin typeface="+mn-lt"/>
                <a:ea typeface="Times New Roman" pitchFamily="18" charset="0"/>
                <a:cs typeface="Arial" pitchFamily="34" charset="0"/>
              </a:rPr>
              <a:t>чи-нан</a:t>
            </a:r>
            <a:r>
              <a:rPr lang="ru-RU" sz="2200" b="1" dirty="0" smtClean="0">
                <a:solidFill>
                  <a:srgbClr val="800080"/>
                </a:solidFill>
                <a:latin typeface="+mn-lt"/>
                <a:ea typeface="Times New Roman" pitchFamily="18" charset="0"/>
                <a:cs typeface="Arial" pitchFamily="34" charset="0"/>
              </a:rPr>
              <a:t>» - это указатель направления на юг, а  </a:t>
            </a:r>
            <a:r>
              <a:rPr lang="ru-RU" sz="2200" b="1" dirty="0" smtClean="0">
                <a:solidFill>
                  <a:srgbClr val="800080"/>
                </a:solidFill>
                <a:latin typeface="+mn-lt"/>
                <a:ea typeface="Times New Roman" pitchFamily="18" charset="0"/>
                <a:cs typeface="Arial" pitchFamily="34" charset="0"/>
              </a:rPr>
              <a:t>раньше </a:t>
            </a:r>
            <a:r>
              <a:rPr lang="ru-RU" sz="2200" b="1" dirty="0" smtClean="0">
                <a:solidFill>
                  <a:srgbClr val="800080"/>
                </a:solidFill>
                <a:latin typeface="+mn-lt"/>
                <a:ea typeface="Times New Roman" pitchFamily="18" charset="0"/>
                <a:cs typeface="Arial" pitchFamily="34" charset="0"/>
              </a:rPr>
              <a:t>дорогу к берегу находили по направлению полёта птиц.</a:t>
            </a:r>
            <a:endParaRPr lang="ru-RU" sz="2200" dirty="0" smtClean="0">
              <a:solidFill>
                <a:srgbClr val="80008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1225" y="128588"/>
            <a:ext cx="4908550" cy="6794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Сектор №11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3828" y="1402175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  <p:sp>
        <p:nvSpPr>
          <p:cNvPr id="12" name="Управляющая кнопка: в конец 11">
            <a:hlinkClick r:id="rId3" action="ppaction://hlinksldjump" highlightClick="1"/>
          </p:cNvPr>
          <p:cNvSpPr/>
          <p:nvPr/>
        </p:nvSpPr>
        <p:spPr>
          <a:xfrm>
            <a:off x="8740239" y="166255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3136" y="2042556"/>
            <a:ext cx="80752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южноамериканского племени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таманаки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число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6 -это один палец другой руки,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11- один палец ноги.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5039" y="4313992"/>
            <a:ext cx="6235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по-таманакски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будет 21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35549" y="3754810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Внимание!         Вопрос.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67543" y="5417006"/>
            <a:ext cx="651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палец руки другого </a:t>
            </a:r>
            <a:r>
              <a:rPr lang="ru-RU" sz="2800" b="1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человека </a:t>
            </a:r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090483" y="3398292"/>
            <a:ext cx="4948048" cy="76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0"/>
            <a:r>
              <a:rPr lang="ru-RU" sz="3600" b="1" kern="1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/>
              </a:rPr>
              <a:t>Виват!</a:t>
            </a:r>
            <a:endParaRPr lang="ru-RU" sz="3600" b="1" kern="1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392073" y="423083"/>
            <a:ext cx="6550924" cy="1514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58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Победителям</a:t>
            </a:r>
            <a:endParaRPr lang="ru-RU" sz="36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9" name="Picture 5" descr="http://priroda.inc.ru/pictures/salyt/star4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1575">
            <a:off x="548672" y="5437512"/>
            <a:ext cx="2197426" cy="666566"/>
          </a:xfrm>
          <a:prstGeom prst="rect">
            <a:avLst/>
          </a:prstGeom>
          <a:noFill/>
        </p:spPr>
      </p:pic>
      <p:pic>
        <p:nvPicPr>
          <p:cNvPr id="1031" name="Picture 7" descr="http://priroda.inc.ru/pictures/salyt/star1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8269" y="0"/>
            <a:ext cx="1028700" cy="952500"/>
          </a:xfrm>
          <a:prstGeom prst="rect">
            <a:avLst/>
          </a:prstGeom>
          <a:noFill/>
        </p:spPr>
      </p:pic>
      <p:pic>
        <p:nvPicPr>
          <p:cNvPr id="1035" name="Picture 11" descr="http://animo2.ucoz.ru/_ph/68/1/193209582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1784" y="1959047"/>
            <a:ext cx="1219200" cy="1219201"/>
          </a:xfrm>
          <a:prstGeom prst="rect">
            <a:avLst/>
          </a:prstGeom>
          <a:noFill/>
        </p:spPr>
      </p:pic>
      <p:pic>
        <p:nvPicPr>
          <p:cNvPr id="1037" name="Picture 13" descr="http://animo2.ucoz.ru/_ph/68/1/805722513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0025" y="320651"/>
            <a:ext cx="1323975" cy="1390651"/>
          </a:xfrm>
          <a:prstGeom prst="rect">
            <a:avLst/>
          </a:prstGeom>
          <a:noFill/>
        </p:spPr>
      </p:pic>
      <p:pic>
        <p:nvPicPr>
          <p:cNvPr id="1039" name="Picture 15" descr="http://animo2.ucoz.ru/_ph/68/1/87399959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041" name="Picture 17" descr="http://miranimacii.ru/_ph/27/1/539830149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76948" y="1831002"/>
            <a:ext cx="1990725" cy="2019301"/>
          </a:xfrm>
          <a:prstGeom prst="rect">
            <a:avLst/>
          </a:prstGeom>
          <a:noFill/>
        </p:spPr>
      </p:pic>
      <p:pic>
        <p:nvPicPr>
          <p:cNvPr id="1043" name="Picture 19" descr="http://miranimacii.ru/_ph/27/1/331535632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1026" y="4534421"/>
            <a:ext cx="762000" cy="762000"/>
          </a:xfrm>
          <a:prstGeom prst="rect">
            <a:avLst/>
          </a:prstGeom>
          <a:noFill/>
        </p:spPr>
      </p:pic>
      <p:pic>
        <p:nvPicPr>
          <p:cNvPr id="1045" name="Picture 21" descr="http://miranimacii.ru/_ph/27/1/331535632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6632" y="5708129"/>
            <a:ext cx="762000" cy="762000"/>
          </a:xfrm>
          <a:prstGeom prst="rect">
            <a:avLst/>
          </a:prstGeom>
          <a:noFill/>
        </p:spPr>
      </p:pic>
      <p:pic>
        <p:nvPicPr>
          <p:cNvPr id="1047" name="Picture 23" descr="http://miranimacii.ru/_ph/27/1/331535632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109" y="2323484"/>
            <a:ext cx="762000" cy="762000"/>
          </a:xfrm>
          <a:prstGeom prst="rect">
            <a:avLst/>
          </a:prstGeom>
          <a:noFill/>
        </p:spPr>
      </p:pic>
      <p:pic>
        <p:nvPicPr>
          <p:cNvPr id="14" name="Picture 17" descr="http://miranimacii.ru/_ph/27/1/539830149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5461" y="1637731"/>
            <a:ext cx="1308953" cy="1327742"/>
          </a:xfrm>
          <a:prstGeom prst="rect">
            <a:avLst/>
          </a:prstGeom>
          <a:noFill/>
        </p:spPr>
      </p:pic>
      <p:pic>
        <p:nvPicPr>
          <p:cNvPr id="15" name="Picture 11" descr="http://animo2.ucoz.ru/_ph/68/1/193209582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7969" y="2043208"/>
            <a:ext cx="1219200" cy="1219201"/>
          </a:xfrm>
          <a:prstGeom prst="rect">
            <a:avLst/>
          </a:prstGeom>
          <a:noFill/>
        </p:spPr>
      </p:pic>
      <p:pic>
        <p:nvPicPr>
          <p:cNvPr id="1049" name="Picture 25" descr="http://www.d21c.com/levans2424/Floaters/11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3431037" y="4341694"/>
            <a:ext cx="714375" cy="1190625"/>
          </a:xfrm>
          <a:prstGeom prst="rect">
            <a:avLst/>
          </a:prstGeom>
          <a:noFill/>
        </p:spPr>
      </p:pic>
      <p:pic>
        <p:nvPicPr>
          <p:cNvPr id="1051" name="Picture 27" descr="http://img231.imageshack.us/img231/9827/l23394b5b15dvi3mp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10966" y="4191568"/>
            <a:ext cx="714375" cy="1190625"/>
          </a:xfrm>
          <a:prstGeom prst="rect">
            <a:avLst/>
          </a:prstGeom>
          <a:noFill/>
        </p:spPr>
      </p:pic>
      <p:pic>
        <p:nvPicPr>
          <p:cNvPr id="1053" name="Picture 29" descr="http://img231.imageshack.us/img231/9827/l23394b5b15dvi3mp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8991" y="3318112"/>
            <a:ext cx="1214651" cy="1190625"/>
          </a:xfrm>
          <a:prstGeom prst="rect">
            <a:avLst/>
          </a:prstGeom>
          <a:noFill/>
        </p:spPr>
      </p:pic>
      <p:pic>
        <p:nvPicPr>
          <p:cNvPr id="19" name="Picture 15" descr="http://animo2.ucoz.ru/_ph/68/1/87399959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</p:spPr>
      </p:pic>
      <p:pic>
        <p:nvPicPr>
          <p:cNvPr id="20" name="Вых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8694717" y="638793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36270" y="927926"/>
            <a:ext cx="7813964" cy="128588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4868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B8CCE4"/>
                </a:solidFill>
                <a:effectLst>
                  <a:outerShdw dist="35921" dir="2700000" algn="ctr" rotWithShape="0">
                    <a:srgbClr val="00B0F0"/>
                  </a:outerShdw>
                </a:effectLst>
                <a:latin typeface="Impact"/>
              </a:rPr>
              <a:t>Спасибо</a:t>
            </a:r>
            <a:endParaRPr lang="ru-RU" sz="3600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B8CCE4"/>
              </a:solidFill>
              <a:effectLst>
                <a:outerShdw dist="35921" dir="2700000" algn="ctr" rotWithShape="0">
                  <a:srgbClr val="00B0F0"/>
                </a:outerShdw>
              </a:effectLst>
              <a:latin typeface="Impact"/>
            </a:endParaRPr>
          </a:p>
        </p:txBody>
      </p:sp>
      <p:pic>
        <p:nvPicPr>
          <p:cNvPr id="5" name="Picture 3" descr="C:\Users\houm\Pictures\Мои рисунки\анимации разное\f270704a64d27d4c6b654f58f188359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274" y="1885280"/>
            <a:ext cx="2781134" cy="1925401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531917" y="3883231"/>
            <a:ext cx="5795157" cy="1061749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05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B8CCE4"/>
                </a:solidFill>
                <a:effectLst>
                  <a:outerShdw dist="35921" dir="2700000" algn="ctr" rotWithShape="0">
                    <a:srgbClr val="00B0F0"/>
                  </a:outerShdw>
                </a:effectLst>
                <a:latin typeface="Impact"/>
              </a:rPr>
              <a:t>за  игру</a:t>
            </a:r>
            <a:endParaRPr lang="ru-RU" sz="3600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B8CCE4"/>
              </a:solidFill>
              <a:effectLst>
                <a:outerShdw dist="35921" dir="2700000" algn="ctr" rotWithShape="0">
                  <a:srgbClr val="00B0F0"/>
                </a:outerShdw>
              </a:effectLst>
              <a:latin typeface="Impact"/>
            </a:endParaRPr>
          </a:p>
        </p:txBody>
      </p:sp>
      <p:pic>
        <p:nvPicPr>
          <p:cNvPr id="7" name="Picture 6" descr="C:\Users\houm\Pictures\Мои рисунки\анимации разное\16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2082" flipH="1">
            <a:off x="486889" y="3260273"/>
            <a:ext cx="2016332" cy="1905000"/>
          </a:xfrm>
          <a:prstGeom prst="rect">
            <a:avLst/>
          </a:prstGeom>
          <a:noFill/>
        </p:spPr>
      </p:pic>
      <p:pic>
        <p:nvPicPr>
          <p:cNvPr id="8" name="Picture 4" descr="C:\Users\houm\Pictures\Мои рисунки\анимации разное\cveta-528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3626" y="5229347"/>
            <a:ext cx="915205" cy="844805"/>
          </a:xfrm>
          <a:prstGeom prst="rect">
            <a:avLst/>
          </a:prstGeom>
          <a:noFill/>
        </p:spPr>
      </p:pic>
      <p:pic>
        <p:nvPicPr>
          <p:cNvPr id="9" name="Picture 4" descr="C:\Users\houm\Pictures\Мои рисунки\анимации разное\cveta-528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5984" y="5631128"/>
            <a:ext cx="915205" cy="844805"/>
          </a:xfrm>
          <a:prstGeom prst="rect">
            <a:avLst/>
          </a:prstGeom>
          <a:noFill/>
        </p:spPr>
      </p:pic>
      <p:pic>
        <p:nvPicPr>
          <p:cNvPr id="10" name="Picture 4" descr="C:\Users\houm\Pictures\Мои рисунки\анимации разное\cveta-528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333" y="5191742"/>
            <a:ext cx="915205" cy="844805"/>
          </a:xfrm>
          <a:prstGeom prst="rect">
            <a:avLst/>
          </a:prstGeom>
          <a:noFill/>
        </p:spPr>
      </p:pic>
      <p:pic>
        <p:nvPicPr>
          <p:cNvPr id="11" name="Picture 4" descr="C:\Users\houm\Pictures\Мои рисунки\анимации разное\cveta-528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6140" y="5559877"/>
            <a:ext cx="915205" cy="844805"/>
          </a:xfrm>
          <a:prstGeom prst="rect">
            <a:avLst/>
          </a:prstGeom>
          <a:noFill/>
        </p:spPr>
      </p:pic>
      <p:pic>
        <p:nvPicPr>
          <p:cNvPr id="12" name="Picture 2" descr="C:\Users\houm\Pictures\Мои рисунки\анимации разное\gif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4906" y="269297"/>
            <a:ext cx="1190625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анимация СОВЫ\50ef184ee965.gif"/>
          <p:cNvPicPr>
            <a:picLocks noChangeAspect="1" noChangeArrowheads="1"/>
          </p:cNvPicPr>
          <p:nvPr/>
        </p:nvPicPr>
        <p:blipFill>
          <a:blip r:embed="rId2"/>
          <a:srcRect b="23778"/>
          <a:stretch>
            <a:fillRect/>
          </a:stretch>
        </p:blipFill>
        <p:spPr bwMode="auto">
          <a:xfrm>
            <a:off x="1302496" y="1678676"/>
            <a:ext cx="6565249" cy="500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5595582" y="0"/>
            <a:ext cx="2997366" cy="1108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t-RU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Когда</a:t>
            </a:r>
            <a:r>
              <a:rPr lang="tt-RU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?</a:t>
            </a:r>
            <a:endParaRPr lang="ru-RU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4164" y="228179"/>
            <a:ext cx="1715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t-RU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Что?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35021" y="191069"/>
            <a:ext cx="1820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Где?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что-где-когд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0036" y="1389413"/>
            <a:ext cx="6299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 наша  жизнь?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7596" y="2731324"/>
            <a:ext cx="198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4583" y="5922240"/>
            <a:ext cx="2167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b="1" dirty="0" smtClean="0">
                <a:solidFill>
                  <a:srgbClr val="9900C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Пифагор</a:t>
            </a:r>
            <a:endParaRPr lang="ru-RU" sz="3200" b="1" dirty="0" smtClean="0">
              <a:solidFill>
                <a:srgbClr val="9900CC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600" y="406400"/>
            <a:ext cx="40486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 для жеребьёвки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990" y="1415534"/>
            <a:ext cx="402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Уважаемые знатоки! </a:t>
            </a:r>
            <a:endParaRPr lang="ru-RU" sz="32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0020" y="1985826"/>
            <a:ext cx="7802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Ученый-грек начинал не как ученый, а как победитель Олимпийских игр по кулачному бою! В своих исследованиях пришёл к выводу, что не только законы музыки, но и вообще все на свете можно выразить с помощью чисел. «Числа правят миром!» - провозгласил он. 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2851" y="4720879"/>
            <a:ext cx="6086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Внимание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! Вопрос!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                         К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то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это?</a:t>
            </a:r>
            <a:endParaRPr lang="ru-RU" sz="2800" b="1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 descr="1249570012_not_8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52483">
            <a:off x="3411537" y="2044701"/>
            <a:ext cx="13874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187450" y="1700213"/>
            <a:ext cx="6553200" cy="3457575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095625" y="1855788"/>
            <a:ext cx="2762250" cy="31448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6"/>
            <a:endCxn id="5" idx="2"/>
          </p:cNvCxnSpPr>
          <p:nvPr/>
        </p:nvCxnSpPr>
        <p:spPr>
          <a:xfrm flipH="1">
            <a:off x="1187450" y="3429000"/>
            <a:ext cx="6553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116263" y="1852613"/>
            <a:ext cx="2693987" cy="31559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1744663" y="2460625"/>
            <a:ext cx="5446712" cy="19256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5" idx="4"/>
            <a:endCxn id="5" idx="0"/>
          </p:cNvCxnSpPr>
          <p:nvPr/>
        </p:nvCxnSpPr>
        <p:spPr>
          <a:xfrm flipV="1">
            <a:off x="4464050" y="1700213"/>
            <a:ext cx="0" cy="34575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4453970">
            <a:off x="4141787" y="2198688"/>
            <a:ext cx="142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1 </a:t>
            </a:r>
          </a:p>
        </p:txBody>
      </p:sp>
      <p:sp>
        <p:nvSpPr>
          <p:cNvPr id="80" name="Прямоугольник 7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-2131793">
            <a:off x="4957763" y="2459038"/>
            <a:ext cx="1427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2 </a:t>
            </a:r>
          </a:p>
        </p:txBody>
      </p:sp>
      <p:sp>
        <p:nvSpPr>
          <p:cNvPr id="81" name="Прямоугольник 80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-720799">
            <a:off x="5922963" y="2884488"/>
            <a:ext cx="1427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Сектор  № 3 </a:t>
            </a:r>
          </a:p>
        </p:txBody>
      </p:sp>
      <p:sp>
        <p:nvSpPr>
          <p:cNvPr id="82" name="Прямоугольник 81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399720">
            <a:off x="5943600" y="3627438"/>
            <a:ext cx="142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4 </a:t>
            </a:r>
          </a:p>
        </p:txBody>
      </p:sp>
      <p:sp>
        <p:nvSpPr>
          <p:cNvPr id="83" name="Прямоугольник 82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085252">
            <a:off x="5175250" y="417195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5 </a:t>
            </a:r>
          </a:p>
        </p:txBody>
      </p:sp>
      <p:sp>
        <p:nvSpPr>
          <p:cNvPr id="84" name="Прямоугольник 83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4971041">
            <a:off x="4086226" y="4302125"/>
            <a:ext cx="1427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6 </a:t>
            </a:r>
          </a:p>
        </p:txBody>
      </p:sp>
      <p:sp>
        <p:nvSpPr>
          <p:cNvPr id="85" name="Прямоугольник 8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-3912438">
            <a:off x="3323431" y="4314032"/>
            <a:ext cx="1427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7 </a:t>
            </a:r>
          </a:p>
        </p:txBody>
      </p:sp>
      <p:sp>
        <p:nvSpPr>
          <p:cNvPr id="86" name="Прямоугольник 8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-2302036">
            <a:off x="2451100" y="4186238"/>
            <a:ext cx="1427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8 </a:t>
            </a:r>
          </a:p>
        </p:txBody>
      </p:sp>
      <p:sp>
        <p:nvSpPr>
          <p:cNvPr id="87" name="Прямоугольник 8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-800519">
            <a:off x="1595438" y="3668713"/>
            <a:ext cx="1427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9 </a:t>
            </a:r>
          </a:p>
        </p:txBody>
      </p:sp>
      <p:sp>
        <p:nvSpPr>
          <p:cNvPr id="88" name="Прямоугольник 8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756184">
            <a:off x="1493838" y="2876550"/>
            <a:ext cx="154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10 </a:t>
            </a:r>
          </a:p>
        </p:txBody>
      </p:sp>
      <p:sp>
        <p:nvSpPr>
          <p:cNvPr id="89" name="Прямоугольник 8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1838068">
            <a:off x="2341563" y="2411413"/>
            <a:ext cx="154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Сектор  № 11 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flipV="1">
            <a:off x="1804988" y="2428875"/>
            <a:ext cx="5321300" cy="20018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3"/>
          <p:cNvSpPr txBox="1">
            <a:spLocks/>
          </p:cNvSpPr>
          <p:nvPr/>
        </p:nvSpPr>
        <p:spPr>
          <a:xfrm>
            <a:off x="246063" y="0"/>
            <a:ext cx="8715375" cy="1108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t-RU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Что? Где? Когда?</a:t>
            </a:r>
            <a:endParaRPr lang="ru-RU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Управляющая кнопка: в конец 25">
            <a:hlinkClick r:id="rId15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10-конечная звезда 23">
            <a:hlinkClick r:id="rId16" action="ppaction://hlinkfile"/>
          </p:cNvPr>
          <p:cNvSpPr/>
          <p:nvPr/>
        </p:nvSpPr>
        <p:spPr>
          <a:xfrm>
            <a:off x="4322617" y="3247899"/>
            <a:ext cx="308759" cy="320633"/>
          </a:xfrm>
          <a:prstGeom prst="star10">
            <a:avLst>
              <a:gd name="adj" fmla="val 20311"/>
              <a:gd name="hf" fmla="val 105146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263" y="100013"/>
            <a:ext cx="4819650" cy="7540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Сектор №1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5225" y="1595022"/>
            <a:ext cx="82968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Этот предмет пролежал в земле 2000 лет. Под пеплом Помпеи археологи обнаружили много таких предметов, изготовленных из бронзы. За многие тысячи лет конструкция этого предмета не изменилась, настолько была совершенна.</a:t>
            </a:r>
            <a:r>
              <a:rPr lang="ru-RU" sz="28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древней Греции умение пользоваться этим предметом считалось верхом совершенства, а умение решать задачи с его помощью – признаком высокого положения в обществе и большого ума.</a:t>
            </a:r>
            <a:endParaRPr lang="ru-RU" sz="2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                         Внимание! Вопрос!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                                  Что это?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0009" y="6085398"/>
            <a:ext cx="161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CC"/>
                </a:solidFill>
                <a:latin typeface="+mn-lt"/>
              </a:rPr>
              <a:t>Циркуль.</a:t>
            </a:r>
            <a:endParaRPr lang="ru-RU" sz="2800" b="1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10" name="Управляющая кнопка: в конец 9">
            <a:hlinkClick r:id="rId3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6255" y="1130527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838" y="128588"/>
            <a:ext cx="4327525" cy="679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Сектор №2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80" y="1781300"/>
            <a:ext cx="8526483" cy="254132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Перед вами игральная карта: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бубновый король. Посмотрите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внимательно, на карте вы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видите изображение ромба.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в конец 7">
            <a:hlinkClick r:id="rId3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2551" y="1212169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1000" y="5574543"/>
            <a:ext cx="75486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9900CC"/>
                </a:solidFill>
                <a:latin typeface="+mn-lt"/>
              </a:rPr>
              <a:t>Ромб от лат. </a:t>
            </a:r>
            <a:r>
              <a:rPr lang="en-US" sz="2400" b="1" i="1" dirty="0" smtClean="0">
                <a:solidFill>
                  <a:srgbClr val="9900CC"/>
                </a:solidFill>
                <a:latin typeface="+mn-lt"/>
              </a:rPr>
              <a:t>r</a:t>
            </a:r>
            <a:r>
              <a:rPr lang="la-Latn" sz="2400" b="1" i="1" dirty="0" smtClean="0">
                <a:solidFill>
                  <a:srgbClr val="9900CC"/>
                </a:solidFill>
                <a:latin typeface="+mn-lt"/>
              </a:rPr>
              <a:t>ombus</a:t>
            </a:r>
            <a:r>
              <a:rPr lang="ru-RU" sz="2400" b="1" i="1" dirty="0" smtClean="0">
                <a:solidFill>
                  <a:srgbClr val="9900CC"/>
                </a:solidFill>
                <a:latin typeface="+mn-lt"/>
              </a:rPr>
              <a:t> «</a:t>
            </a:r>
            <a:r>
              <a:rPr lang="ru-RU" sz="2400" b="1" dirty="0" smtClean="0">
                <a:solidFill>
                  <a:srgbClr val="9900CC"/>
                </a:solidFill>
                <a:latin typeface="+mn-lt"/>
              </a:rPr>
              <a:t>бубен</a:t>
            </a:r>
            <a:r>
              <a:rPr lang="ru-RU" sz="2400" b="1" i="1" dirty="0" smtClean="0">
                <a:solidFill>
                  <a:srgbClr val="9900CC"/>
                </a:solidFill>
                <a:latin typeface="+mn-lt"/>
              </a:rPr>
              <a:t>».</a:t>
            </a:r>
            <a:r>
              <a:rPr lang="ru-RU" sz="2400" b="1" dirty="0" smtClean="0">
                <a:solidFill>
                  <a:srgbClr val="9900CC"/>
                </a:solidFill>
                <a:latin typeface="+mn-lt"/>
              </a:rPr>
              <a:t> Мы привыкли, что бубен имеет форму круга, но раньше он имел форму ромба или квадрата.</a:t>
            </a:r>
          </a:p>
          <a:p>
            <a:pPr lvl="0" algn="r" eaLnBrk="0" hangingPunct="0"/>
            <a:endParaRPr lang="ru-RU" sz="3200" b="1" dirty="0" smtClean="0">
              <a:solidFill>
                <a:srgbClr val="9900CC"/>
              </a:solidFill>
              <a:latin typeface="Arial" pitchFamily="34" charset="0"/>
            </a:endParaRPr>
          </a:p>
        </p:txBody>
      </p:sp>
      <p:pic>
        <p:nvPicPr>
          <p:cNvPr id="12" name="Picture 2" descr="http://www.magya.ru/online/cards/3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5485" y="1179947"/>
            <a:ext cx="2452255" cy="377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7201" y="4756507"/>
            <a:ext cx="7653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Почему на картах бубновой масти изображен именно ромб?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68309" y="3909353"/>
            <a:ext cx="3313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Внимание! Вопрос! 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82838" y="128588"/>
            <a:ext cx="4327525" cy="679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Сектор №3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890" y="1275834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  <p:sp>
        <p:nvSpPr>
          <p:cNvPr id="12" name="Управляющая кнопка: в конец 11">
            <a:hlinkClick r:id="rId3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8461" y="1886957"/>
            <a:ext cx="78674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Усреднённая мощность, которую может развить человек, равняется 100Вт. Однако человек может на непродолжительное время развить мощность 735 Вт. </a:t>
            </a:r>
            <a:endParaRPr lang="ru-RU" sz="2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Какое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распространённое выражение можно применить к человеку, который во время работы достиг мощности 735 Вт?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5769" y="5934342"/>
            <a:ext cx="3564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542925" algn="l"/>
              </a:tabLst>
            </a:pPr>
            <a:r>
              <a:rPr lang="ru-RU" sz="2800" b="1" dirty="0" smtClean="0">
                <a:solidFill>
                  <a:srgbClr val="9900CC"/>
                </a:solidFill>
                <a:latin typeface="+mn-lt"/>
                <a:ea typeface="Times New Roman" pitchFamily="18" charset="0"/>
                <a:cs typeface="Arial" pitchFamily="34" charset="0"/>
              </a:rPr>
              <a:t>Работает, как лошадь</a:t>
            </a:r>
            <a:endParaRPr lang="ru-RU" sz="2800" dirty="0" smtClean="0">
              <a:solidFill>
                <a:srgbClr val="9900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7073" y="3826226"/>
            <a:ext cx="3313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Внимание! Вопрос! 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26450" y="6189663"/>
            <a:ext cx="534988" cy="477837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82838" y="128588"/>
            <a:ext cx="4327525" cy="6794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Сектор №4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09534" y="5966273"/>
            <a:ext cx="3237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/>
            <a:r>
              <a:rPr lang="ru-RU" sz="2800" b="1" dirty="0" smtClean="0">
                <a:solidFill>
                  <a:srgbClr val="9900C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Стрелки  на брюках</a:t>
            </a:r>
            <a:endParaRPr lang="ru-RU" sz="2800" b="1" dirty="0" smtClean="0">
              <a:solidFill>
                <a:srgbClr val="9900CC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316" y="1258516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Уважаемые знатоки! </a:t>
            </a:r>
            <a:endParaRPr lang="ru-RU" sz="2800" dirty="0">
              <a:latin typeface="+mn-lt"/>
            </a:endParaRPr>
          </a:p>
        </p:txBody>
      </p:sp>
      <p:sp>
        <p:nvSpPr>
          <p:cNvPr id="12" name="Управляющая кнопка: в конец 11">
            <a:hlinkClick r:id="rId3" action="ppaction://hlinksldjump" highlightClick="1"/>
          </p:cNvPr>
          <p:cNvSpPr/>
          <p:nvPr/>
        </p:nvSpPr>
        <p:spPr>
          <a:xfrm>
            <a:off x="8763990" y="154380"/>
            <a:ext cx="225632" cy="225630"/>
          </a:xfrm>
          <a:prstGeom prst="actionButtonE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5324" y="1918579"/>
            <a:ext cx="8425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 конце 19 века партию брюк, отправляемых из Европы в Америку, упаковали и сложили в трюм. Брюки так слежались, что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появились ОНИ.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Американцы с восторгом восприняли новую, как они подумали, европейскую моду, которая затем распространилась по всему миру. 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7695" y="4693125"/>
            <a:ext cx="3732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Внимание!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Вопрос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! </a:t>
            </a:r>
            <a:endParaRPr lang="ru-RU" sz="28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32150" y="5370017"/>
            <a:ext cx="2900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О чем идёт речь?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S101881357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TS101881357</Template>
  <TotalTime>0</TotalTime>
  <Words>938</Words>
  <Application>Microsoft Office PowerPoint</Application>
  <PresentationFormat>Экран (4:3)</PresentationFormat>
  <Paragraphs>110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TS101881357</vt:lpstr>
      <vt:lpstr>Слайд 1</vt:lpstr>
      <vt:lpstr>Слайд 2</vt:lpstr>
      <vt:lpstr>Слайд 3</vt:lpstr>
      <vt:lpstr>Слайд 4</vt:lpstr>
      <vt:lpstr>Слайд 5</vt:lpstr>
      <vt:lpstr>Сектор №1</vt:lpstr>
      <vt:lpstr>Сектор №2</vt:lpstr>
      <vt:lpstr>Сектор №3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Manager/>
  <Company>ГКОУ СПО ПТК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Где? Когда?</dc:title>
  <dc:subject>Математика</dc:subject>
  <dc:creator>Никитюк И.А.</dc:creator>
  <cp:lastModifiedBy/>
  <cp:revision>2</cp:revision>
  <dcterms:created xsi:type="dcterms:W3CDTF">2012-01-23T15:19:17Z</dcterms:created>
  <dcterms:modified xsi:type="dcterms:W3CDTF">2015-01-26T21:03:55Z</dcterms:modified>
  <cp:category>Интеллектуальная игра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