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56" r:id="rId3"/>
    <p:sldId id="257" r:id="rId4"/>
    <p:sldId id="276" r:id="rId5"/>
    <p:sldId id="275" r:id="rId6"/>
    <p:sldId id="274" r:id="rId7"/>
    <p:sldId id="273" r:id="rId8"/>
    <p:sldId id="272" r:id="rId9"/>
    <p:sldId id="271" r:id="rId10"/>
    <p:sldId id="270" r:id="rId11"/>
    <p:sldId id="269" r:id="rId12"/>
    <p:sldId id="268" r:id="rId13"/>
    <p:sldId id="267" r:id="rId14"/>
    <p:sldId id="266" r:id="rId15"/>
    <p:sldId id="265" r:id="rId16"/>
    <p:sldId id="264" r:id="rId17"/>
    <p:sldId id="263" r:id="rId18"/>
    <p:sldId id="262" r:id="rId19"/>
    <p:sldId id="261" r:id="rId20"/>
    <p:sldId id="260" r:id="rId21"/>
    <p:sldId id="283" r:id="rId22"/>
    <p:sldId id="282" r:id="rId23"/>
    <p:sldId id="281" r:id="rId24"/>
    <p:sldId id="280" r:id="rId25"/>
    <p:sldId id="279" r:id="rId26"/>
    <p:sldId id="278" r:id="rId27"/>
    <p:sldId id="259" r:id="rId28"/>
    <p:sldId id="277" r:id="rId29"/>
    <p:sldId id="285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4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5569-5D9C-40C9-94E1-4680AE16299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867D-5EA7-4461-9403-AD114DD75E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5569-5D9C-40C9-94E1-4680AE16299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867D-5EA7-4461-9403-AD114DD75E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5569-5D9C-40C9-94E1-4680AE16299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867D-5EA7-4461-9403-AD114DD75E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5569-5D9C-40C9-94E1-4680AE16299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867D-5EA7-4461-9403-AD114DD75E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5569-5D9C-40C9-94E1-4680AE16299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867D-5EA7-4461-9403-AD114DD75E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5569-5D9C-40C9-94E1-4680AE16299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867D-5EA7-4461-9403-AD114DD75E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5569-5D9C-40C9-94E1-4680AE16299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867D-5EA7-4461-9403-AD114DD75E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5569-5D9C-40C9-94E1-4680AE16299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867D-5EA7-4461-9403-AD114DD75E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5569-5D9C-40C9-94E1-4680AE16299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867D-5EA7-4461-9403-AD114DD75E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5569-5D9C-40C9-94E1-4680AE16299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867D-5EA7-4461-9403-AD114DD75E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5569-5D9C-40C9-94E1-4680AE16299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867D-5EA7-4461-9403-AD114DD75E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A5569-5D9C-40C9-94E1-4680AE16299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9867D-5EA7-4461-9403-AD114DD75E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smiles.33b.ru/smile.98034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Documents and Settings\Пользователь\Мои документы\Мои рисунки\Фото колледжа\23\IMG_7372.JPG"/>
          <p:cNvPicPr>
            <a:picLocks noChangeAspect="1" noChangeArrowheads="1"/>
          </p:cNvPicPr>
          <p:nvPr/>
        </p:nvPicPr>
        <p:blipFill>
          <a:blip r:embed="rId2"/>
          <a:srcRect l="1880" t="8000" r="1018" b="11884"/>
          <a:stretch>
            <a:fillRect/>
          </a:stretch>
        </p:blipFill>
        <p:spPr bwMode="auto">
          <a:xfrm>
            <a:off x="2143108" y="357166"/>
            <a:ext cx="4857784" cy="23028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2000232" y="4214818"/>
            <a:ext cx="45434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smtClean="0">
                <a:ln w="19050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63972" dir="14049741" sx="125000" sy="125000" algn="tl" rotWithShape="0">
                    <a:srgbClr val="FFFF0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Представляет</a:t>
            </a:r>
            <a:endParaRPr lang="ru-RU" sz="3600" kern="10" spc="0">
              <a:ln w="19050">
                <a:solidFill>
                  <a:srgbClr val="C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563972" dir="14049741" sx="125000" sy="125000" algn="tl" rotWithShape="0">
                  <a:srgbClr val="FFFF0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апля 1"/>
          <p:cNvSpPr/>
          <p:nvPr/>
        </p:nvSpPr>
        <p:spPr>
          <a:xfrm>
            <a:off x="6858016" y="571480"/>
            <a:ext cx="1571625" cy="857250"/>
          </a:xfrm>
          <a:prstGeom prst="teardrop">
            <a:avLst>
              <a:gd name="adj" fmla="val 148358"/>
            </a:avLst>
          </a:prstGeom>
          <a:solidFill>
            <a:srgbClr val="FFFC20"/>
          </a:solidFill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7030A0"/>
                </a:solidFill>
              </a:rPr>
              <a:t>2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</a:rPr>
              <a:t>балла</a:t>
            </a:r>
            <a:endParaRPr lang="ru-RU" sz="2000" b="1" dirty="0">
              <a:solidFill>
                <a:srgbClr val="FFFC20"/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071538" y="4286256"/>
            <a:ext cx="2643206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b</a:t>
            </a:r>
            <a:r>
              <a:rPr lang="ru-RU" sz="2400" b="1" dirty="0" smtClean="0"/>
              <a:t>) начала</a:t>
            </a:r>
            <a:endParaRPr lang="ru-RU" sz="2400" b="1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071538" y="2857496"/>
            <a:ext cx="2643206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а) основы</a:t>
            </a:r>
            <a:endParaRPr lang="ru-RU" sz="2400" b="1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072066" y="2857496"/>
            <a:ext cx="2643206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с) старты</a:t>
            </a:r>
            <a:endParaRPr lang="ru-RU" sz="2400" b="1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5143504" y="4214818"/>
            <a:ext cx="2571768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d</a:t>
            </a:r>
            <a:r>
              <a:rPr lang="ru-RU" sz="2400" b="1" dirty="0" smtClean="0"/>
              <a:t>) истоки</a:t>
            </a:r>
            <a:endParaRPr lang="ru-RU" sz="2400" b="1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642910" y="571480"/>
            <a:ext cx="492922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 назывался главный труд древнегреческого математика Евклида?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апля 2"/>
          <p:cNvSpPr/>
          <p:nvPr/>
        </p:nvSpPr>
        <p:spPr>
          <a:xfrm>
            <a:off x="6858016" y="571480"/>
            <a:ext cx="1571625" cy="857250"/>
          </a:xfrm>
          <a:prstGeom prst="teardrop">
            <a:avLst>
              <a:gd name="adj" fmla="val 148358"/>
            </a:avLst>
          </a:prstGeom>
          <a:solidFill>
            <a:srgbClr val="FFFC20"/>
          </a:solidFill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7030A0"/>
                </a:solidFill>
              </a:rPr>
              <a:t>2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</a:rPr>
              <a:t>балла</a:t>
            </a:r>
            <a:endParaRPr lang="ru-RU" sz="2000" b="1" dirty="0">
              <a:solidFill>
                <a:srgbClr val="FFFC20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071538" y="4286256"/>
            <a:ext cx="2643206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b</a:t>
            </a:r>
            <a:r>
              <a:rPr lang="ru-RU" sz="2400" b="1" dirty="0" smtClean="0"/>
              <a:t>) алгебра</a:t>
            </a:r>
            <a:endParaRPr lang="ru-RU" sz="2400" b="1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143504" y="4214818"/>
            <a:ext cx="2571768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d</a:t>
            </a:r>
            <a:r>
              <a:rPr lang="ru-RU" sz="2400" b="1" dirty="0" smtClean="0"/>
              <a:t>) теория чисел</a:t>
            </a:r>
            <a:endParaRPr lang="ru-RU" sz="2400" b="1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5214942" y="2857496"/>
            <a:ext cx="2571768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с) вероятность</a:t>
            </a:r>
            <a:endParaRPr lang="ru-RU" sz="2400" b="1" dirty="0"/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142976" y="2857496"/>
            <a:ext cx="2571768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а) арифметика</a:t>
            </a:r>
            <a:endParaRPr lang="ru-RU" sz="2400" b="1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42910" y="571480"/>
            <a:ext cx="464347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Какой раздел математики греки называли " искусством чисел"?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7" grpId="1" animBg="1"/>
      <p:bldP spid="194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апля 1"/>
          <p:cNvSpPr/>
          <p:nvPr/>
        </p:nvSpPr>
        <p:spPr>
          <a:xfrm>
            <a:off x="6858016" y="571480"/>
            <a:ext cx="1571625" cy="857250"/>
          </a:xfrm>
          <a:prstGeom prst="teardrop">
            <a:avLst>
              <a:gd name="adj" fmla="val 148358"/>
            </a:avLst>
          </a:prstGeom>
          <a:solidFill>
            <a:srgbClr val="FFFC20"/>
          </a:solidFill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7030A0"/>
                </a:solidFill>
              </a:rPr>
              <a:t>2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</a:rPr>
              <a:t>балла</a:t>
            </a:r>
            <a:endParaRPr lang="ru-RU" sz="2000" b="1" dirty="0">
              <a:solidFill>
                <a:srgbClr val="FFFC20"/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071538" y="4286256"/>
            <a:ext cx="2643206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b</a:t>
            </a:r>
            <a:r>
              <a:rPr lang="ru-RU" sz="2400" b="1" dirty="0" smtClean="0"/>
              <a:t>) девятка</a:t>
            </a:r>
            <a:endParaRPr lang="ru-RU" sz="2400" b="1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071538" y="2928934"/>
            <a:ext cx="2643206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а) десятка</a:t>
            </a:r>
            <a:endParaRPr lang="ru-RU" sz="2400" b="1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214942" y="4286256"/>
            <a:ext cx="2571768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d</a:t>
            </a:r>
            <a:r>
              <a:rPr lang="ru-RU" sz="2400" b="1" dirty="0" smtClean="0"/>
              <a:t>) шестёрка</a:t>
            </a:r>
            <a:endParaRPr lang="ru-RU" sz="2400" b="1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5214942" y="2928934"/>
            <a:ext cx="2571768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с) пятёрка</a:t>
            </a:r>
            <a:endParaRPr lang="ru-RU" sz="2400" b="1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00034" y="500042"/>
            <a:ext cx="421481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 называют верхний угол футбольных ворот?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  <p:bldP spid="4" grpId="0" animBg="1"/>
      <p:bldP spid="5" grpId="0" animBg="1"/>
      <p:bldP spid="6" grpId="0" animBg="1"/>
      <p:bldP spid="184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апля 1"/>
          <p:cNvSpPr/>
          <p:nvPr/>
        </p:nvSpPr>
        <p:spPr>
          <a:xfrm>
            <a:off x="6858016" y="571480"/>
            <a:ext cx="1571625" cy="857250"/>
          </a:xfrm>
          <a:prstGeom prst="teardrop">
            <a:avLst>
              <a:gd name="adj" fmla="val 148358"/>
            </a:avLst>
          </a:prstGeom>
          <a:solidFill>
            <a:srgbClr val="FFFC20"/>
          </a:solidFill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7030A0"/>
                </a:solidFill>
              </a:rPr>
              <a:t>2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</a:rPr>
              <a:t>балла</a:t>
            </a:r>
            <a:endParaRPr lang="ru-RU" sz="2000" b="1" dirty="0">
              <a:solidFill>
                <a:srgbClr val="FFFC20"/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071538" y="4357694"/>
            <a:ext cx="2643206" cy="857256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b</a:t>
            </a:r>
            <a:r>
              <a:rPr lang="ru-RU" sz="2400" b="1" dirty="0" smtClean="0"/>
              <a:t>) мистер Икс</a:t>
            </a:r>
            <a:endParaRPr lang="ru-RU" sz="2400" b="1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071538" y="2928934"/>
            <a:ext cx="2643206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а) сэр Игрек</a:t>
            </a:r>
            <a:endParaRPr lang="ru-RU" sz="2400" b="1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214942" y="4286256"/>
            <a:ext cx="2643206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d</a:t>
            </a:r>
            <a:r>
              <a:rPr lang="ru-RU" sz="2400" b="1" dirty="0" smtClean="0"/>
              <a:t>) синьор Пи</a:t>
            </a:r>
            <a:endParaRPr lang="ru-RU" sz="2400" b="1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5214942" y="2928934"/>
            <a:ext cx="2714644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с) лорд  Зет</a:t>
            </a:r>
            <a:endParaRPr lang="ru-RU" sz="2400" b="1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71472" y="500042"/>
            <a:ext cx="521497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 каким псевдонимом выступает на арене главный герой оперетты Кальмана "Принцесса цирка"?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апля 1"/>
          <p:cNvSpPr/>
          <p:nvPr/>
        </p:nvSpPr>
        <p:spPr>
          <a:xfrm>
            <a:off x="7000892" y="500042"/>
            <a:ext cx="1571625" cy="857250"/>
          </a:xfrm>
          <a:prstGeom prst="teardrop">
            <a:avLst>
              <a:gd name="adj" fmla="val 148358"/>
            </a:avLst>
          </a:prstGeom>
          <a:solidFill>
            <a:srgbClr val="FFFC20"/>
          </a:solidFill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7030A0"/>
                </a:solidFill>
              </a:rPr>
              <a:t>3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>
                <a:solidFill>
                  <a:srgbClr val="7030A0"/>
                </a:solidFill>
              </a:rPr>
              <a:t>балл</a:t>
            </a:r>
            <a:endParaRPr lang="ru-RU" sz="2000" b="1" dirty="0">
              <a:solidFill>
                <a:srgbClr val="FFFC2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428604"/>
            <a:ext cx="65722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Петр Первый хорошо знал </a:t>
            </a:r>
            <a:r>
              <a:rPr lang="ru-RU" sz="2400" b="1" dirty="0" err="1" smtClean="0">
                <a:solidFill>
                  <a:srgbClr val="FF0000"/>
                </a:solidFill>
              </a:rPr>
              <a:t>адицию</a:t>
            </a:r>
            <a:r>
              <a:rPr lang="ru-RU" sz="2400" b="1" dirty="0" smtClean="0">
                <a:solidFill>
                  <a:srgbClr val="FF0000"/>
                </a:solidFill>
              </a:rPr>
              <a:t>, </a:t>
            </a:r>
            <a:r>
              <a:rPr lang="ru-RU" sz="2400" b="1" dirty="0" err="1" smtClean="0">
                <a:solidFill>
                  <a:srgbClr val="FF0000"/>
                </a:solidFill>
              </a:rPr>
              <a:t>субстракцию</a:t>
            </a:r>
            <a:r>
              <a:rPr lang="ru-RU" sz="2400" b="1" dirty="0" smtClean="0">
                <a:solidFill>
                  <a:srgbClr val="FF0000"/>
                </a:solidFill>
              </a:rPr>
              <a:t>, мультипликацию и дивизию. 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В его времена </a:t>
            </a:r>
            <a:r>
              <a:rPr lang="ru-RU" sz="2400" b="1" dirty="0" smtClean="0">
                <a:solidFill>
                  <a:srgbClr val="FFFF00"/>
                </a:solidFill>
              </a:rPr>
              <a:t>эти действия </a:t>
            </a:r>
            <a:r>
              <a:rPr lang="ru-RU" sz="2400" b="1" dirty="0" smtClean="0">
                <a:solidFill>
                  <a:srgbClr val="FF0000"/>
                </a:solidFill>
              </a:rPr>
              <a:t>знали далеко не все, и Петр настойчиво заставлял изучать </a:t>
            </a:r>
            <a:r>
              <a:rPr lang="ru-RU" sz="2400" b="1" dirty="0" smtClean="0">
                <a:solidFill>
                  <a:srgbClr val="FFFF00"/>
                </a:solidFill>
              </a:rPr>
              <a:t>это</a:t>
            </a:r>
            <a:r>
              <a:rPr lang="ru-RU" sz="2400" b="1" dirty="0" smtClean="0">
                <a:solidFill>
                  <a:srgbClr val="FF0000"/>
                </a:solidFill>
              </a:rPr>
              <a:t> своих сподвижников. Сейчас </a:t>
            </a:r>
            <a:r>
              <a:rPr lang="ru-RU" sz="2400" b="1" dirty="0" smtClean="0">
                <a:solidFill>
                  <a:srgbClr val="FFFF00"/>
                </a:solidFill>
              </a:rPr>
              <a:t>это</a:t>
            </a:r>
            <a:r>
              <a:rPr lang="ru-RU" sz="2400" b="1" dirty="0" smtClean="0">
                <a:solidFill>
                  <a:srgbClr val="FF0000"/>
                </a:solidFill>
              </a:rPr>
              <a:t> знает каждый </a:t>
            </a:r>
            <a:r>
              <a:rPr lang="ru-RU" sz="2400" b="1" dirty="0" err="1" smtClean="0">
                <a:solidFill>
                  <a:srgbClr val="FF0000"/>
                </a:solidFill>
              </a:rPr>
              <a:t>школьник.Что</a:t>
            </a:r>
            <a:r>
              <a:rPr lang="ru-RU" sz="2400" b="1" dirty="0" smtClean="0">
                <a:solidFill>
                  <a:srgbClr val="FF0000"/>
                </a:solidFill>
              </a:rPr>
              <a:t>  </a:t>
            </a:r>
            <a:r>
              <a:rPr lang="ru-RU" sz="2400" b="1" dirty="0" smtClean="0">
                <a:solidFill>
                  <a:srgbClr val="FFFF00"/>
                </a:solidFill>
              </a:rPr>
              <a:t>это</a:t>
            </a:r>
            <a:r>
              <a:rPr lang="ru-RU" sz="2400" b="1" dirty="0" smtClean="0">
                <a:solidFill>
                  <a:srgbClr val="FF0000"/>
                </a:solidFill>
              </a:rPr>
              <a:t>?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928662" y="4786322"/>
            <a:ext cx="3000396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b</a:t>
            </a:r>
            <a:r>
              <a:rPr lang="ru-RU" sz="2400" b="1" dirty="0" smtClean="0"/>
              <a:t>) физкультурные  упражнения</a:t>
            </a:r>
            <a:endParaRPr lang="ru-RU" sz="2400" b="1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928662" y="3357562"/>
            <a:ext cx="3071834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а) военные действия</a:t>
            </a:r>
            <a:endParaRPr lang="ru-RU" sz="2400" b="1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5214942" y="4786322"/>
            <a:ext cx="2928958" cy="857256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d</a:t>
            </a:r>
            <a:r>
              <a:rPr lang="ru-RU" sz="2400" b="1" dirty="0" smtClean="0"/>
              <a:t>) игровые упражнения</a:t>
            </a:r>
            <a:endParaRPr lang="ru-RU" sz="2400" b="1" dirty="0"/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5214942" y="3357562"/>
            <a:ext cx="2928958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с) математические действия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7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апля 1"/>
          <p:cNvSpPr/>
          <p:nvPr/>
        </p:nvSpPr>
        <p:spPr>
          <a:xfrm>
            <a:off x="7000892" y="500042"/>
            <a:ext cx="1571625" cy="857250"/>
          </a:xfrm>
          <a:prstGeom prst="teardrop">
            <a:avLst>
              <a:gd name="adj" fmla="val 148358"/>
            </a:avLst>
          </a:prstGeom>
          <a:solidFill>
            <a:srgbClr val="FFFC20"/>
          </a:solidFill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7030A0"/>
                </a:solidFill>
              </a:rPr>
              <a:t>3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>
                <a:solidFill>
                  <a:srgbClr val="7030A0"/>
                </a:solidFill>
              </a:rPr>
              <a:t>балл</a:t>
            </a:r>
            <a:endParaRPr lang="ru-RU" sz="2000" b="1" dirty="0">
              <a:solidFill>
                <a:srgbClr val="FFFC20"/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000100" y="4572008"/>
            <a:ext cx="3000396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b</a:t>
            </a:r>
            <a:r>
              <a:rPr lang="ru-RU" sz="2400" b="1" dirty="0" smtClean="0"/>
              <a:t>) дроби </a:t>
            </a:r>
            <a:endParaRPr lang="ru-RU" sz="2400" b="1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928662" y="2786058"/>
            <a:ext cx="3000396" cy="857256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а) десятичные числа </a:t>
            </a:r>
            <a:endParaRPr lang="ru-RU" sz="2400" b="1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072066" y="4572008"/>
            <a:ext cx="3214710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d</a:t>
            </a:r>
            <a:r>
              <a:rPr lang="ru-RU" sz="2400" b="1" dirty="0" smtClean="0"/>
              <a:t>) число</a:t>
            </a:r>
            <a:r>
              <a:rPr lang="ru-RU" sz="2400" dirty="0" smtClean="0"/>
              <a:t>   </a:t>
            </a:r>
            <a:r>
              <a:rPr lang="ru-RU" sz="2400" b="1" dirty="0" err="1" smtClean="0"/>
              <a:t>π</a:t>
            </a:r>
            <a:r>
              <a:rPr lang="ru-RU" sz="2400" b="1" dirty="0" smtClean="0"/>
              <a:t>   </a:t>
            </a:r>
            <a:endParaRPr lang="ru-RU" sz="2400" b="1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5000628" y="2786058"/>
            <a:ext cx="3286148" cy="857256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с) комплексные числа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714356"/>
            <a:ext cx="5000660" cy="857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Что на Руси раньше называли " ломаными числами"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апля 1"/>
          <p:cNvSpPr/>
          <p:nvPr/>
        </p:nvSpPr>
        <p:spPr>
          <a:xfrm>
            <a:off x="7000892" y="500042"/>
            <a:ext cx="1571625" cy="857250"/>
          </a:xfrm>
          <a:prstGeom prst="teardrop">
            <a:avLst>
              <a:gd name="adj" fmla="val 148358"/>
            </a:avLst>
          </a:prstGeom>
          <a:solidFill>
            <a:srgbClr val="FFFC20"/>
          </a:solidFill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7030A0"/>
                </a:solidFill>
              </a:rPr>
              <a:t>3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>
                <a:solidFill>
                  <a:srgbClr val="7030A0"/>
                </a:solidFill>
              </a:rPr>
              <a:t>балл</a:t>
            </a:r>
            <a:endParaRPr lang="ru-RU" sz="2000" b="1" dirty="0">
              <a:solidFill>
                <a:srgbClr val="FFFC20"/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000100" y="4572008"/>
            <a:ext cx="3214710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b</a:t>
            </a:r>
            <a:r>
              <a:rPr lang="ru-RU" sz="2400" b="1" dirty="0" smtClean="0"/>
              <a:t>) нестрогие</a:t>
            </a:r>
            <a:endParaRPr lang="ru-RU" sz="2400" b="1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214942" y="4572008"/>
            <a:ext cx="3214710" cy="857256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d</a:t>
            </a:r>
            <a:r>
              <a:rPr lang="ru-RU" sz="2400" b="1" dirty="0" smtClean="0"/>
              <a:t>) невоспитанные </a:t>
            </a:r>
            <a:endParaRPr lang="ru-RU" sz="2400" b="1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214942" y="3071810"/>
            <a:ext cx="3214710" cy="857256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с) сердитые</a:t>
            </a:r>
            <a:endParaRPr lang="ru-RU" sz="2400" b="1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1000100" y="3071810"/>
            <a:ext cx="3214710" cy="857256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а) неточные </a:t>
            </a:r>
            <a:endParaRPr lang="ru-RU" sz="2400" b="1" dirty="0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714348" y="571480"/>
            <a:ext cx="47148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Какими бывают математические неравенства?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апля 1"/>
          <p:cNvSpPr/>
          <p:nvPr/>
        </p:nvSpPr>
        <p:spPr>
          <a:xfrm>
            <a:off x="7000892" y="500042"/>
            <a:ext cx="1571625" cy="857250"/>
          </a:xfrm>
          <a:prstGeom prst="teardrop">
            <a:avLst>
              <a:gd name="adj" fmla="val 148358"/>
            </a:avLst>
          </a:prstGeom>
          <a:solidFill>
            <a:srgbClr val="FFFC20"/>
          </a:solidFill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7030A0"/>
                </a:solidFill>
              </a:rPr>
              <a:t>3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>
                <a:solidFill>
                  <a:srgbClr val="7030A0"/>
                </a:solidFill>
              </a:rPr>
              <a:t>балл</a:t>
            </a:r>
            <a:endParaRPr lang="ru-RU" sz="2000" b="1" dirty="0">
              <a:solidFill>
                <a:srgbClr val="FFFC20"/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000100" y="4572008"/>
            <a:ext cx="3214710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b</a:t>
            </a:r>
            <a:r>
              <a:rPr lang="ru-RU" sz="2400" b="1" dirty="0" smtClean="0"/>
              <a:t>) медиана</a:t>
            </a:r>
            <a:endParaRPr lang="ru-RU" sz="2400" b="1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214942" y="4572008"/>
            <a:ext cx="3214710" cy="857256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d</a:t>
            </a:r>
            <a:r>
              <a:rPr lang="ru-RU" sz="2400" b="1" dirty="0" smtClean="0"/>
              <a:t>)  сторона</a:t>
            </a:r>
            <a:endParaRPr lang="ru-RU" sz="2400" b="1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214942" y="3000372"/>
            <a:ext cx="3214710" cy="857256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с) биссектриса</a:t>
            </a:r>
            <a:endParaRPr lang="ru-RU" sz="2400" b="1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1000100" y="3071810"/>
            <a:ext cx="3214710" cy="857256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а) высота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714356"/>
            <a:ext cx="47149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Закончите русскую пословицу: «Всякому мила своя…» 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4" grpId="1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апля 1"/>
          <p:cNvSpPr/>
          <p:nvPr/>
        </p:nvSpPr>
        <p:spPr>
          <a:xfrm>
            <a:off x="7000892" y="500042"/>
            <a:ext cx="1571625" cy="857250"/>
          </a:xfrm>
          <a:prstGeom prst="teardrop">
            <a:avLst>
              <a:gd name="adj" fmla="val 148358"/>
            </a:avLst>
          </a:prstGeom>
          <a:solidFill>
            <a:srgbClr val="FFFC20"/>
          </a:solidFill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7030A0"/>
                </a:solidFill>
              </a:rPr>
              <a:t>3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>
                <a:solidFill>
                  <a:srgbClr val="7030A0"/>
                </a:solidFill>
              </a:rPr>
              <a:t>балл</a:t>
            </a:r>
            <a:endParaRPr lang="ru-RU" sz="2000" b="1" dirty="0">
              <a:solidFill>
                <a:srgbClr val="FFFC20"/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000100" y="4572008"/>
            <a:ext cx="3214710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b</a:t>
            </a:r>
            <a:r>
              <a:rPr lang="ru-RU" sz="2400" b="1" dirty="0" smtClean="0"/>
              <a:t>) вверх, вниз, прямо</a:t>
            </a:r>
            <a:endParaRPr lang="ru-RU" sz="2400" b="1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000100" y="3000372"/>
            <a:ext cx="3214710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а) один, два, три</a:t>
            </a:r>
            <a:endParaRPr lang="ru-RU" sz="2400" b="1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072066" y="4572008"/>
            <a:ext cx="3429024" cy="857256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d</a:t>
            </a:r>
            <a:r>
              <a:rPr lang="ru-RU" sz="2400" b="1" dirty="0" smtClean="0"/>
              <a:t>) один, два, много</a:t>
            </a:r>
            <a:endParaRPr lang="ru-RU" sz="2400" b="1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5072066" y="3000372"/>
            <a:ext cx="3429024" cy="857256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с) луч, высота, медиана</a:t>
            </a:r>
            <a:endParaRPr lang="ru-RU" sz="2400" b="1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500034" y="500042"/>
            <a:ext cx="557216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Переведите на русский язык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греческие слова - моно,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поли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латинские - уни,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мульти 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5" grpId="1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апля 1"/>
          <p:cNvSpPr/>
          <p:nvPr/>
        </p:nvSpPr>
        <p:spPr>
          <a:xfrm>
            <a:off x="7000892" y="500042"/>
            <a:ext cx="1571625" cy="857250"/>
          </a:xfrm>
          <a:prstGeom prst="teardrop">
            <a:avLst>
              <a:gd name="adj" fmla="val 148358"/>
            </a:avLst>
          </a:prstGeom>
          <a:solidFill>
            <a:srgbClr val="FFFC20"/>
          </a:solidFill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7030A0"/>
                </a:solidFill>
              </a:rPr>
              <a:t>4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</a:rPr>
              <a:t>балла</a:t>
            </a:r>
            <a:endParaRPr lang="ru-RU" sz="2000" b="1" dirty="0">
              <a:solidFill>
                <a:srgbClr val="FFFC20"/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000100" y="4572008"/>
            <a:ext cx="3214710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b</a:t>
            </a:r>
            <a:r>
              <a:rPr lang="ru-RU" sz="2400" b="1" dirty="0" smtClean="0"/>
              <a:t>) когорта</a:t>
            </a:r>
            <a:endParaRPr lang="ru-RU" sz="2400" b="1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928662" y="3214686"/>
            <a:ext cx="3214710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а) легион </a:t>
            </a:r>
            <a:endParaRPr lang="ru-RU" sz="2400" b="1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857752" y="3214686"/>
            <a:ext cx="3214710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с) полк</a:t>
            </a:r>
            <a:endParaRPr lang="ru-RU" sz="2400" b="1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929190" y="4572008"/>
            <a:ext cx="3429024" cy="857256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d</a:t>
            </a:r>
            <a:r>
              <a:rPr lang="ru-RU" sz="2400" b="1" dirty="0" smtClean="0"/>
              <a:t>) орда</a:t>
            </a:r>
            <a:endParaRPr lang="ru-RU" sz="2400" b="1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642910" y="642918"/>
            <a:ext cx="54292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 в древнерусском счете называлось число 100 тысяч 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4" grpId="1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10"/>
          <p:cNvSpPr>
            <a:spLocks noChangeArrowheads="1" noChangeShapeType="1" noTextEdit="1"/>
          </p:cNvSpPr>
          <p:nvPr/>
        </p:nvSpPr>
        <p:spPr bwMode="auto">
          <a:xfrm>
            <a:off x="1571604" y="2428875"/>
            <a:ext cx="6500858" cy="928687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b="1" kern="10" dirty="0">
                <a:ln w="28575">
                  <a:solidFill>
                    <a:srgbClr val="FFFF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100000">
                      <a:srgbClr val="FFFFFF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Цифровой  </a:t>
            </a:r>
            <a:r>
              <a:rPr lang="ru-RU" sz="3600" b="1" kern="10" dirty="0" smtClean="0">
                <a:ln w="28575">
                  <a:solidFill>
                    <a:srgbClr val="FFFF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100000">
                      <a:srgbClr val="FFFFFF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ветер - 2</a:t>
            </a:r>
            <a:endParaRPr lang="ru-RU" sz="3600" b="1" kern="10" dirty="0">
              <a:ln w="28575">
                <a:solidFill>
                  <a:srgbClr val="FFFF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00"/>
                  </a:gs>
                  <a:gs pos="100000">
                    <a:srgbClr val="FFFFFF"/>
                  </a:gs>
                </a:gsLst>
                <a:path path="rect">
                  <a:fillToRect l="50000" t="50000" r="50000" b="50000"/>
                </a:path>
              </a:gradFill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28794" y="4000504"/>
            <a:ext cx="571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Constantia" pitchFamily="18" charset="0"/>
              </a:rPr>
              <a:t>По  страницам  математики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апля 1"/>
          <p:cNvSpPr/>
          <p:nvPr/>
        </p:nvSpPr>
        <p:spPr>
          <a:xfrm>
            <a:off x="7000892" y="500042"/>
            <a:ext cx="1571625" cy="857250"/>
          </a:xfrm>
          <a:prstGeom prst="teardrop">
            <a:avLst>
              <a:gd name="adj" fmla="val 148358"/>
            </a:avLst>
          </a:prstGeom>
          <a:solidFill>
            <a:srgbClr val="FFFC20"/>
          </a:solidFill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7030A0"/>
                </a:solidFill>
              </a:rPr>
              <a:t>4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</a:rPr>
              <a:t>балла</a:t>
            </a:r>
            <a:endParaRPr lang="ru-RU" sz="2000" b="1" dirty="0">
              <a:solidFill>
                <a:srgbClr val="FFFC20"/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928662" y="4286256"/>
            <a:ext cx="3357586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b</a:t>
            </a:r>
            <a:r>
              <a:rPr lang="ru-RU" sz="2400" b="1" dirty="0" smtClean="0"/>
              <a:t>) «</a:t>
            </a:r>
            <a:r>
              <a:rPr lang="ru-RU" sz="2400" b="1" dirty="0" err="1" smtClean="0"/>
              <a:t>Ивашка</a:t>
            </a:r>
            <a:r>
              <a:rPr lang="ru-RU" sz="2400" b="1" dirty="0" smtClean="0"/>
              <a:t> из дворца пионеров»</a:t>
            </a:r>
            <a:endParaRPr lang="ru-RU" sz="2400" b="1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929190" y="2571744"/>
            <a:ext cx="3429024" cy="857256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с) «Алёша Попович и Добрыня Никитич»</a:t>
            </a:r>
            <a:endParaRPr lang="ru-RU" sz="2400" b="1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929190" y="4214818"/>
            <a:ext cx="3429024" cy="1000132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d</a:t>
            </a:r>
            <a:r>
              <a:rPr lang="ru-RU" sz="2400" b="1" dirty="0" smtClean="0"/>
              <a:t>) Ну, погоди!»</a:t>
            </a:r>
            <a:endParaRPr lang="ru-RU" sz="2400" b="1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928662" y="2571744"/>
            <a:ext cx="3429024" cy="857256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а) «Маша и медведь»</a:t>
            </a:r>
            <a:endParaRPr lang="ru-RU" sz="2400" b="1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714348" y="357166"/>
            <a:ext cx="514353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каком м/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главному герою помогло знание техники для борьбы со злыми силами?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  <p:bldP spid="4" grpId="0" animBg="1"/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апля 1"/>
          <p:cNvSpPr/>
          <p:nvPr/>
        </p:nvSpPr>
        <p:spPr>
          <a:xfrm>
            <a:off x="7000892" y="500042"/>
            <a:ext cx="1571625" cy="857250"/>
          </a:xfrm>
          <a:prstGeom prst="teardrop">
            <a:avLst>
              <a:gd name="adj" fmla="val 148358"/>
            </a:avLst>
          </a:prstGeom>
          <a:solidFill>
            <a:srgbClr val="FFFC20"/>
          </a:solidFill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7030A0"/>
                </a:solidFill>
              </a:rPr>
              <a:t>4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</a:rPr>
              <a:t>балла</a:t>
            </a:r>
            <a:endParaRPr lang="ru-RU" sz="2000" b="1" dirty="0">
              <a:solidFill>
                <a:srgbClr val="FFFC20"/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928662" y="4357694"/>
            <a:ext cx="3357586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b</a:t>
            </a:r>
            <a:r>
              <a:rPr lang="ru-RU" sz="2400" b="1" dirty="0" smtClean="0"/>
              <a:t>) Покупать обновы</a:t>
            </a:r>
            <a:endParaRPr lang="ru-RU" sz="2400" b="1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2714620"/>
            <a:ext cx="3357586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а) жениться</a:t>
            </a:r>
            <a:endParaRPr lang="ru-RU" sz="2400" b="1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929190" y="2714620"/>
            <a:ext cx="3357586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с) ходить на балы</a:t>
            </a:r>
            <a:endParaRPr lang="ru-RU" sz="2400" b="1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929190" y="4214818"/>
            <a:ext cx="3429024" cy="107157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d</a:t>
            </a:r>
            <a:r>
              <a:rPr lang="ru-RU" sz="2400" b="1" dirty="0" smtClean="0"/>
              <a:t>) стричься</a:t>
            </a:r>
            <a:endParaRPr lang="ru-RU" sz="2400" b="1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500034" y="428604"/>
            <a:ext cx="571504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Петр Первый издал указ: " Учить всех дворянских детей "цифири и геометрии", а тем, кто не усваивал этих премудростей он запрещал … 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4" grpId="2" animBg="1"/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апля 1"/>
          <p:cNvSpPr/>
          <p:nvPr/>
        </p:nvSpPr>
        <p:spPr>
          <a:xfrm>
            <a:off x="7000892" y="500042"/>
            <a:ext cx="1571625" cy="857250"/>
          </a:xfrm>
          <a:prstGeom prst="teardrop">
            <a:avLst>
              <a:gd name="adj" fmla="val 148358"/>
            </a:avLst>
          </a:prstGeom>
          <a:solidFill>
            <a:srgbClr val="FFFC20"/>
          </a:solidFill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7030A0"/>
                </a:solidFill>
              </a:rPr>
              <a:t>4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</a:rPr>
              <a:t>балла</a:t>
            </a:r>
            <a:endParaRPr lang="ru-RU" sz="2000" b="1" dirty="0">
              <a:solidFill>
                <a:srgbClr val="FFFC20"/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928662" y="4357694"/>
            <a:ext cx="3357586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b</a:t>
            </a:r>
            <a:r>
              <a:rPr lang="ru-RU" sz="2400" b="1" dirty="0" smtClean="0"/>
              <a:t>) «Ни шагу назад!»</a:t>
            </a:r>
            <a:endParaRPr lang="ru-RU" sz="2400" b="1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2786058"/>
            <a:ext cx="3357586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а) «Вперёд!»</a:t>
            </a:r>
            <a:endParaRPr lang="ru-RU" sz="2400" b="1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929190" y="2786058"/>
            <a:ext cx="3357586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с) «Думать!»</a:t>
            </a:r>
            <a:endParaRPr lang="ru-RU" sz="2400" b="1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929190" y="4357694"/>
            <a:ext cx="3429024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d</a:t>
            </a:r>
            <a:r>
              <a:rPr lang="ru-RU" sz="2400" b="1" dirty="0" smtClean="0"/>
              <a:t>) «Действуй!»</a:t>
            </a:r>
            <a:endParaRPr lang="ru-RU" sz="2400" b="1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642910" y="571480"/>
            <a:ext cx="507209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Каков девиз фирмы IBM и каждого успешного ученика?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5" grpId="1" animBg="1"/>
      <p:bldP spid="6" grpId="0" animBg="1"/>
      <p:bldP spid="92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апля 1"/>
          <p:cNvSpPr/>
          <p:nvPr/>
        </p:nvSpPr>
        <p:spPr>
          <a:xfrm>
            <a:off x="7000892" y="500042"/>
            <a:ext cx="1571625" cy="857250"/>
          </a:xfrm>
          <a:prstGeom prst="teardrop">
            <a:avLst>
              <a:gd name="adj" fmla="val 148358"/>
            </a:avLst>
          </a:prstGeom>
          <a:solidFill>
            <a:srgbClr val="FFFC20"/>
          </a:solidFill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7030A0"/>
                </a:solidFill>
              </a:rPr>
              <a:t>4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</a:rPr>
              <a:t>балла</a:t>
            </a:r>
            <a:endParaRPr lang="ru-RU" sz="2000" b="1" dirty="0">
              <a:solidFill>
                <a:srgbClr val="FFFC20"/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928662" y="4357694"/>
            <a:ext cx="3357586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b</a:t>
            </a:r>
            <a:r>
              <a:rPr lang="ru-RU" sz="2400" b="1" dirty="0" smtClean="0"/>
              <a:t>) треугольник</a:t>
            </a:r>
            <a:endParaRPr lang="ru-RU" sz="2400" b="1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928662" y="2857496"/>
            <a:ext cx="3357586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а) катет</a:t>
            </a:r>
            <a:endParaRPr lang="ru-RU" sz="2400" b="1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929190" y="2786058"/>
            <a:ext cx="3357586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с) биссектриса</a:t>
            </a:r>
            <a:endParaRPr lang="ru-RU" sz="2400" b="1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929190" y="4357694"/>
            <a:ext cx="3357586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d</a:t>
            </a:r>
            <a:r>
              <a:rPr lang="ru-RU" sz="2400" b="1" dirty="0" smtClean="0"/>
              <a:t>) гипотенуза</a:t>
            </a:r>
            <a:endParaRPr lang="ru-RU" sz="2400" b="1" dirty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714348" y="642918"/>
            <a:ext cx="507209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греков это натянутая тетива, а у нас?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6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апля 1"/>
          <p:cNvSpPr/>
          <p:nvPr/>
        </p:nvSpPr>
        <p:spPr>
          <a:xfrm>
            <a:off x="7072330" y="500042"/>
            <a:ext cx="1571625" cy="857250"/>
          </a:xfrm>
          <a:prstGeom prst="teardrop">
            <a:avLst>
              <a:gd name="adj" fmla="val 148358"/>
            </a:avLst>
          </a:prstGeom>
          <a:solidFill>
            <a:srgbClr val="FFFC20"/>
          </a:solidFill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7030A0"/>
                </a:solidFill>
              </a:rPr>
              <a:t>5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</a:rPr>
              <a:t>баллов</a:t>
            </a:r>
            <a:endParaRPr lang="ru-RU" sz="2000" b="1" dirty="0">
              <a:solidFill>
                <a:srgbClr val="FFFC20"/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857224" y="4429132"/>
            <a:ext cx="3357586" cy="107157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b</a:t>
            </a:r>
            <a:r>
              <a:rPr lang="ru-RU" sz="2400" b="1" dirty="0" smtClean="0"/>
              <a:t>) образ прямоугольника со сторонами 4-2-4-2</a:t>
            </a:r>
            <a:endParaRPr lang="ru-RU" sz="2400" b="1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929190" y="2500306"/>
            <a:ext cx="3357586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с) образ трапеции со сторонами  2-3-2-5</a:t>
            </a:r>
            <a:endParaRPr lang="ru-RU" sz="2400" b="1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785786" y="2500306"/>
            <a:ext cx="3376634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а) образ треугольника со сторонами 3-4-5 </a:t>
            </a:r>
            <a:endParaRPr lang="ru-RU" sz="2400" b="1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929190" y="4357694"/>
            <a:ext cx="3357586" cy="1143008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d</a:t>
            </a:r>
            <a:r>
              <a:rPr lang="ru-RU" sz="2400" b="1" dirty="0" smtClean="0"/>
              <a:t>) образ квадрата со сторонами  3-3-3-3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642918"/>
            <a:ext cx="56436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Почему в Египте строители пирамид использовали веревку с 12 узелками? 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5" grpId="1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апля 1"/>
          <p:cNvSpPr/>
          <p:nvPr/>
        </p:nvSpPr>
        <p:spPr>
          <a:xfrm>
            <a:off x="7000892" y="500042"/>
            <a:ext cx="1571625" cy="857250"/>
          </a:xfrm>
          <a:prstGeom prst="teardrop">
            <a:avLst>
              <a:gd name="adj" fmla="val 148358"/>
            </a:avLst>
          </a:prstGeom>
          <a:solidFill>
            <a:srgbClr val="FFFC20"/>
          </a:solidFill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7030A0"/>
                </a:solidFill>
              </a:rPr>
              <a:t>5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</a:rPr>
              <a:t>баллов</a:t>
            </a:r>
            <a:endParaRPr lang="ru-RU" sz="2000" b="1" dirty="0">
              <a:solidFill>
                <a:srgbClr val="FFFC20"/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857224" y="4429132"/>
            <a:ext cx="3357586" cy="857256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b</a:t>
            </a:r>
            <a:r>
              <a:rPr lang="ru-RU" sz="2400" b="1" dirty="0" smtClean="0"/>
              <a:t>) Персия</a:t>
            </a:r>
            <a:endParaRPr lang="ru-RU" sz="2400" b="1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785786" y="2500306"/>
            <a:ext cx="3376634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а) Вавилон</a:t>
            </a:r>
            <a:endParaRPr lang="ru-RU" sz="2400" b="1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857752" y="2500306"/>
            <a:ext cx="3376634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с) Египет</a:t>
            </a:r>
            <a:endParaRPr lang="ru-RU" sz="2400" b="1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929190" y="4357694"/>
            <a:ext cx="3357586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d</a:t>
            </a:r>
            <a:r>
              <a:rPr lang="ru-RU" sz="2400" b="1" dirty="0" smtClean="0"/>
              <a:t>) Индия</a:t>
            </a:r>
            <a:endParaRPr lang="ru-RU" sz="2400" b="1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714348" y="714356"/>
            <a:ext cx="507209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Какая страна является родиной арабских цифр?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6" grpId="1" animBg="1"/>
      <p:bldP spid="6145" grpId="0" build="allAtOnce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апля 1"/>
          <p:cNvSpPr/>
          <p:nvPr/>
        </p:nvSpPr>
        <p:spPr>
          <a:xfrm>
            <a:off x="7000892" y="500042"/>
            <a:ext cx="1571625" cy="857250"/>
          </a:xfrm>
          <a:prstGeom prst="teardrop">
            <a:avLst>
              <a:gd name="adj" fmla="val 148358"/>
            </a:avLst>
          </a:prstGeom>
          <a:solidFill>
            <a:srgbClr val="FFFC20"/>
          </a:solidFill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7030A0"/>
                </a:solidFill>
              </a:rPr>
              <a:t>5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</a:rPr>
              <a:t>баллов</a:t>
            </a:r>
            <a:endParaRPr lang="ru-RU" sz="2000" b="1" dirty="0">
              <a:solidFill>
                <a:srgbClr val="FFFC20"/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785786" y="4929198"/>
            <a:ext cx="3357586" cy="857256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b</a:t>
            </a:r>
            <a:r>
              <a:rPr lang="ru-RU" sz="2400" b="1" dirty="0" smtClean="0"/>
              <a:t>) счётами</a:t>
            </a:r>
            <a:endParaRPr lang="ru-RU" sz="2400" b="1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857752" y="3286124"/>
            <a:ext cx="3357586" cy="857256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с) зёрнами</a:t>
            </a:r>
            <a:endParaRPr lang="ru-RU" sz="2400" b="1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785786" y="3286124"/>
            <a:ext cx="3357586" cy="857256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а) пальцами</a:t>
            </a:r>
            <a:endParaRPr lang="ru-RU" sz="2400" b="1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929190" y="4929198"/>
            <a:ext cx="3357586" cy="857256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d</a:t>
            </a:r>
            <a:r>
              <a:rPr lang="ru-RU" sz="2400" b="1" dirty="0" smtClean="0"/>
              <a:t>) мешками</a:t>
            </a:r>
            <a:endParaRPr lang="ru-RU" sz="2400" b="1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42910" y="285728"/>
            <a:ext cx="535785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7-8 веках нашей эры один ирландский монах изложил способ счета от 0 до1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млн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которым до сих пор пользуются биржевые маклеры на чикагской хлебной бирже. Чем они пользуются?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5" grpId="1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апля 1"/>
          <p:cNvSpPr/>
          <p:nvPr/>
        </p:nvSpPr>
        <p:spPr>
          <a:xfrm>
            <a:off x="7000892" y="500042"/>
            <a:ext cx="1571625" cy="857250"/>
          </a:xfrm>
          <a:prstGeom prst="teardrop">
            <a:avLst>
              <a:gd name="adj" fmla="val 148358"/>
            </a:avLst>
          </a:prstGeom>
          <a:solidFill>
            <a:srgbClr val="FFFC20"/>
          </a:solidFill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7030A0"/>
                </a:solidFill>
              </a:rPr>
              <a:t>5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</a:rPr>
              <a:t>баллов</a:t>
            </a:r>
            <a:endParaRPr lang="ru-RU" sz="2000" b="1" dirty="0">
              <a:solidFill>
                <a:srgbClr val="FFFC20"/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785786" y="4929198"/>
            <a:ext cx="3357586" cy="857256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b</a:t>
            </a:r>
            <a:r>
              <a:rPr lang="ru-RU" sz="2400" b="1" dirty="0" smtClean="0"/>
              <a:t>) тетраэдр</a:t>
            </a:r>
            <a:endParaRPr lang="ru-RU" sz="2400" b="1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857752" y="3357562"/>
            <a:ext cx="3357586" cy="857256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с) секущая</a:t>
            </a:r>
            <a:endParaRPr lang="ru-RU" sz="2400" b="1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714348" y="3357562"/>
            <a:ext cx="3357586" cy="857256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а) прямоугольный</a:t>
            </a:r>
            <a:endParaRPr lang="ru-RU" sz="2400" b="1" dirty="0"/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4857752" y="4929198"/>
            <a:ext cx="3357586" cy="857256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d</a:t>
            </a:r>
            <a:r>
              <a:rPr lang="ru-RU" sz="2400" b="1" dirty="0" smtClean="0"/>
              <a:t>) многоугольная</a:t>
            </a:r>
            <a:endParaRPr lang="ru-RU" sz="2400" b="1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00034" y="714356"/>
            <a:ext cx="557216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Какие прилагательные русского языка в математике становятся именами существительными?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4" grpId="1" animBg="1"/>
      <p:bldP spid="5" grpId="0" animBg="1"/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апля 1"/>
          <p:cNvSpPr/>
          <p:nvPr/>
        </p:nvSpPr>
        <p:spPr>
          <a:xfrm>
            <a:off x="7000892" y="500042"/>
            <a:ext cx="1571625" cy="857250"/>
          </a:xfrm>
          <a:prstGeom prst="teardrop">
            <a:avLst>
              <a:gd name="adj" fmla="val 148358"/>
            </a:avLst>
          </a:prstGeom>
          <a:solidFill>
            <a:srgbClr val="FFFC20"/>
          </a:solidFill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7030A0"/>
                </a:solidFill>
              </a:rPr>
              <a:t>5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</a:rPr>
              <a:t>баллов</a:t>
            </a:r>
            <a:endParaRPr lang="ru-RU" sz="2000" b="1" dirty="0">
              <a:solidFill>
                <a:srgbClr val="FFFC20"/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714348" y="4929198"/>
            <a:ext cx="3357586" cy="857256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b</a:t>
            </a:r>
            <a:r>
              <a:rPr lang="ru-RU" sz="2400" b="1" dirty="0" smtClean="0"/>
              <a:t>) градус</a:t>
            </a:r>
            <a:endParaRPr lang="ru-RU" sz="2400" b="1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42910" y="3286124"/>
            <a:ext cx="3357586" cy="857256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а) метр</a:t>
            </a:r>
            <a:endParaRPr lang="ru-RU" sz="2400" b="1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786314" y="3286124"/>
            <a:ext cx="3357586" cy="857256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с) тонна</a:t>
            </a:r>
            <a:endParaRPr lang="ru-RU" sz="2400" b="1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857752" y="4929198"/>
            <a:ext cx="3357586" cy="857256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d</a:t>
            </a:r>
            <a:r>
              <a:rPr lang="ru-RU" sz="2400" b="1" dirty="0" smtClean="0"/>
              <a:t>) литр</a:t>
            </a:r>
            <a:endParaRPr lang="ru-RU" sz="2400" b="1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00034" y="714356"/>
            <a:ext cx="592935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Какая математическая единица измерения в переводе с латинского обозначает "ступень, шаг, степень"? 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  <p:bldP spid="4" grpId="0" animBg="1"/>
      <p:bldP spid="5" grpId="0" animBg="1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1142976" y="1428736"/>
            <a:ext cx="6858048" cy="2435227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rtl="0"/>
            <a:r>
              <a:rPr lang="ru-RU" sz="3600" b="1" kern="10" dirty="0" smtClean="0">
                <a:ln w="5715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Impact"/>
              </a:rPr>
              <a:t>Спасибо</a:t>
            </a:r>
          </a:p>
          <a:p>
            <a:pPr algn="ctr" rtl="0"/>
            <a:r>
              <a:rPr lang="ru-RU" sz="3600" b="1" kern="10" dirty="0" smtClean="0">
                <a:ln w="5715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Impact"/>
              </a:rPr>
              <a:t>за   хорошую</a:t>
            </a:r>
          </a:p>
          <a:p>
            <a:pPr algn="ctr" rtl="0"/>
            <a:r>
              <a:rPr lang="ru-RU" sz="3600" b="1" kern="10" dirty="0" smtClean="0">
                <a:ln w="5715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Impact"/>
              </a:rPr>
              <a:t> игру!</a:t>
            </a:r>
            <a:endParaRPr lang="ru-RU" sz="3600" b="1" kern="10" dirty="0">
              <a:ln w="5715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Impact"/>
            </a:endParaRPr>
          </a:p>
        </p:txBody>
      </p:sp>
      <p:pic>
        <p:nvPicPr>
          <p:cNvPr id="2052" name="Picture 4" descr="C:\Documents and Settings\Ирина\Мои документы\Мои рисунки\Разные анимации\razblest-26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857628"/>
            <a:ext cx="2171700" cy="2495550"/>
          </a:xfrm>
          <a:prstGeom prst="rect">
            <a:avLst/>
          </a:prstGeom>
          <a:noFill/>
        </p:spPr>
      </p:pic>
      <p:pic>
        <p:nvPicPr>
          <p:cNvPr id="2054" name="Picture 6" descr="C:\Documents and Settings\Ирина\Мои документы\Мои рисунки\Разные анимации\3da-669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571480"/>
            <a:ext cx="762000" cy="714375"/>
          </a:xfrm>
          <a:prstGeom prst="rect">
            <a:avLst/>
          </a:prstGeom>
          <a:noFill/>
        </p:spPr>
      </p:pic>
      <p:pic>
        <p:nvPicPr>
          <p:cNvPr id="2055" name="Picture 7" descr="C:\Documents and Settings\Ирина\Мои документы\Мои рисунки\Разные анимации\3da-672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72396" y="571480"/>
            <a:ext cx="723900" cy="8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f7d985a629d638a0d8bc8e7b6bbf46b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285750"/>
            <a:ext cx="8524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2" descr="74e44410ab18d5efc891adf6f62b7a9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8125" y="285750"/>
            <a:ext cx="1042988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5" descr="9c75d7aaa8f0c21087e3d73bf1186da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4643446"/>
            <a:ext cx="1971675" cy="17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3214688" y="357188"/>
            <a:ext cx="25923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FF00"/>
                </a:solidFill>
                <a:latin typeface="Constantia" pitchFamily="18" charset="0"/>
              </a:rPr>
              <a:t>Правила   игры: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14678" y="2071678"/>
            <a:ext cx="2439394" cy="461665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1002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FF00FF"/>
                </a:solidFill>
                <a:latin typeface="+mj-lt"/>
              </a:rPr>
              <a:t>70 баллов </a:t>
            </a:r>
            <a:r>
              <a:rPr lang="ru-RU" sz="2400" b="1" dirty="0">
                <a:solidFill>
                  <a:srgbClr val="FF00FF"/>
                </a:solidFill>
                <a:latin typeface="+mj-lt"/>
              </a:rPr>
              <a:t>– «5»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00232" y="3000372"/>
            <a:ext cx="2500330" cy="46166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1002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 smtClean="0">
                <a:latin typeface="+mj-lt"/>
              </a:rPr>
              <a:t>50  </a:t>
            </a:r>
            <a:r>
              <a:rPr lang="ru-RU" sz="2400" b="1" dirty="0">
                <a:latin typeface="+mj-lt"/>
              </a:rPr>
              <a:t>баллов – «4»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43438" y="3786190"/>
            <a:ext cx="2513341" cy="46166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1002">
            <a:schemeClr val="lt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009900"/>
                </a:solidFill>
                <a:latin typeface="+mj-lt"/>
              </a:rPr>
              <a:t>2</a:t>
            </a:r>
            <a:r>
              <a:rPr lang="ru-RU" sz="2400" b="1" dirty="0" smtClean="0">
                <a:solidFill>
                  <a:srgbClr val="009900"/>
                </a:solidFill>
                <a:latin typeface="+mj-lt"/>
              </a:rPr>
              <a:t>5 </a:t>
            </a:r>
            <a:r>
              <a:rPr lang="ru-RU" sz="2400" b="1" dirty="0">
                <a:solidFill>
                  <a:srgbClr val="009900"/>
                </a:solidFill>
                <a:latin typeface="+mj-lt"/>
              </a:rPr>
              <a:t>баллов – «3»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00760" y="5072074"/>
            <a:ext cx="2513341" cy="83099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1002">
            <a:schemeClr val="lt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Поощрительный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16  </a:t>
            </a:r>
            <a:r>
              <a:rPr lang="ru-RU" sz="2400" b="1" dirty="0">
                <a:solidFill>
                  <a:srgbClr val="FF0000"/>
                </a:solidFill>
                <a:latin typeface="+mj-lt"/>
              </a:rPr>
              <a:t>баллов – «3»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57290" y="1214422"/>
            <a:ext cx="2643206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latin typeface="Century Gothic" pitchFamily="34" charset="0"/>
              </a:rPr>
              <a:t>Набравшие  за  игру: </a:t>
            </a:r>
            <a:r>
              <a:rPr lang="ru-RU" dirty="0" smtClean="0">
                <a:latin typeface="Century Gothic" pitchFamily="34" charset="0"/>
              </a:rPr>
              <a:t> </a:t>
            </a:r>
            <a:endParaRPr lang="ru-RU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апля 2"/>
          <p:cNvSpPr/>
          <p:nvPr/>
        </p:nvSpPr>
        <p:spPr>
          <a:xfrm>
            <a:off x="6858016" y="571480"/>
            <a:ext cx="1571625" cy="857250"/>
          </a:xfrm>
          <a:prstGeom prst="teardrop">
            <a:avLst>
              <a:gd name="adj" fmla="val 148358"/>
            </a:avLst>
          </a:prstGeom>
          <a:solidFill>
            <a:srgbClr val="FFFC20"/>
          </a:solidFill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7030A0"/>
                </a:solidFill>
              </a:rPr>
              <a:t>1 </a:t>
            </a:r>
            <a:r>
              <a:rPr lang="ru-RU" sz="2000" b="1" dirty="0">
                <a:solidFill>
                  <a:srgbClr val="7030A0"/>
                </a:solidFill>
              </a:rPr>
              <a:t>балл</a:t>
            </a:r>
            <a:endParaRPr lang="ru-RU" sz="2000" b="1" dirty="0">
              <a:solidFill>
                <a:srgbClr val="FFFC20"/>
              </a:solidFill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642910" y="428604"/>
            <a:ext cx="521494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 какой науке Цицерон сказал: «Греки изучали её, чтобы познать мир, а римляне -для того, чтобы измерять земельные участки».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1071538" y="2714620"/>
            <a:ext cx="2857520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a</a:t>
            </a:r>
            <a:r>
              <a:rPr lang="ru-RU" sz="2400" b="1" dirty="0" smtClean="0"/>
              <a:t>) астрономия</a:t>
            </a:r>
            <a:endParaRPr lang="ru-RU" sz="2400" b="1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5000628" y="2714620"/>
            <a:ext cx="2857520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c</a:t>
            </a:r>
            <a:r>
              <a:rPr lang="ru-RU" sz="2400" b="1" dirty="0" smtClean="0"/>
              <a:t>) геометрия </a:t>
            </a:r>
            <a:endParaRPr lang="ru-RU" sz="2400" b="1" dirty="0"/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142976" y="4357694"/>
            <a:ext cx="2857520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b</a:t>
            </a:r>
            <a:r>
              <a:rPr lang="ru-RU" sz="2400" b="1" dirty="0" smtClean="0"/>
              <a:t>) арифметика</a:t>
            </a:r>
            <a:endParaRPr lang="ru-RU" sz="2400" b="1" dirty="0"/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5000628" y="4286256"/>
            <a:ext cx="2857520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d</a:t>
            </a:r>
            <a:r>
              <a:rPr lang="ru-RU" sz="2400" b="1" dirty="0" smtClean="0"/>
              <a:t>) тригонометрия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6" grpId="1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785786" y="571480"/>
            <a:ext cx="51435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Какие бывают современные фотоаппараты?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071538" y="2714620"/>
            <a:ext cx="2857520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a</a:t>
            </a:r>
            <a:r>
              <a:rPr lang="ru-RU" sz="2400" b="1" dirty="0" smtClean="0"/>
              <a:t>) числовые</a:t>
            </a:r>
            <a:endParaRPr lang="ru-RU" sz="2400" b="1" dirty="0"/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4929190" y="4357694"/>
            <a:ext cx="3214710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d</a:t>
            </a:r>
            <a:r>
              <a:rPr lang="ru-RU" sz="2400" b="1" dirty="0" smtClean="0"/>
              <a:t>) формульные </a:t>
            </a:r>
            <a:endParaRPr lang="ru-RU" sz="2400" b="1" dirty="0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5000628" y="2786058"/>
            <a:ext cx="3143272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с) логарифмические</a:t>
            </a:r>
            <a:endParaRPr lang="ru-RU" sz="2400" b="1" dirty="0"/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1071538" y="4286256"/>
            <a:ext cx="2857520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b</a:t>
            </a:r>
            <a:r>
              <a:rPr lang="ru-RU" sz="2400" b="1" dirty="0" smtClean="0"/>
              <a:t>) цифровые</a:t>
            </a:r>
            <a:endParaRPr lang="ru-RU" sz="2400" b="1" dirty="0"/>
          </a:p>
        </p:txBody>
      </p:sp>
      <p:sp>
        <p:nvSpPr>
          <p:cNvPr id="11" name="Капля 10"/>
          <p:cNvSpPr/>
          <p:nvPr/>
        </p:nvSpPr>
        <p:spPr>
          <a:xfrm>
            <a:off x="6858016" y="571480"/>
            <a:ext cx="1571625" cy="857250"/>
          </a:xfrm>
          <a:prstGeom prst="teardrop">
            <a:avLst>
              <a:gd name="adj" fmla="val 148358"/>
            </a:avLst>
          </a:prstGeom>
          <a:solidFill>
            <a:srgbClr val="FFFC20"/>
          </a:solidFill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7030A0"/>
                </a:solidFill>
              </a:rPr>
              <a:t>1 </a:t>
            </a:r>
            <a:r>
              <a:rPr lang="ru-RU" sz="2000" b="1" dirty="0">
                <a:solidFill>
                  <a:srgbClr val="7030A0"/>
                </a:solidFill>
              </a:rPr>
              <a:t>балл</a:t>
            </a:r>
            <a:endParaRPr lang="ru-RU" sz="2000" b="1" dirty="0">
              <a:solidFill>
                <a:srgbClr val="FFFC2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0" grpId="1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Капля 5"/>
          <p:cNvSpPr/>
          <p:nvPr/>
        </p:nvSpPr>
        <p:spPr>
          <a:xfrm>
            <a:off x="6858016" y="571480"/>
            <a:ext cx="1571625" cy="857250"/>
          </a:xfrm>
          <a:prstGeom prst="teardrop">
            <a:avLst>
              <a:gd name="adj" fmla="val 148358"/>
            </a:avLst>
          </a:prstGeom>
          <a:solidFill>
            <a:srgbClr val="FFFC20"/>
          </a:solidFill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7030A0"/>
                </a:solidFill>
              </a:rPr>
              <a:t>1 </a:t>
            </a:r>
            <a:r>
              <a:rPr lang="ru-RU" sz="2000" b="1" dirty="0">
                <a:solidFill>
                  <a:srgbClr val="7030A0"/>
                </a:solidFill>
              </a:rPr>
              <a:t>балл</a:t>
            </a:r>
            <a:endParaRPr lang="ru-RU" sz="2000" b="1" dirty="0">
              <a:solidFill>
                <a:srgbClr val="FFFC20"/>
              </a:solidFill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071538" y="4286256"/>
            <a:ext cx="2857520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b</a:t>
            </a:r>
            <a:r>
              <a:rPr lang="ru-RU" sz="2400" b="1" dirty="0" smtClean="0"/>
              <a:t>) натуральные</a:t>
            </a:r>
            <a:endParaRPr lang="ru-RU" sz="2400" b="1" dirty="0"/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1071538" y="2786058"/>
            <a:ext cx="2857520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а) природные</a:t>
            </a:r>
            <a:endParaRPr lang="ru-RU" sz="2400" b="1" dirty="0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5143504" y="4214818"/>
            <a:ext cx="3000396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d</a:t>
            </a:r>
            <a:r>
              <a:rPr lang="ru-RU" sz="2400" b="1" dirty="0" smtClean="0"/>
              <a:t>) искусственные</a:t>
            </a:r>
            <a:endParaRPr lang="ru-RU" sz="2400" b="1" dirty="0"/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5143504" y="2786058"/>
            <a:ext cx="2928958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с) </a:t>
            </a:r>
            <a:r>
              <a:rPr lang="ru-RU" sz="2400" b="1" dirty="0" err="1" smtClean="0"/>
              <a:t>естесственные</a:t>
            </a:r>
            <a:endParaRPr lang="ru-RU" sz="2400" b="1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00034" y="428604"/>
            <a:ext cx="43577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Какие числа употребляются при счете?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1071538" y="2786058"/>
            <a:ext cx="2857520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а)третья сторона</a:t>
            </a:r>
            <a:endParaRPr lang="ru-RU" sz="2400" b="1" dirty="0"/>
          </a:p>
        </p:txBody>
      </p:sp>
      <p:sp>
        <p:nvSpPr>
          <p:cNvPr id="3" name="Капля 2"/>
          <p:cNvSpPr/>
          <p:nvPr/>
        </p:nvSpPr>
        <p:spPr>
          <a:xfrm>
            <a:off x="6858016" y="571480"/>
            <a:ext cx="1571625" cy="857250"/>
          </a:xfrm>
          <a:prstGeom prst="teardrop">
            <a:avLst>
              <a:gd name="adj" fmla="val 148358"/>
            </a:avLst>
          </a:prstGeom>
          <a:solidFill>
            <a:srgbClr val="FFFC20"/>
          </a:solidFill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7030A0"/>
                </a:solidFill>
              </a:rPr>
              <a:t>1 </a:t>
            </a:r>
            <a:r>
              <a:rPr lang="ru-RU" sz="2000" b="1" dirty="0">
                <a:solidFill>
                  <a:srgbClr val="7030A0"/>
                </a:solidFill>
              </a:rPr>
              <a:t>балл</a:t>
            </a:r>
            <a:endParaRPr lang="ru-RU" sz="2000" b="1" dirty="0">
              <a:solidFill>
                <a:srgbClr val="FFFC20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071538" y="4286256"/>
            <a:ext cx="2857520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b</a:t>
            </a:r>
            <a:r>
              <a:rPr lang="ru-RU" sz="2400" b="1" dirty="0" smtClean="0"/>
              <a:t>)пятая сторона</a:t>
            </a:r>
            <a:endParaRPr lang="ru-RU" sz="2400" b="1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143504" y="4214818"/>
            <a:ext cx="3000396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d</a:t>
            </a:r>
            <a:r>
              <a:rPr lang="ru-RU" sz="2400" b="1" dirty="0" smtClean="0"/>
              <a:t>) десятая сторона</a:t>
            </a:r>
            <a:endParaRPr lang="ru-RU" sz="2400" b="1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5286380" y="2714620"/>
            <a:ext cx="3000396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с) седьмая сторона</a:t>
            </a:r>
            <a:endParaRPr lang="ru-RU" sz="2400" b="1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00034" y="428604"/>
            <a:ext cx="507209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 называют незаинтересованного в конфликте между сторонами, беспристрастного?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апля 1"/>
          <p:cNvSpPr/>
          <p:nvPr/>
        </p:nvSpPr>
        <p:spPr>
          <a:xfrm>
            <a:off x="6858016" y="571480"/>
            <a:ext cx="1571625" cy="857250"/>
          </a:xfrm>
          <a:prstGeom prst="teardrop">
            <a:avLst>
              <a:gd name="adj" fmla="val 148358"/>
            </a:avLst>
          </a:prstGeom>
          <a:solidFill>
            <a:srgbClr val="FFFC20"/>
          </a:solidFill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7030A0"/>
                </a:solidFill>
              </a:rPr>
              <a:t>1 </a:t>
            </a:r>
            <a:r>
              <a:rPr lang="ru-RU" sz="2000" b="1" dirty="0">
                <a:solidFill>
                  <a:srgbClr val="7030A0"/>
                </a:solidFill>
              </a:rPr>
              <a:t>балл</a:t>
            </a:r>
            <a:endParaRPr lang="ru-RU" sz="2000" b="1" dirty="0">
              <a:solidFill>
                <a:srgbClr val="FFFC20"/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071538" y="4286256"/>
            <a:ext cx="2857520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b</a:t>
            </a:r>
            <a:r>
              <a:rPr lang="ru-RU" sz="2400" b="1" dirty="0" smtClean="0"/>
              <a:t>) пруд пруди </a:t>
            </a:r>
            <a:endParaRPr lang="ru-RU" sz="2400" b="1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142976" y="2714620"/>
            <a:ext cx="2857520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а) куры не клюют </a:t>
            </a:r>
            <a:endParaRPr lang="ru-RU" sz="2400" b="1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143504" y="4214818"/>
            <a:ext cx="3071834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d</a:t>
            </a:r>
            <a:r>
              <a:rPr lang="ru-RU" sz="2400" b="1" dirty="0" smtClean="0"/>
              <a:t>) ворона накаркала</a:t>
            </a:r>
            <a:endParaRPr lang="ru-RU" sz="2400" b="1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5143504" y="2714620"/>
            <a:ext cx="3071834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с) кот наплакал</a:t>
            </a:r>
            <a:endParaRPr lang="ru-RU" sz="2400" b="1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714348" y="571480"/>
            <a:ext cx="47148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Какое из этих выражений является синонимом слова "мало"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апля 1"/>
          <p:cNvSpPr/>
          <p:nvPr/>
        </p:nvSpPr>
        <p:spPr>
          <a:xfrm>
            <a:off x="7072330" y="428604"/>
            <a:ext cx="1571625" cy="857250"/>
          </a:xfrm>
          <a:prstGeom prst="teardrop">
            <a:avLst>
              <a:gd name="adj" fmla="val 148358"/>
            </a:avLst>
          </a:prstGeom>
          <a:solidFill>
            <a:srgbClr val="FFFC20"/>
          </a:solidFill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7030A0"/>
                </a:solidFill>
              </a:rPr>
              <a:t>2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</a:rPr>
              <a:t>балла</a:t>
            </a:r>
            <a:endParaRPr lang="ru-RU" sz="2000" b="1" dirty="0">
              <a:solidFill>
                <a:srgbClr val="FFFC2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500042"/>
            <a:ext cx="61436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Летописец сообщает, что строительство Успенского Собора в Кремле  велось с помощью  " кружало и  правило". 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К помощи каких инструментов прибегли мастера?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286256"/>
            <a:ext cx="3286148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b</a:t>
            </a:r>
            <a:r>
              <a:rPr lang="ru-RU" sz="2400" b="1" dirty="0" smtClean="0"/>
              <a:t>) транспортир и циркуль  </a:t>
            </a:r>
            <a:endParaRPr lang="ru-RU" sz="2400" b="1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857224" y="2857496"/>
            <a:ext cx="3286148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а) циркуль и линейка </a:t>
            </a:r>
            <a:endParaRPr lang="ru-RU" sz="2400" b="1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5143504" y="4214818"/>
            <a:ext cx="3071834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d</a:t>
            </a:r>
            <a:r>
              <a:rPr lang="ru-RU" sz="2400" b="1" dirty="0" smtClean="0"/>
              <a:t>) отвес и линейка</a:t>
            </a:r>
            <a:endParaRPr lang="ru-RU" sz="2400" b="1" dirty="0"/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5143504" y="2786058"/>
            <a:ext cx="3071834" cy="92869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d</a:t>
            </a:r>
            <a:r>
              <a:rPr lang="ru-RU" sz="2400" b="1" dirty="0" smtClean="0"/>
              <a:t>) лекало и отвес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5" grpId="1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832</Words>
  <Application>Microsoft Office PowerPoint</Application>
  <PresentationFormat>Экран (4:3)</PresentationFormat>
  <Paragraphs>167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Company>ГКОУ СПО ПТК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Цифровой ветер</dc:title>
  <dc:subject>Математика</dc:subject>
  <dc:creator>Никитюк И.А.</dc:creator>
  <cp:lastModifiedBy>houm</cp:lastModifiedBy>
  <cp:revision>36</cp:revision>
  <dcterms:created xsi:type="dcterms:W3CDTF">2012-02-01T17:46:09Z</dcterms:created>
  <dcterms:modified xsi:type="dcterms:W3CDTF">2015-01-24T20:35:23Z</dcterms:modified>
</cp:coreProperties>
</file>