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0" r:id="rId5"/>
    <p:sldId id="262" r:id="rId6"/>
    <p:sldId id="259" r:id="rId7"/>
    <p:sldId id="261"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6699"/>
    <a:srgbClr val="FF0066"/>
    <a:srgbClr val="FF00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9631B5-78F2-41C9-869B-9F39066F8104}" styleName="Средний стиль 3 - акцент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9C9832-6307-4D54-A96E-23E7BF3E1431}" type="doc">
      <dgm:prSet loTypeId="urn:microsoft.com/office/officeart/2005/8/layout/pyramid1" loCatId="pyramid" qsTypeId="urn:microsoft.com/office/officeart/2005/8/quickstyle/simple3" qsCatId="simple" csTypeId="urn:microsoft.com/office/officeart/2005/8/colors/accent1_2" csCatId="accent1" phldr="1"/>
      <dgm:spPr/>
    </dgm:pt>
    <dgm:pt modelId="{7694603B-A6EC-4F38-B9B0-F2DA3CF2319D}">
      <dgm:prSet phldrT="[Текст]" custT="1">
        <dgm:style>
          <a:lnRef idx="2">
            <a:schemeClr val="accent3">
              <a:shade val="50000"/>
            </a:schemeClr>
          </a:lnRef>
          <a:fillRef idx="1">
            <a:schemeClr val="accent3"/>
          </a:fillRef>
          <a:effectRef idx="0">
            <a:schemeClr val="accent3"/>
          </a:effectRef>
          <a:fontRef idx="minor">
            <a:schemeClr val="lt1"/>
          </a:fontRef>
        </dgm:style>
      </dgm:prSet>
      <dgm:spPr>
        <a:effectLst>
          <a:glow rad="228600">
            <a:schemeClr val="accent6">
              <a:satMod val="175000"/>
              <a:alpha val="40000"/>
            </a:schemeClr>
          </a:glow>
        </a:effectLst>
      </dgm:spPr>
      <dgm:t>
        <a:bodyPr/>
        <a:lstStyle/>
        <a:p>
          <a:pPr rtl="0"/>
          <a:r>
            <a:rPr lang="ru-RU" sz="1400" dirty="0" smtClean="0"/>
            <a:t>Российский университет театрального искусства – ГИТИС</a:t>
          </a:r>
          <a:endParaRPr lang="ru-RU" sz="1400" dirty="0"/>
        </a:p>
      </dgm:t>
    </dgm:pt>
    <dgm:pt modelId="{19294C70-E571-43A5-B0EF-49DC19C2CB11}" type="parTrans" cxnId="{CA5F6F37-E776-4B86-B7A5-0E2A38E052D9}">
      <dgm:prSet/>
      <dgm:spPr/>
      <dgm:t>
        <a:bodyPr/>
        <a:lstStyle/>
        <a:p>
          <a:endParaRPr lang="ru-RU"/>
        </a:p>
      </dgm:t>
    </dgm:pt>
    <dgm:pt modelId="{2557C871-FE68-4444-B002-452D0D66CB25}" type="sibTrans" cxnId="{CA5F6F37-E776-4B86-B7A5-0E2A38E052D9}">
      <dgm:prSet/>
      <dgm:spPr/>
      <dgm:t>
        <a:bodyPr/>
        <a:lstStyle/>
        <a:p>
          <a:endParaRPr lang="ru-RU"/>
        </a:p>
      </dgm:t>
    </dgm:pt>
    <dgm:pt modelId="{1CC78132-A98F-424E-BD0E-49969554B42E}">
      <dgm:prSet phldrT="[Текст]">
        <dgm:style>
          <a:lnRef idx="2">
            <a:schemeClr val="accent5">
              <a:shade val="50000"/>
            </a:schemeClr>
          </a:lnRef>
          <a:fillRef idx="1">
            <a:schemeClr val="accent5"/>
          </a:fillRef>
          <a:effectRef idx="0">
            <a:schemeClr val="accent5"/>
          </a:effectRef>
          <a:fontRef idx="minor">
            <a:schemeClr val="lt1"/>
          </a:fontRef>
        </dgm:style>
      </dgm:prSet>
      <dgm:spPr>
        <a:effectLst>
          <a:glow rad="228600">
            <a:schemeClr val="accent3">
              <a:lumMod val="50000"/>
              <a:alpha val="40000"/>
            </a:schemeClr>
          </a:glow>
        </a:effectLst>
      </dgm:spPr>
      <dgm:t>
        <a:bodyPr/>
        <a:lstStyle/>
        <a:p>
          <a:pPr rtl="0"/>
          <a:r>
            <a:rPr lang="ru-RU" dirty="0" smtClean="0">
              <a:solidFill>
                <a:schemeClr val="bg1">
                  <a:lumMod val="85000"/>
                </a:schemeClr>
              </a:solidFill>
            </a:rPr>
            <a:t>Государственная академия славянской культуры</a:t>
          </a:r>
          <a:endParaRPr lang="ru-RU" dirty="0">
            <a:solidFill>
              <a:schemeClr val="bg1">
                <a:lumMod val="85000"/>
              </a:schemeClr>
            </a:solidFill>
          </a:endParaRPr>
        </a:p>
      </dgm:t>
    </dgm:pt>
    <dgm:pt modelId="{C0168D6D-B7DE-4EF5-A2A6-BAFD0D8223A7}" type="parTrans" cxnId="{D23EC48B-4FFE-4F43-B928-307A494FB46E}">
      <dgm:prSet/>
      <dgm:spPr/>
      <dgm:t>
        <a:bodyPr/>
        <a:lstStyle/>
        <a:p>
          <a:endParaRPr lang="ru-RU"/>
        </a:p>
      </dgm:t>
    </dgm:pt>
    <dgm:pt modelId="{F696EBA0-A43E-4627-82EA-17612CD968C8}" type="sibTrans" cxnId="{D23EC48B-4FFE-4F43-B928-307A494FB46E}">
      <dgm:prSet/>
      <dgm:spPr/>
      <dgm:t>
        <a:bodyPr/>
        <a:lstStyle/>
        <a:p>
          <a:endParaRPr lang="ru-RU"/>
        </a:p>
      </dgm:t>
    </dgm:pt>
    <dgm:pt modelId="{7BCFE852-CD93-4EFB-B50C-28963365F8E5}">
      <dgm:prSet phldrT="[Текст]">
        <dgm:style>
          <a:lnRef idx="0">
            <a:schemeClr val="accent6"/>
          </a:lnRef>
          <a:fillRef idx="3">
            <a:schemeClr val="accent6"/>
          </a:fillRef>
          <a:effectRef idx="3">
            <a:schemeClr val="accent6"/>
          </a:effectRef>
          <a:fontRef idx="minor">
            <a:schemeClr val="lt1"/>
          </a:fontRef>
        </dgm:style>
      </dgm:prSet>
      <dgm:spPr>
        <a:effectLst>
          <a:glow rad="228600">
            <a:schemeClr val="accent4">
              <a:satMod val="175000"/>
              <a:alpha val="40000"/>
            </a:schemeClr>
          </a:glow>
        </a:effectLst>
      </dgm:spPr>
      <dgm:t>
        <a:bodyPr/>
        <a:lstStyle/>
        <a:p>
          <a:pPr rtl="0"/>
          <a:r>
            <a:rPr lang="ru-RU" dirty="0" smtClean="0">
              <a:solidFill>
                <a:schemeClr val="bg1">
                  <a:lumMod val="85000"/>
                </a:schemeClr>
              </a:solidFill>
            </a:rPr>
            <a:t>Пермский государственный институт искусства и культуры</a:t>
          </a:r>
          <a:endParaRPr lang="ru-RU" dirty="0">
            <a:solidFill>
              <a:schemeClr val="bg1">
                <a:lumMod val="85000"/>
              </a:schemeClr>
            </a:solidFill>
          </a:endParaRPr>
        </a:p>
      </dgm:t>
    </dgm:pt>
    <dgm:pt modelId="{F47DF020-A262-41BC-97A6-E604D3C6AB1C}" type="parTrans" cxnId="{492C58C7-5400-4FBC-B813-AFE3397066CD}">
      <dgm:prSet/>
      <dgm:spPr/>
      <dgm:t>
        <a:bodyPr/>
        <a:lstStyle/>
        <a:p>
          <a:endParaRPr lang="ru-RU"/>
        </a:p>
      </dgm:t>
    </dgm:pt>
    <dgm:pt modelId="{148F91C6-88FF-4944-9EBA-180DE2C352A0}" type="sibTrans" cxnId="{492C58C7-5400-4FBC-B813-AFE3397066CD}">
      <dgm:prSet/>
      <dgm:spPr/>
      <dgm:t>
        <a:bodyPr/>
        <a:lstStyle/>
        <a:p>
          <a:endParaRPr lang="ru-RU"/>
        </a:p>
      </dgm:t>
    </dgm:pt>
    <dgm:pt modelId="{501B97C9-BB12-40DD-BE5A-73D315A6CD70}">
      <dgm:prSet/>
      <dgm:spPr>
        <a:solidFill>
          <a:srgbClr val="FF6699"/>
        </a:solidFill>
        <a:ln>
          <a:solidFill>
            <a:srgbClr val="FF3399"/>
          </a:solidFill>
        </a:ln>
        <a:effectLst>
          <a:glow rad="228600">
            <a:schemeClr val="accent1">
              <a:satMod val="175000"/>
              <a:alpha val="40000"/>
            </a:schemeClr>
          </a:glow>
        </a:effectLst>
      </dgm:spPr>
      <dgm:t>
        <a:bodyPr/>
        <a:lstStyle/>
        <a:p>
          <a:pPr rtl="0"/>
          <a:r>
            <a:rPr lang="ru-RU" dirty="0" smtClean="0"/>
            <a:t>Тамбовский государственный университет имени Г.Р. Державина</a:t>
          </a:r>
          <a:endParaRPr lang="ru-RU" dirty="0"/>
        </a:p>
      </dgm:t>
    </dgm:pt>
    <dgm:pt modelId="{2A1BE4F2-36A7-47E5-9010-6BD7F028C30F}" type="parTrans" cxnId="{EB4D038D-F7D5-45C4-976B-75A3ECA34DB2}">
      <dgm:prSet/>
      <dgm:spPr/>
      <dgm:t>
        <a:bodyPr/>
        <a:lstStyle/>
        <a:p>
          <a:endParaRPr lang="ru-RU"/>
        </a:p>
      </dgm:t>
    </dgm:pt>
    <dgm:pt modelId="{3C134989-EF33-4E0D-A929-B3EBD5514402}" type="sibTrans" cxnId="{EB4D038D-F7D5-45C4-976B-75A3ECA34DB2}">
      <dgm:prSet/>
      <dgm:spPr/>
      <dgm:t>
        <a:bodyPr/>
        <a:lstStyle/>
        <a:p>
          <a:endParaRPr lang="ru-RU"/>
        </a:p>
      </dgm:t>
    </dgm:pt>
    <dgm:pt modelId="{531FF750-2106-4FD5-8AF6-CC7C241F0D3C}">
      <dgm:prSet>
        <dgm:style>
          <a:lnRef idx="2">
            <a:schemeClr val="accent4">
              <a:shade val="50000"/>
            </a:schemeClr>
          </a:lnRef>
          <a:fillRef idx="1">
            <a:schemeClr val="accent4"/>
          </a:fillRef>
          <a:effectRef idx="0">
            <a:schemeClr val="accent4"/>
          </a:effectRef>
          <a:fontRef idx="minor">
            <a:schemeClr val="lt1"/>
          </a:fontRef>
        </dgm:style>
      </dgm:prSet>
      <dgm:spPr>
        <a:effectLst>
          <a:glow rad="228600">
            <a:schemeClr val="accent2">
              <a:satMod val="175000"/>
              <a:alpha val="40000"/>
            </a:schemeClr>
          </a:glow>
        </a:effectLst>
      </dgm:spPr>
      <dgm:t>
        <a:bodyPr/>
        <a:lstStyle/>
        <a:p>
          <a:pPr rtl="0"/>
          <a:r>
            <a:rPr lang="ru-RU" dirty="0" smtClean="0">
              <a:solidFill>
                <a:schemeClr val="tx1"/>
              </a:solidFill>
            </a:rPr>
            <a:t>Санкт-Петербургская государственная консерватория (академия) имени Н.А. Римского-Корсакова</a:t>
          </a:r>
        </a:p>
      </dgm:t>
    </dgm:pt>
    <dgm:pt modelId="{AD898097-017A-48A6-9D24-30AB7B51933D}" type="parTrans" cxnId="{70CAD3FE-9CFE-460C-8644-7CD1186BDB40}">
      <dgm:prSet/>
      <dgm:spPr/>
      <dgm:t>
        <a:bodyPr/>
        <a:lstStyle/>
        <a:p>
          <a:endParaRPr lang="ru-RU"/>
        </a:p>
      </dgm:t>
    </dgm:pt>
    <dgm:pt modelId="{F1179148-2EC0-40B8-AE41-7FD10AB8E89C}" type="sibTrans" cxnId="{70CAD3FE-9CFE-460C-8644-7CD1186BDB40}">
      <dgm:prSet/>
      <dgm:spPr/>
      <dgm:t>
        <a:bodyPr/>
        <a:lstStyle/>
        <a:p>
          <a:endParaRPr lang="ru-RU"/>
        </a:p>
      </dgm:t>
    </dgm:pt>
    <dgm:pt modelId="{FD218D10-7155-439D-BC80-2F9464103A77}" type="pres">
      <dgm:prSet presAssocID="{7F9C9832-6307-4D54-A96E-23E7BF3E1431}" presName="Name0" presStyleCnt="0">
        <dgm:presLayoutVars>
          <dgm:dir/>
          <dgm:animLvl val="lvl"/>
          <dgm:resizeHandles val="exact"/>
        </dgm:presLayoutVars>
      </dgm:prSet>
      <dgm:spPr/>
    </dgm:pt>
    <dgm:pt modelId="{A27480F7-B1E1-471D-AC4F-CCD1E02EA03D}" type="pres">
      <dgm:prSet presAssocID="{7694603B-A6EC-4F38-B9B0-F2DA3CF2319D}" presName="Name8" presStyleCnt="0"/>
      <dgm:spPr/>
    </dgm:pt>
    <dgm:pt modelId="{D16F089C-7D8F-47C0-BEBF-95D6600D305D}" type="pres">
      <dgm:prSet presAssocID="{7694603B-A6EC-4F38-B9B0-F2DA3CF2319D}" presName="level" presStyleLbl="node1" presStyleIdx="0" presStyleCnt="5" custScaleX="98214">
        <dgm:presLayoutVars>
          <dgm:chMax val="1"/>
          <dgm:bulletEnabled val="1"/>
        </dgm:presLayoutVars>
      </dgm:prSet>
      <dgm:spPr/>
      <dgm:t>
        <a:bodyPr/>
        <a:lstStyle/>
        <a:p>
          <a:endParaRPr lang="ru-RU"/>
        </a:p>
      </dgm:t>
    </dgm:pt>
    <dgm:pt modelId="{A363BE86-32BF-4FD8-BBF7-47419303FACD}" type="pres">
      <dgm:prSet presAssocID="{7694603B-A6EC-4F38-B9B0-F2DA3CF2319D}" presName="levelTx" presStyleLbl="revTx" presStyleIdx="0" presStyleCnt="0">
        <dgm:presLayoutVars>
          <dgm:chMax val="1"/>
          <dgm:bulletEnabled val="1"/>
        </dgm:presLayoutVars>
      </dgm:prSet>
      <dgm:spPr/>
      <dgm:t>
        <a:bodyPr/>
        <a:lstStyle/>
        <a:p>
          <a:endParaRPr lang="ru-RU"/>
        </a:p>
      </dgm:t>
    </dgm:pt>
    <dgm:pt modelId="{B76963C6-2195-4C18-A48A-369690315E43}" type="pres">
      <dgm:prSet presAssocID="{531FF750-2106-4FD5-8AF6-CC7C241F0D3C}" presName="Name8" presStyleCnt="0"/>
      <dgm:spPr/>
    </dgm:pt>
    <dgm:pt modelId="{C96D0047-838D-474D-82EE-9E3ABBBF940D}" type="pres">
      <dgm:prSet presAssocID="{531FF750-2106-4FD5-8AF6-CC7C241F0D3C}" presName="level" presStyleLbl="node1" presStyleIdx="1" presStyleCnt="5" custLinFactNeighborX="893" custLinFactNeighborY="-2439">
        <dgm:presLayoutVars>
          <dgm:chMax val="1"/>
          <dgm:bulletEnabled val="1"/>
        </dgm:presLayoutVars>
      </dgm:prSet>
      <dgm:spPr/>
      <dgm:t>
        <a:bodyPr/>
        <a:lstStyle/>
        <a:p>
          <a:endParaRPr lang="ru-RU"/>
        </a:p>
      </dgm:t>
    </dgm:pt>
    <dgm:pt modelId="{5F17F9AB-516F-478D-A339-086335F1F783}" type="pres">
      <dgm:prSet presAssocID="{531FF750-2106-4FD5-8AF6-CC7C241F0D3C}" presName="levelTx" presStyleLbl="revTx" presStyleIdx="0" presStyleCnt="0">
        <dgm:presLayoutVars>
          <dgm:chMax val="1"/>
          <dgm:bulletEnabled val="1"/>
        </dgm:presLayoutVars>
      </dgm:prSet>
      <dgm:spPr/>
      <dgm:t>
        <a:bodyPr/>
        <a:lstStyle/>
        <a:p>
          <a:endParaRPr lang="ru-RU"/>
        </a:p>
      </dgm:t>
    </dgm:pt>
    <dgm:pt modelId="{67ABC01F-E2D9-4BBB-8BC5-5A34B8EEDEE7}" type="pres">
      <dgm:prSet presAssocID="{1CC78132-A98F-424E-BD0E-49969554B42E}" presName="Name8" presStyleCnt="0"/>
      <dgm:spPr/>
    </dgm:pt>
    <dgm:pt modelId="{BF0F475F-0E5F-4322-96DE-E327685A40CD}" type="pres">
      <dgm:prSet presAssocID="{1CC78132-A98F-424E-BD0E-49969554B42E}" presName="level" presStyleLbl="node1" presStyleIdx="2" presStyleCnt="5">
        <dgm:presLayoutVars>
          <dgm:chMax val="1"/>
          <dgm:bulletEnabled val="1"/>
        </dgm:presLayoutVars>
      </dgm:prSet>
      <dgm:spPr/>
      <dgm:t>
        <a:bodyPr/>
        <a:lstStyle/>
        <a:p>
          <a:endParaRPr lang="ru-RU"/>
        </a:p>
      </dgm:t>
    </dgm:pt>
    <dgm:pt modelId="{8A365040-3353-48D7-A2C6-ACB618FCDAC8}" type="pres">
      <dgm:prSet presAssocID="{1CC78132-A98F-424E-BD0E-49969554B42E}" presName="levelTx" presStyleLbl="revTx" presStyleIdx="0" presStyleCnt="0">
        <dgm:presLayoutVars>
          <dgm:chMax val="1"/>
          <dgm:bulletEnabled val="1"/>
        </dgm:presLayoutVars>
      </dgm:prSet>
      <dgm:spPr/>
      <dgm:t>
        <a:bodyPr/>
        <a:lstStyle/>
        <a:p>
          <a:endParaRPr lang="ru-RU"/>
        </a:p>
      </dgm:t>
    </dgm:pt>
    <dgm:pt modelId="{DC11CC14-AB81-47B2-968D-49112BDEB9CF}" type="pres">
      <dgm:prSet presAssocID="{7BCFE852-CD93-4EFB-B50C-28963365F8E5}" presName="Name8" presStyleCnt="0"/>
      <dgm:spPr/>
    </dgm:pt>
    <dgm:pt modelId="{99F88660-C0AD-40D7-B028-F6FD3498A947}" type="pres">
      <dgm:prSet presAssocID="{7BCFE852-CD93-4EFB-B50C-28963365F8E5}" presName="level" presStyleLbl="node1" presStyleIdx="3" presStyleCnt="5" custLinFactNeighborX="-391" custLinFactNeighborY="-2539">
        <dgm:presLayoutVars>
          <dgm:chMax val="1"/>
          <dgm:bulletEnabled val="1"/>
        </dgm:presLayoutVars>
      </dgm:prSet>
      <dgm:spPr/>
      <dgm:t>
        <a:bodyPr/>
        <a:lstStyle/>
        <a:p>
          <a:endParaRPr lang="ru-RU"/>
        </a:p>
      </dgm:t>
    </dgm:pt>
    <dgm:pt modelId="{7E36E601-927C-4E26-B282-03DAEC59D81D}" type="pres">
      <dgm:prSet presAssocID="{7BCFE852-CD93-4EFB-B50C-28963365F8E5}" presName="levelTx" presStyleLbl="revTx" presStyleIdx="0" presStyleCnt="0">
        <dgm:presLayoutVars>
          <dgm:chMax val="1"/>
          <dgm:bulletEnabled val="1"/>
        </dgm:presLayoutVars>
      </dgm:prSet>
      <dgm:spPr/>
      <dgm:t>
        <a:bodyPr/>
        <a:lstStyle/>
        <a:p>
          <a:endParaRPr lang="ru-RU"/>
        </a:p>
      </dgm:t>
    </dgm:pt>
    <dgm:pt modelId="{65798CFC-3B35-4F67-8010-E4E3C8D75423}" type="pres">
      <dgm:prSet presAssocID="{501B97C9-BB12-40DD-BE5A-73D315A6CD70}" presName="Name8" presStyleCnt="0"/>
      <dgm:spPr/>
    </dgm:pt>
    <dgm:pt modelId="{6C428AAE-16BE-4FB4-8ABC-75F34A7085C8}" type="pres">
      <dgm:prSet presAssocID="{501B97C9-BB12-40DD-BE5A-73D315A6CD70}" presName="level" presStyleLbl="node1" presStyleIdx="4" presStyleCnt="5" custLinFactNeighborY="2439">
        <dgm:presLayoutVars>
          <dgm:chMax val="1"/>
          <dgm:bulletEnabled val="1"/>
        </dgm:presLayoutVars>
      </dgm:prSet>
      <dgm:spPr/>
      <dgm:t>
        <a:bodyPr/>
        <a:lstStyle/>
        <a:p>
          <a:endParaRPr lang="ru-RU"/>
        </a:p>
      </dgm:t>
    </dgm:pt>
    <dgm:pt modelId="{5B03556F-0533-4FAC-AA60-218047637D0B}" type="pres">
      <dgm:prSet presAssocID="{501B97C9-BB12-40DD-BE5A-73D315A6CD70}" presName="levelTx" presStyleLbl="revTx" presStyleIdx="0" presStyleCnt="0">
        <dgm:presLayoutVars>
          <dgm:chMax val="1"/>
          <dgm:bulletEnabled val="1"/>
        </dgm:presLayoutVars>
      </dgm:prSet>
      <dgm:spPr/>
      <dgm:t>
        <a:bodyPr/>
        <a:lstStyle/>
        <a:p>
          <a:endParaRPr lang="ru-RU"/>
        </a:p>
      </dgm:t>
    </dgm:pt>
  </dgm:ptLst>
  <dgm:cxnLst>
    <dgm:cxn modelId="{3CD5973B-9508-4D5E-BB86-187E43BC6E4B}" type="presOf" srcId="{7F9C9832-6307-4D54-A96E-23E7BF3E1431}" destId="{FD218D10-7155-439D-BC80-2F9464103A77}" srcOrd="0" destOrd="0" presId="urn:microsoft.com/office/officeart/2005/8/layout/pyramid1"/>
    <dgm:cxn modelId="{70CAD3FE-9CFE-460C-8644-7CD1186BDB40}" srcId="{7F9C9832-6307-4D54-A96E-23E7BF3E1431}" destId="{531FF750-2106-4FD5-8AF6-CC7C241F0D3C}" srcOrd="1" destOrd="0" parTransId="{AD898097-017A-48A6-9D24-30AB7B51933D}" sibTransId="{F1179148-2EC0-40B8-AE41-7FD10AB8E89C}"/>
    <dgm:cxn modelId="{492C58C7-5400-4FBC-B813-AFE3397066CD}" srcId="{7F9C9832-6307-4D54-A96E-23E7BF3E1431}" destId="{7BCFE852-CD93-4EFB-B50C-28963365F8E5}" srcOrd="3" destOrd="0" parTransId="{F47DF020-A262-41BC-97A6-E604D3C6AB1C}" sibTransId="{148F91C6-88FF-4944-9EBA-180DE2C352A0}"/>
    <dgm:cxn modelId="{F098E4DE-F565-4B55-A521-DFFBA898CCA6}" type="presOf" srcId="{7694603B-A6EC-4F38-B9B0-F2DA3CF2319D}" destId="{A363BE86-32BF-4FD8-BBF7-47419303FACD}" srcOrd="1" destOrd="0" presId="urn:microsoft.com/office/officeart/2005/8/layout/pyramid1"/>
    <dgm:cxn modelId="{C5AB7667-A5B6-4B80-9CD5-97C9AF01636B}" type="presOf" srcId="{501B97C9-BB12-40DD-BE5A-73D315A6CD70}" destId="{6C428AAE-16BE-4FB4-8ABC-75F34A7085C8}" srcOrd="0" destOrd="0" presId="urn:microsoft.com/office/officeart/2005/8/layout/pyramid1"/>
    <dgm:cxn modelId="{55F342EB-E5A7-4B26-B6A9-429CFC815954}" type="presOf" srcId="{501B97C9-BB12-40DD-BE5A-73D315A6CD70}" destId="{5B03556F-0533-4FAC-AA60-218047637D0B}" srcOrd="1" destOrd="0" presId="urn:microsoft.com/office/officeart/2005/8/layout/pyramid1"/>
    <dgm:cxn modelId="{CA5F6F37-E776-4B86-B7A5-0E2A38E052D9}" srcId="{7F9C9832-6307-4D54-A96E-23E7BF3E1431}" destId="{7694603B-A6EC-4F38-B9B0-F2DA3CF2319D}" srcOrd="0" destOrd="0" parTransId="{19294C70-E571-43A5-B0EF-49DC19C2CB11}" sibTransId="{2557C871-FE68-4444-B002-452D0D66CB25}"/>
    <dgm:cxn modelId="{87675277-9E97-4A6D-98DE-A7C5EB3AFDCB}" type="presOf" srcId="{7BCFE852-CD93-4EFB-B50C-28963365F8E5}" destId="{7E36E601-927C-4E26-B282-03DAEC59D81D}" srcOrd="1" destOrd="0" presId="urn:microsoft.com/office/officeart/2005/8/layout/pyramid1"/>
    <dgm:cxn modelId="{EB4D038D-F7D5-45C4-976B-75A3ECA34DB2}" srcId="{7F9C9832-6307-4D54-A96E-23E7BF3E1431}" destId="{501B97C9-BB12-40DD-BE5A-73D315A6CD70}" srcOrd="4" destOrd="0" parTransId="{2A1BE4F2-36A7-47E5-9010-6BD7F028C30F}" sibTransId="{3C134989-EF33-4E0D-A929-B3EBD5514402}"/>
    <dgm:cxn modelId="{EB76CC7A-0A9B-4385-9102-9EC215F3903A}" type="presOf" srcId="{7BCFE852-CD93-4EFB-B50C-28963365F8E5}" destId="{99F88660-C0AD-40D7-B028-F6FD3498A947}" srcOrd="0" destOrd="0" presId="urn:microsoft.com/office/officeart/2005/8/layout/pyramid1"/>
    <dgm:cxn modelId="{0C6885BB-7F2D-4630-8736-82864DB4A393}" type="presOf" srcId="{1CC78132-A98F-424E-BD0E-49969554B42E}" destId="{BF0F475F-0E5F-4322-96DE-E327685A40CD}" srcOrd="0" destOrd="0" presId="urn:microsoft.com/office/officeart/2005/8/layout/pyramid1"/>
    <dgm:cxn modelId="{AEDCBBE3-24A5-4E93-9CF3-C1EA4800B0DD}" type="presOf" srcId="{7694603B-A6EC-4F38-B9B0-F2DA3CF2319D}" destId="{D16F089C-7D8F-47C0-BEBF-95D6600D305D}" srcOrd="0" destOrd="0" presId="urn:microsoft.com/office/officeart/2005/8/layout/pyramid1"/>
    <dgm:cxn modelId="{AC8123BA-8677-4377-8A1E-EB4BF5AC42B7}" type="presOf" srcId="{531FF750-2106-4FD5-8AF6-CC7C241F0D3C}" destId="{5F17F9AB-516F-478D-A339-086335F1F783}" srcOrd="1" destOrd="0" presId="urn:microsoft.com/office/officeart/2005/8/layout/pyramid1"/>
    <dgm:cxn modelId="{98B8A46D-5969-4951-9532-CB53E85B3658}" type="presOf" srcId="{1CC78132-A98F-424E-BD0E-49969554B42E}" destId="{8A365040-3353-48D7-A2C6-ACB618FCDAC8}" srcOrd="1" destOrd="0" presId="urn:microsoft.com/office/officeart/2005/8/layout/pyramid1"/>
    <dgm:cxn modelId="{D23EC48B-4FFE-4F43-B928-307A494FB46E}" srcId="{7F9C9832-6307-4D54-A96E-23E7BF3E1431}" destId="{1CC78132-A98F-424E-BD0E-49969554B42E}" srcOrd="2" destOrd="0" parTransId="{C0168D6D-B7DE-4EF5-A2A6-BAFD0D8223A7}" sibTransId="{F696EBA0-A43E-4627-82EA-17612CD968C8}"/>
    <dgm:cxn modelId="{60E80EFE-8323-4064-AA32-BB11DBF7C30D}" type="presOf" srcId="{531FF750-2106-4FD5-8AF6-CC7C241F0D3C}" destId="{C96D0047-838D-474D-82EE-9E3ABBBF940D}" srcOrd="0" destOrd="0" presId="urn:microsoft.com/office/officeart/2005/8/layout/pyramid1"/>
    <dgm:cxn modelId="{A652DE8B-D048-444A-A43E-7C142E9C35F1}" type="presParOf" srcId="{FD218D10-7155-439D-BC80-2F9464103A77}" destId="{A27480F7-B1E1-471D-AC4F-CCD1E02EA03D}" srcOrd="0" destOrd="0" presId="urn:microsoft.com/office/officeart/2005/8/layout/pyramid1"/>
    <dgm:cxn modelId="{FA1D1BF4-6A23-4354-97A7-D3C6BDAEC88F}" type="presParOf" srcId="{A27480F7-B1E1-471D-AC4F-CCD1E02EA03D}" destId="{D16F089C-7D8F-47C0-BEBF-95D6600D305D}" srcOrd="0" destOrd="0" presId="urn:microsoft.com/office/officeart/2005/8/layout/pyramid1"/>
    <dgm:cxn modelId="{15C3ADF8-47D8-4566-9815-A41D1B63387E}" type="presParOf" srcId="{A27480F7-B1E1-471D-AC4F-CCD1E02EA03D}" destId="{A363BE86-32BF-4FD8-BBF7-47419303FACD}" srcOrd="1" destOrd="0" presId="urn:microsoft.com/office/officeart/2005/8/layout/pyramid1"/>
    <dgm:cxn modelId="{BBFF6651-3834-4576-957B-ED56BAC967C7}" type="presParOf" srcId="{FD218D10-7155-439D-BC80-2F9464103A77}" destId="{B76963C6-2195-4C18-A48A-369690315E43}" srcOrd="1" destOrd="0" presId="urn:microsoft.com/office/officeart/2005/8/layout/pyramid1"/>
    <dgm:cxn modelId="{B6861F38-8559-454D-9372-BC95F309C7F6}" type="presParOf" srcId="{B76963C6-2195-4C18-A48A-369690315E43}" destId="{C96D0047-838D-474D-82EE-9E3ABBBF940D}" srcOrd="0" destOrd="0" presId="urn:microsoft.com/office/officeart/2005/8/layout/pyramid1"/>
    <dgm:cxn modelId="{56B5563F-E7C2-4A4E-BA4E-EE2427BC1786}" type="presParOf" srcId="{B76963C6-2195-4C18-A48A-369690315E43}" destId="{5F17F9AB-516F-478D-A339-086335F1F783}" srcOrd="1" destOrd="0" presId="urn:microsoft.com/office/officeart/2005/8/layout/pyramid1"/>
    <dgm:cxn modelId="{4C357D54-3709-4FC8-844D-627B7C3ACAE4}" type="presParOf" srcId="{FD218D10-7155-439D-BC80-2F9464103A77}" destId="{67ABC01F-E2D9-4BBB-8BC5-5A34B8EEDEE7}" srcOrd="2" destOrd="0" presId="urn:microsoft.com/office/officeart/2005/8/layout/pyramid1"/>
    <dgm:cxn modelId="{47C07518-B3ED-41B5-BFDB-C04E6B596295}" type="presParOf" srcId="{67ABC01F-E2D9-4BBB-8BC5-5A34B8EEDEE7}" destId="{BF0F475F-0E5F-4322-96DE-E327685A40CD}" srcOrd="0" destOrd="0" presId="urn:microsoft.com/office/officeart/2005/8/layout/pyramid1"/>
    <dgm:cxn modelId="{42020654-7846-42D6-800B-419D13A10E51}" type="presParOf" srcId="{67ABC01F-E2D9-4BBB-8BC5-5A34B8EEDEE7}" destId="{8A365040-3353-48D7-A2C6-ACB618FCDAC8}" srcOrd="1" destOrd="0" presId="urn:microsoft.com/office/officeart/2005/8/layout/pyramid1"/>
    <dgm:cxn modelId="{C3BFA981-D506-4EC3-85D0-5F14AED69B45}" type="presParOf" srcId="{FD218D10-7155-439D-BC80-2F9464103A77}" destId="{DC11CC14-AB81-47B2-968D-49112BDEB9CF}" srcOrd="3" destOrd="0" presId="urn:microsoft.com/office/officeart/2005/8/layout/pyramid1"/>
    <dgm:cxn modelId="{0023D928-2043-4751-906F-AE21DE30A502}" type="presParOf" srcId="{DC11CC14-AB81-47B2-968D-49112BDEB9CF}" destId="{99F88660-C0AD-40D7-B028-F6FD3498A947}" srcOrd="0" destOrd="0" presId="urn:microsoft.com/office/officeart/2005/8/layout/pyramid1"/>
    <dgm:cxn modelId="{87FF3797-5265-4A14-B6AD-FA1C8FDEC0BF}" type="presParOf" srcId="{DC11CC14-AB81-47B2-968D-49112BDEB9CF}" destId="{7E36E601-927C-4E26-B282-03DAEC59D81D}" srcOrd="1" destOrd="0" presId="urn:microsoft.com/office/officeart/2005/8/layout/pyramid1"/>
    <dgm:cxn modelId="{D12A81CB-01AA-49A4-A283-4D021CCD6CBF}" type="presParOf" srcId="{FD218D10-7155-439D-BC80-2F9464103A77}" destId="{65798CFC-3B35-4F67-8010-E4E3C8D75423}" srcOrd="4" destOrd="0" presId="urn:microsoft.com/office/officeart/2005/8/layout/pyramid1"/>
    <dgm:cxn modelId="{CE76319D-79B2-4BF8-ABF6-71B0FAE44876}" type="presParOf" srcId="{65798CFC-3B35-4F67-8010-E4E3C8D75423}" destId="{6C428AAE-16BE-4FB4-8ABC-75F34A7085C8}" srcOrd="0" destOrd="0" presId="urn:microsoft.com/office/officeart/2005/8/layout/pyramid1"/>
    <dgm:cxn modelId="{51577A7B-79E7-405C-9367-964DC25FFD0A}" type="presParOf" srcId="{65798CFC-3B35-4F67-8010-E4E3C8D75423}" destId="{5B03556F-0533-4FAC-AA60-218047637D0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F089C-7D8F-47C0-BEBF-95D6600D305D}">
      <dsp:nvSpPr>
        <dsp:cNvPr id="0" name=""/>
        <dsp:cNvSpPr/>
      </dsp:nvSpPr>
      <dsp:spPr>
        <a:xfrm>
          <a:off x="3214712" y="0"/>
          <a:ext cx="1571631" cy="1171583"/>
        </a:xfrm>
        <a:prstGeom prst="trapezoid">
          <a:avLst>
            <a:gd name="adj" fmla="val 68293"/>
          </a:avLst>
        </a:prstGeom>
        <a:solidFill>
          <a:schemeClr val="accent3"/>
        </a:solidFill>
        <a:ln w="48000" cap="flat" cmpd="thickThin" algn="ctr">
          <a:solidFill>
            <a:schemeClr val="accent3">
              <a:shade val="50000"/>
            </a:schemeClr>
          </a:solidFill>
          <a:prstDash val="solid"/>
        </a:ln>
        <a:effectLst>
          <a:glow rad="228600">
            <a:schemeClr val="accent6">
              <a:satMod val="175000"/>
              <a:alpha val="40000"/>
            </a:schemeClr>
          </a:glow>
        </a:effectLst>
        <a:scene3d>
          <a:camera prst="orthographicFront"/>
          <a:lightRig rig="flat" dir="t"/>
        </a:scene3d>
        <a:sp3d/>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ru-RU" sz="1400" kern="1200" dirty="0" smtClean="0"/>
            <a:t>Российский университет театрального искусства – ГИТИС</a:t>
          </a:r>
          <a:endParaRPr lang="ru-RU" sz="1400" kern="1200" dirty="0"/>
        </a:p>
      </dsp:txBody>
      <dsp:txXfrm>
        <a:off x="3214712" y="0"/>
        <a:ext cx="1571631" cy="1171583"/>
      </dsp:txXfrm>
    </dsp:sp>
    <dsp:sp modelId="{C96D0047-838D-474D-82EE-9E3ABBBF940D}">
      <dsp:nvSpPr>
        <dsp:cNvPr id="0" name=""/>
        <dsp:cNvSpPr/>
      </dsp:nvSpPr>
      <dsp:spPr>
        <a:xfrm>
          <a:off x="2428896" y="1143008"/>
          <a:ext cx="3200422" cy="1171583"/>
        </a:xfrm>
        <a:prstGeom prst="trapezoid">
          <a:avLst>
            <a:gd name="adj" fmla="val 68293"/>
          </a:avLst>
        </a:prstGeom>
        <a:solidFill>
          <a:schemeClr val="accent4"/>
        </a:solidFill>
        <a:ln w="48000" cap="flat" cmpd="thickThin" algn="ctr">
          <a:solidFill>
            <a:schemeClr val="accent4">
              <a:shade val="50000"/>
            </a:schemeClr>
          </a:solidFill>
          <a:prstDash val="solid"/>
        </a:ln>
        <a:effectLst>
          <a:glow rad="228600">
            <a:schemeClr val="accent2">
              <a:satMod val="175000"/>
              <a:alpha val="40000"/>
            </a:schemeClr>
          </a:glow>
        </a:effectLst>
        <a:scene3d>
          <a:camera prst="orthographicFront"/>
          <a:lightRig rig="flat" dir="t"/>
        </a:scene3d>
        <a:sp3d/>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ru-RU" sz="1600" kern="1200" dirty="0" smtClean="0">
              <a:solidFill>
                <a:schemeClr val="tx1"/>
              </a:solidFill>
            </a:rPr>
            <a:t>Санкт-Петербургская государственная консерватория (академия) имени Н.А. Римского-Корсакова</a:t>
          </a:r>
        </a:p>
      </dsp:txBody>
      <dsp:txXfrm>
        <a:off x="2988970" y="1143008"/>
        <a:ext cx="2080274" cy="1171583"/>
      </dsp:txXfrm>
    </dsp:sp>
    <dsp:sp modelId="{BF0F475F-0E5F-4322-96DE-E327685A40CD}">
      <dsp:nvSpPr>
        <dsp:cNvPr id="0" name=""/>
        <dsp:cNvSpPr/>
      </dsp:nvSpPr>
      <dsp:spPr>
        <a:xfrm>
          <a:off x="1600211" y="2343166"/>
          <a:ext cx="4800633" cy="1171583"/>
        </a:xfrm>
        <a:prstGeom prst="trapezoid">
          <a:avLst>
            <a:gd name="adj" fmla="val 68293"/>
          </a:avLst>
        </a:prstGeom>
        <a:solidFill>
          <a:schemeClr val="accent5"/>
        </a:solidFill>
        <a:ln w="48000" cap="flat" cmpd="thickThin" algn="ctr">
          <a:solidFill>
            <a:schemeClr val="accent5">
              <a:shade val="50000"/>
            </a:schemeClr>
          </a:solidFill>
          <a:prstDash val="solid"/>
        </a:ln>
        <a:effectLst>
          <a:glow rad="228600">
            <a:schemeClr val="accent3">
              <a:lumMod val="50000"/>
              <a:alpha val="40000"/>
            </a:schemeClr>
          </a:glow>
        </a:effectLst>
        <a:scene3d>
          <a:camera prst="orthographicFront"/>
          <a:lightRig rig="flat" dir="t"/>
        </a:scene3d>
        <a:sp3d/>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ru-RU" sz="1600" kern="1200" dirty="0" smtClean="0">
              <a:solidFill>
                <a:schemeClr val="bg1">
                  <a:lumMod val="85000"/>
                </a:schemeClr>
              </a:solidFill>
            </a:rPr>
            <a:t>Государственная академия славянской культуры</a:t>
          </a:r>
          <a:endParaRPr lang="ru-RU" sz="1600" kern="1200" dirty="0">
            <a:solidFill>
              <a:schemeClr val="bg1">
                <a:lumMod val="85000"/>
              </a:schemeClr>
            </a:solidFill>
          </a:endParaRPr>
        </a:p>
      </dsp:txBody>
      <dsp:txXfrm>
        <a:off x="2440322" y="2343166"/>
        <a:ext cx="3120411" cy="1171583"/>
      </dsp:txXfrm>
    </dsp:sp>
    <dsp:sp modelId="{99F88660-C0AD-40D7-B028-F6FD3498A947}">
      <dsp:nvSpPr>
        <dsp:cNvPr id="0" name=""/>
        <dsp:cNvSpPr/>
      </dsp:nvSpPr>
      <dsp:spPr>
        <a:xfrm>
          <a:off x="775078" y="3485003"/>
          <a:ext cx="6400844" cy="1171583"/>
        </a:xfrm>
        <a:prstGeom prst="trapezoid">
          <a:avLst>
            <a:gd name="adj" fmla="val 68293"/>
          </a:avLst>
        </a:prstGeom>
        <a:gradFill rotWithShape="1">
          <a:gsLst>
            <a:gs pos="0">
              <a:schemeClr val="accent6">
                <a:shade val="47500"/>
                <a:satMod val="137000"/>
              </a:schemeClr>
            </a:gs>
            <a:gs pos="55000">
              <a:schemeClr val="accent6">
                <a:shade val="69000"/>
                <a:satMod val="137000"/>
              </a:schemeClr>
            </a:gs>
            <a:gs pos="100000">
              <a:schemeClr val="accent6">
                <a:shade val="98000"/>
                <a:satMod val="137000"/>
              </a:schemeClr>
            </a:gs>
          </a:gsLst>
          <a:lin ang="16200000" scaled="0"/>
        </a:gradFill>
        <a:ln>
          <a:noFill/>
        </a:ln>
        <a:effectLst>
          <a:glow rad="228600">
            <a:schemeClr val="accent4">
              <a:satMod val="175000"/>
              <a:alpha val="40000"/>
            </a:schemeClr>
          </a:glow>
        </a:effectLst>
        <a:scene3d>
          <a:camera prst="orthographicFront"/>
          <a:lightRig rig="flat" dir="t"/>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ru-RU" sz="1600" kern="1200" dirty="0" smtClean="0">
              <a:solidFill>
                <a:schemeClr val="bg1">
                  <a:lumMod val="85000"/>
                </a:schemeClr>
              </a:solidFill>
            </a:rPr>
            <a:t>Пермский государственный институт искусства и культуры</a:t>
          </a:r>
          <a:endParaRPr lang="ru-RU" sz="1600" kern="1200" dirty="0">
            <a:solidFill>
              <a:schemeClr val="bg1">
                <a:lumMod val="85000"/>
              </a:schemeClr>
            </a:solidFill>
          </a:endParaRPr>
        </a:p>
      </dsp:txBody>
      <dsp:txXfrm>
        <a:off x="1895226" y="3485003"/>
        <a:ext cx="4160549" cy="1171583"/>
      </dsp:txXfrm>
    </dsp:sp>
    <dsp:sp modelId="{6C428AAE-16BE-4FB4-8ABC-75F34A7085C8}">
      <dsp:nvSpPr>
        <dsp:cNvPr id="0" name=""/>
        <dsp:cNvSpPr/>
      </dsp:nvSpPr>
      <dsp:spPr>
        <a:xfrm>
          <a:off x="0" y="4686332"/>
          <a:ext cx="8001056" cy="1171583"/>
        </a:xfrm>
        <a:prstGeom prst="trapezoid">
          <a:avLst>
            <a:gd name="adj" fmla="val 68293"/>
          </a:avLst>
        </a:prstGeom>
        <a:solidFill>
          <a:srgbClr val="FF6699"/>
        </a:solidFill>
        <a:ln>
          <a:solidFill>
            <a:srgbClr val="FF3399"/>
          </a:solidFill>
        </a:ln>
        <a:effectLst>
          <a:glow rad="228600">
            <a:schemeClr val="accent1">
              <a:satMod val="175000"/>
              <a:alpha val="4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ru-RU" sz="1600" kern="1200" dirty="0" smtClean="0"/>
            <a:t>Тамбовский государственный университет имени Г.Р. Державина</a:t>
          </a:r>
          <a:endParaRPr lang="ru-RU" sz="1600" kern="1200" dirty="0"/>
        </a:p>
      </dsp:txBody>
      <dsp:txXfrm>
        <a:off x="1400184" y="4686332"/>
        <a:ext cx="5200686" cy="117158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8337D7-127C-4990-8FA1-B31970EA3C3F}" type="slidenum">
              <a:rPr lang="ru-RU" smtClean="0"/>
              <a:pPr/>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8337D7-127C-4990-8FA1-B31970EA3C3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048337D7-127C-4990-8FA1-B31970EA3C3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8337D7-127C-4990-8FA1-B31970EA3C3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48337D7-127C-4990-8FA1-B31970EA3C3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8337D7-127C-4990-8FA1-B31970EA3C3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48337D7-127C-4990-8FA1-B31970EA3C3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48337D7-127C-4990-8FA1-B31970EA3C3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48337D7-127C-4990-8FA1-B31970EA3C3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AC31BAC-B71B-415D-AE9A-B850E95306CF}" type="datetimeFigureOut">
              <a:rPr lang="ru-RU" smtClean="0"/>
              <a:pPr/>
              <a:t>09.12.2014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48337D7-127C-4990-8FA1-B31970EA3C3F}" type="slidenum">
              <a:rPr lang="ru-RU" smtClean="0"/>
              <a:pPr/>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CAC31BAC-B71B-415D-AE9A-B850E95306CF}" type="datetimeFigureOut">
              <a:rPr lang="ru-RU" smtClean="0"/>
              <a:pPr/>
              <a:t>09.12.2014</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048337D7-127C-4990-8FA1-B31970EA3C3F}"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AC31BAC-B71B-415D-AE9A-B850E95306CF}" type="datetimeFigureOut">
              <a:rPr lang="ru-RU" smtClean="0"/>
              <a:pPr/>
              <a:t>09.12.2014</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48337D7-127C-4990-8FA1-B31970EA3C3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2000240"/>
            <a:ext cx="8929718" cy="2928958"/>
          </a:xfrm>
        </p:spPr>
        <p:txBody>
          <a:bodyPr>
            <a:normAutofit/>
          </a:bodyPr>
          <a:lstStyle/>
          <a:p>
            <a:r>
              <a:rPr lang="ru-RU" sz="6000" dirty="0" smtClean="0">
                <a:latin typeface="Segoe Script" pitchFamily="34" charset="0"/>
              </a:rPr>
              <a:t>Мой профессиональный выбор</a:t>
            </a:r>
            <a:endParaRPr lang="ru-RU" sz="6000" dirty="0">
              <a:latin typeface="Segoe Script" pitchFamily="34" charset="0"/>
            </a:endParaRPr>
          </a:p>
        </p:txBody>
      </p:sp>
      <p:sp>
        <p:nvSpPr>
          <p:cNvPr id="3" name="Подзаголовок 2"/>
          <p:cNvSpPr>
            <a:spLocks noGrp="1"/>
          </p:cNvSpPr>
          <p:nvPr>
            <p:ph type="subTitle" idx="1"/>
          </p:nvPr>
        </p:nvSpPr>
        <p:spPr>
          <a:xfrm>
            <a:off x="5500694" y="5643578"/>
            <a:ext cx="3200400" cy="757246"/>
          </a:xfrm>
        </p:spPr>
        <p:txBody>
          <a:bodyPr>
            <a:normAutofit fontScale="92500" lnSpcReduction="20000"/>
          </a:bodyPr>
          <a:lstStyle/>
          <a:p>
            <a:pPr algn="r"/>
            <a:r>
              <a:rPr lang="ru-RU" sz="2000" dirty="0" smtClean="0"/>
              <a:t>Выполнила: ученица 9б класса Остапчук Дарья</a:t>
            </a:r>
          </a:p>
          <a:p>
            <a:pPr algn="r"/>
            <a:r>
              <a:rPr lang="ru-RU" dirty="0" smtClean="0"/>
              <a:t>2013год</a:t>
            </a:r>
            <a:endParaRPr lang="ru-RU"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45712"/>
          <a:ext cx="9144000" cy="6903713"/>
        </p:xfrm>
        <a:graphic>
          <a:graphicData uri="http://schemas.openxmlformats.org/drawingml/2006/table">
            <a:tbl>
              <a:tblPr firstRow="1" bandRow="1">
                <a:tableStyleId>{5C22544A-7EE6-4342-B048-85BDC9FD1C3A}</a:tableStyleId>
              </a:tblPr>
              <a:tblGrid>
                <a:gridCol w="2928926"/>
                <a:gridCol w="2143140"/>
                <a:gridCol w="2143140"/>
                <a:gridCol w="1928794"/>
              </a:tblGrid>
              <a:tr h="7713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4000" dirty="0" smtClean="0"/>
                        <a:t>ВУЗ</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3200" dirty="0" smtClean="0"/>
                        <a:t>Факультет</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dirty="0" smtClean="0"/>
                        <a:t>Образование</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000" dirty="0" smtClean="0"/>
                        <a:t>Специальность</a:t>
                      </a:r>
                    </a:p>
                  </a:txBody>
                  <a:tcPr anchor="ctr"/>
                </a:tc>
              </a:tr>
              <a:tr h="12969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Московская государственная академия хореографии</a:t>
                      </a:r>
                    </a:p>
                  </a:txBody>
                  <a:tcPr anchor="ctr"/>
                </a:tc>
                <a:tc>
                  <a:txBody>
                    <a:bodyPr/>
                    <a:lstStyle/>
                    <a:p>
                      <a:pPr algn="l"/>
                      <a:r>
                        <a:rPr lang="ru-RU" dirty="0" smtClean="0"/>
                        <a:t>Хореографическое искусство</a:t>
                      </a:r>
                      <a:endParaRPr lang="ru-RU" dirty="0"/>
                    </a:p>
                  </a:txBody>
                  <a:tcPr anchor="ctr"/>
                </a:tc>
                <a:tc>
                  <a:txBody>
                    <a:bodyPr/>
                    <a:lstStyle/>
                    <a:p>
                      <a:pPr algn="l"/>
                      <a:r>
                        <a:rPr lang="ru-RU" dirty="0" smtClean="0"/>
                        <a:t>среднее профессиональное</a:t>
                      </a:r>
                      <a:endParaRPr lang="ru-RU" dirty="0"/>
                    </a:p>
                  </a:txBody>
                  <a:tcPr anchor="ctr"/>
                </a:tc>
                <a:tc>
                  <a:txBody>
                    <a:bodyPr/>
                    <a:lstStyle/>
                    <a:p>
                      <a:pPr algn="l"/>
                      <a:r>
                        <a:rPr lang="ru-RU" dirty="0" smtClean="0"/>
                        <a:t>Артист балета</a:t>
                      </a:r>
                      <a:endParaRPr lang="ru-RU" dirty="0"/>
                    </a:p>
                  </a:txBody>
                  <a:tcPr anchor="ctr"/>
                </a:tc>
              </a:tr>
              <a:tr h="995882">
                <a:tc>
                  <a:txBody>
                    <a:bodyPr/>
                    <a:lstStyle/>
                    <a:p>
                      <a:pPr algn="l"/>
                      <a:endParaRPr lang="ru-RU" dirty="0"/>
                    </a:p>
                  </a:txBody>
                  <a:tcPr anchor="ctr"/>
                </a:tc>
                <a:tc>
                  <a:txBody>
                    <a:bodyPr/>
                    <a:lstStyle/>
                    <a:p>
                      <a:pPr algn="l"/>
                      <a:r>
                        <a:rPr lang="ru-RU" dirty="0" smtClean="0"/>
                        <a:t>Хореографическое исполнительство</a:t>
                      </a:r>
                      <a:endParaRPr lang="ru-RU"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txBody>
                  <a:tcPr anchor="ctr"/>
                </a:tc>
                <a:tc>
                  <a:txBody>
                    <a:bodyPr/>
                    <a:lstStyle/>
                    <a:p>
                      <a:pPr algn="l"/>
                      <a:r>
                        <a:rPr lang="ru-RU" dirty="0" smtClean="0"/>
                        <a:t>Артист балета, педагог-репетитор</a:t>
                      </a:r>
                      <a:endParaRPr lang="ru-RU" dirty="0"/>
                    </a:p>
                  </a:txBody>
                  <a:tcPr anchor="ctr"/>
                </a:tc>
              </a:tr>
              <a:tr h="995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Российский университет театрального искусства – ГИТИС</a:t>
                      </a:r>
                    </a:p>
                  </a:txBody>
                  <a:tcPr anchor="ctr"/>
                </a:tc>
                <a:tc>
                  <a:txBody>
                    <a:bodyPr/>
                    <a:lstStyle/>
                    <a:p>
                      <a:pPr algn="l"/>
                      <a:r>
                        <a:rPr lang="ru-RU" dirty="0" smtClean="0"/>
                        <a:t>Искусство хореографа</a:t>
                      </a:r>
                      <a:endParaRPr lang="ru-RU"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txBody>
                  <a:tcPr anchor="ctr"/>
                </a:tc>
                <a:tc>
                  <a:txBody>
                    <a:bodyPr/>
                    <a:lstStyle/>
                    <a:p>
                      <a:pPr algn="l"/>
                      <a:r>
                        <a:rPr lang="ru-RU" dirty="0" smtClean="0"/>
                        <a:t>Хореограф; Балетмейстер-репетитор</a:t>
                      </a:r>
                      <a:endParaRPr lang="ru-RU" dirty="0"/>
                    </a:p>
                  </a:txBody>
                  <a:tcPr anchor="ctr"/>
                </a:tc>
              </a:tr>
              <a:tr h="1274720">
                <a:tc>
                  <a:txBody>
                    <a:bodyPr/>
                    <a:lstStyle/>
                    <a:p>
                      <a:pPr algn="l"/>
                      <a:endParaRPr lang="ru-RU"/>
                    </a:p>
                  </a:txBody>
                  <a:tcPr anchor="ctr"/>
                </a:tc>
                <a:tc>
                  <a:txBody>
                    <a:bodyPr/>
                    <a:lstStyle/>
                    <a:p>
                      <a:pPr algn="l"/>
                      <a:r>
                        <a:rPr lang="ru-RU" dirty="0" smtClean="0"/>
                        <a:t>Педагогика балета</a:t>
                      </a:r>
                      <a:endParaRPr lang="ru-RU"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txBody>
                  <a:tcPr anchor="ctr"/>
                </a:tc>
                <a:tc>
                  <a:txBody>
                    <a:bodyPr/>
                    <a:lstStyle/>
                    <a:p>
                      <a:pPr algn="l"/>
                      <a:r>
                        <a:rPr lang="ru-RU" dirty="0" smtClean="0"/>
                        <a:t>Педагог-балетмейстер Педагог бального танца</a:t>
                      </a:r>
                      <a:endParaRPr lang="ru-RU" dirty="0"/>
                    </a:p>
                  </a:txBody>
                  <a:tcPr anchor="ctr"/>
                </a:tc>
              </a:tr>
              <a:tr h="15688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Пермский государственный институт искусства и культуры</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Искусство хореографа</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txBody>
                  <a:tcPr anchor="ctr"/>
                </a:tc>
                <a:tc>
                  <a:txBody>
                    <a:bodyPr/>
                    <a:lstStyle/>
                    <a:p>
                      <a:pPr algn="l"/>
                      <a:r>
                        <a:rPr lang="ru-RU" dirty="0" smtClean="0"/>
                        <a:t>Хореограф; Балетмейстер-репетитор; Хореограф балета на льду</a:t>
                      </a:r>
                      <a:endParaRPr lang="ru-RU" dirty="0"/>
                    </a:p>
                  </a:txBody>
                  <a:tcPr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2286000"/>
                <a:gridCol w="2286000"/>
                <a:gridCol w="2286000"/>
                <a:gridCol w="2286000"/>
              </a:tblGrid>
              <a:tr h="6873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3600" dirty="0" smtClean="0"/>
                        <a:t>ВУЗ</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3200" dirty="0" smtClean="0"/>
                        <a:t>Факультет</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Образование</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000" dirty="0" smtClean="0"/>
                        <a:t>Специальность</a:t>
                      </a:r>
                    </a:p>
                  </a:txBody>
                  <a:tcPr anchor="ctr"/>
                </a:tc>
              </a:tr>
              <a:tr h="21505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Санкт-Петербургская государственная консерватория (академия) имени Н.А. Римского-Корсакова</a:t>
                      </a:r>
                    </a:p>
                  </a:txBody>
                  <a:tcPr anchor="ctr"/>
                </a:tc>
                <a:tc>
                  <a:txBody>
                    <a:bodyPr/>
                    <a:lstStyle/>
                    <a:p>
                      <a:r>
                        <a:rPr lang="ru-RU" dirty="0" smtClean="0"/>
                        <a:t>Искусство хореографа 		</a:t>
                      </a:r>
                      <a:endParaRPr lang="ru-RU" dirty="0"/>
                    </a:p>
                  </a:txBody>
                  <a:tcPr anchor="ctr"/>
                </a:tc>
                <a:tc>
                  <a:txBody>
                    <a:bodyPr/>
                    <a:lstStyle/>
                    <a:p>
                      <a:r>
                        <a:rPr lang="ru-RU" dirty="0" smtClean="0"/>
                        <a:t>высшее профессиональное</a:t>
                      </a:r>
                      <a:endParaRPr lang="ru-RU" dirty="0"/>
                    </a:p>
                  </a:txBody>
                  <a:tcPr anchor="ctr"/>
                </a:tc>
                <a:tc>
                  <a:txBody>
                    <a:bodyPr/>
                    <a:lstStyle/>
                    <a:p>
                      <a:r>
                        <a:rPr lang="ru-RU" dirty="0" smtClean="0"/>
                        <a:t>Хореограф Балетмейстер-репетитор</a:t>
                      </a:r>
                      <a:endParaRPr lang="ru-RU" dirty="0"/>
                    </a:p>
                  </a:txBody>
                  <a:tcPr anchor="ctr"/>
                </a:tc>
              </a:tr>
              <a:tr h="980607">
                <a:tc>
                  <a:txBody>
                    <a:bodyPr/>
                    <a:lstStyle/>
                    <a:p>
                      <a:endParaRPr lang="ru-RU"/>
                    </a:p>
                  </a:txBody>
                  <a:tcPr anchor="ctr"/>
                </a:tc>
                <a:tc>
                  <a:txBody>
                    <a:bodyPr/>
                    <a:lstStyle/>
                    <a:p>
                      <a:r>
                        <a:rPr lang="ru-RU" dirty="0" smtClean="0"/>
                        <a:t>История и теория хореографического искусства</a:t>
                      </a:r>
                      <a:endParaRPr lang="ru-RU" dirty="0"/>
                    </a:p>
                  </a:txBody>
                  <a:tcPr anchor="ctr"/>
                </a:tc>
                <a:tc>
                  <a:txBody>
                    <a:bodyPr/>
                    <a:lstStyle/>
                    <a:p>
                      <a:r>
                        <a:rPr lang="ru-RU" dirty="0" smtClean="0"/>
                        <a:t>высшее профессиональное</a:t>
                      </a:r>
                      <a:endParaRPr lang="ru-RU" dirty="0"/>
                    </a:p>
                  </a:txBody>
                  <a:tcPr anchor="ctr"/>
                </a:tc>
                <a:tc>
                  <a:txBody>
                    <a:bodyPr/>
                    <a:lstStyle/>
                    <a:p>
                      <a:r>
                        <a:rPr lang="ru-RU" dirty="0" smtClean="0"/>
                        <a:t>Балетовед</a:t>
                      </a:r>
                      <a:endParaRPr lang="ru-RU" dirty="0"/>
                    </a:p>
                  </a:txBody>
                  <a:tcPr anchor="ctr"/>
                </a:tc>
              </a:tr>
              <a:tr h="13746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Тамбовский государственный университет имени Г.Р. Державина</a:t>
                      </a:r>
                    </a:p>
                  </a:txBody>
                  <a:tcPr anchor="ctr"/>
                </a:tc>
                <a:tc>
                  <a:txBody>
                    <a:bodyPr/>
                    <a:lstStyle/>
                    <a:p>
                      <a:r>
                        <a:rPr lang="ru-RU" dirty="0" smtClean="0"/>
                        <a:t>Искусство хореографа	</a:t>
                      </a:r>
                      <a:endParaRPr lang="ru-RU" dirty="0"/>
                    </a:p>
                  </a:txBody>
                  <a:tcPr anchor="ctr"/>
                </a:tc>
                <a:tc>
                  <a:txBody>
                    <a:bodyPr/>
                    <a:lstStyle/>
                    <a:p>
                      <a:r>
                        <a:rPr lang="ru-RU" dirty="0" smtClean="0"/>
                        <a:t>высшее профессиональное</a:t>
                      </a:r>
                      <a:endParaRPr lang="ru-RU" dirty="0"/>
                    </a:p>
                  </a:txBody>
                  <a:tcPr anchor="ctr"/>
                </a:tc>
                <a:tc>
                  <a:txBody>
                    <a:bodyPr/>
                    <a:lstStyle/>
                    <a:p>
                      <a:r>
                        <a:rPr lang="ru-RU" dirty="0" smtClean="0"/>
                        <a:t>Хореограф</a:t>
                      </a:r>
                      <a:endParaRPr lang="ru-RU" dirty="0"/>
                    </a:p>
                  </a:txBody>
                  <a:tcPr anchor="ctr"/>
                </a:tc>
              </a:tr>
              <a:tr h="687331">
                <a:tc>
                  <a:txBody>
                    <a:bodyPr/>
                    <a:lstStyle/>
                    <a:p>
                      <a:endParaRPr lang="ru-RU"/>
                    </a:p>
                  </a:txBody>
                  <a:tcPr anchor="ctr"/>
                </a:tc>
                <a:tc>
                  <a:txBody>
                    <a:bodyPr/>
                    <a:lstStyle/>
                    <a:p>
                      <a:r>
                        <a:rPr lang="ru-RU" dirty="0" smtClean="0"/>
                        <a:t>Педагогика балета</a:t>
                      </a:r>
                      <a:endParaRPr lang="ru-RU" dirty="0"/>
                    </a:p>
                  </a:txBody>
                  <a:tcPr anchor="ctr"/>
                </a:tc>
                <a:tc>
                  <a:txBody>
                    <a:bodyPr/>
                    <a:lstStyle/>
                    <a:p>
                      <a:r>
                        <a:rPr lang="ru-RU" dirty="0" smtClean="0"/>
                        <a:t>высшее профессиональное</a:t>
                      </a:r>
                      <a:endParaRPr lang="ru-RU" dirty="0"/>
                    </a:p>
                  </a:txBody>
                  <a:tcPr anchor="ctr"/>
                </a:tc>
                <a:tc>
                  <a:txBody>
                    <a:bodyPr/>
                    <a:lstStyle/>
                    <a:p>
                      <a:r>
                        <a:rPr lang="ru-RU" dirty="0" smtClean="0"/>
                        <a:t>Педагог бального танца</a:t>
                      </a:r>
                      <a:endParaRPr lang="ru-RU" dirty="0"/>
                    </a:p>
                  </a:txBody>
                  <a:tcPr anchor="ctr"/>
                </a:tc>
              </a:tr>
              <a:tr h="977530">
                <a:tc>
                  <a:txBody>
                    <a:bodyPr/>
                    <a:lstStyle/>
                    <a:p>
                      <a:endParaRPr lang="ru-RU"/>
                    </a:p>
                  </a:txBody>
                  <a:tcPr anchor="ctr"/>
                </a:tc>
                <a:tc>
                  <a:txBody>
                    <a:bodyPr/>
                    <a:lstStyle/>
                    <a:p>
                      <a:r>
                        <a:rPr lang="ru-RU" dirty="0" smtClean="0"/>
                        <a:t>История и теория хореографического искусства	</a:t>
                      </a:r>
                      <a:endParaRPr lang="ru-RU" dirty="0"/>
                    </a:p>
                  </a:txBody>
                  <a:tcPr anchor="ctr"/>
                </a:tc>
                <a:tc>
                  <a:txBody>
                    <a:bodyPr/>
                    <a:lstStyle/>
                    <a:p>
                      <a:r>
                        <a:rPr lang="ru-RU" dirty="0" smtClean="0"/>
                        <a:t>высшее профессиональное</a:t>
                      </a:r>
                      <a:endParaRPr lang="ru-RU" dirty="0"/>
                    </a:p>
                  </a:txBody>
                  <a:tcPr anchor="ctr"/>
                </a:tc>
                <a:tc>
                  <a:txBody>
                    <a:bodyPr/>
                    <a:lstStyle/>
                    <a:p>
                      <a:r>
                        <a:rPr lang="ru-RU" dirty="0" smtClean="0"/>
                        <a:t>Менеджер исполнительских искусств</a:t>
                      </a:r>
                      <a:endParaRPr lang="ru-RU" dirty="0"/>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4400" dirty="0" smtClean="0">
                <a:latin typeface="Segoe Script" pitchFamily="34" charset="0"/>
              </a:rPr>
              <a:t>Месторасположение ВУЗов</a:t>
            </a:r>
            <a:endParaRPr lang="ru-RU" sz="4400" dirty="0">
              <a:latin typeface="Segoe Script" pitchFamily="34" charset="0"/>
            </a:endParaRPr>
          </a:p>
        </p:txBody>
      </p:sp>
      <p:graphicFrame>
        <p:nvGraphicFramePr>
          <p:cNvPr id="3" name="Таблица 2"/>
          <p:cNvGraphicFramePr>
            <a:graphicFrameLocks noGrp="1"/>
          </p:cNvGraphicFramePr>
          <p:nvPr/>
        </p:nvGraphicFramePr>
        <p:xfrm>
          <a:off x="0" y="785792"/>
          <a:ext cx="9144000" cy="6072208"/>
        </p:xfrm>
        <a:graphic>
          <a:graphicData uri="http://schemas.openxmlformats.org/drawingml/2006/table">
            <a:tbl>
              <a:tblPr firstRow="1" bandRow="1">
                <a:tableStyleId>{5C22544A-7EE6-4342-B048-85BDC9FD1C3A}</a:tableStyleId>
              </a:tblPr>
              <a:tblGrid>
                <a:gridCol w="5786446"/>
                <a:gridCol w="3357554"/>
              </a:tblGrid>
              <a:tr h="1036418">
                <a:tc>
                  <a:txBody>
                    <a:bodyPr/>
                    <a:lstStyle/>
                    <a:p>
                      <a:pPr algn="ctr"/>
                      <a:r>
                        <a:rPr lang="ru-RU" sz="4000" dirty="0" smtClean="0"/>
                        <a:t>ВУЗ</a:t>
                      </a:r>
                      <a:endParaRPr lang="ru-RU" sz="4000" dirty="0"/>
                    </a:p>
                  </a:txBody>
                  <a:tcPr anchor="ctr"/>
                </a:tc>
                <a:tc>
                  <a:txBody>
                    <a:bodyPr/>
                    <a:lstStyle/>
                    <a:p>
                      <a:pPr algn="ctr"/>
                      <a:r>
                        <a:rPr lang="ru-RU" sz="4000" dirty="0" smtClean="0"/>
                        <a:t>ГОРОД</a:t>
                      </a:r>
                      <a:endParaRPr lang="ru-RU" sz="4000" dirty="0"/>
                    </a:p>
                  </a:txBody>
                  <a:tcPr anchor="ctr"/>
                </a:tc>
              </a:tr>
              <a:tr h="6218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Государственная академия славянской культуры</a:t>
                      </a:r>
                    </a:p>
                  </a:txBody>
                  <a:tcPr anchor="ctr"/>
                </a:tc>
                <a:tc>
                  <a:txBody>
                    <a:bodyPr/>
                    <a:lstStyle/>
                    <a:p>
                      <a:pPr algn="ctr"/>
                      <a:r>
                        <a:rPr lang="ru-RU" dirty="0" smtClean="0"/>
                        <a:t>Москва</a:t>
                      </a:r>
                      <a:endParaRPr lang="ru-RU" dirty="0"/>
                    </a:p>
                  </a:txBody>
                  <a:tcPr anchor="ctr"/>
                </a:tc>
              </a:tr>
              <a:tr h="585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Московская государственная академия хореографии</a:t>
                      </a:r>
                    </a:p>
                  </a:txBody>
                  <a:tcPr anchor="ctr"/>
                </a:tc>
                <a:tc>
                  <a:txBody>
                    <a:bodyPr/>
                    <a:lstStyle/>
                    <a:p>
                      <a:pPr algn="ctr"/>
                      <a:r>
                        <a:rPr lang="ru-RU" dirty="0" smtClean="0"/>
                        <a:t>Москва</a:t>
                      </a:r>
                      <a:endParaRPr lang="ru-RU" dirty="0"/>
                    </a:p>
                  </a:txBody>
                  <a:tcPr anchor="ctr"/>
                </a:tc>
              </a:tr>
              <a:tr h="877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Российский университет театрального искусства – ГИТИС</a:t>
                      </a:r>
                    </a:p>
                  </a:txBody>
                  <a:tcPr anchor="ctr"/>
                </a:tc>
                <a:tc>
                  <a:txBody>
                    <a:bodyPr/>
                    <a:lstStyle/>
                    <a:p>
                      <a:pPr algn="ctr"/>
                      <a:r>
                        <a:rPr lang="ru-RU" dirty="0" smtClean="0"/>
                        <a:t>Москва</a:t>
                      </a:r>
                      <a:endParaRPr lang="ru-RU" dirty="0"/>
                    </a:p>
                  </a:txBody>
                  <a:tcPr anchor="ctr"/>
                </a:tc>
              </a:tr>
              <a:tr h="877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Пермский государственный институт искусства и культуры</a:t>
                      </a:r>
                    </a:p>
                  </a:txBody>
                  <a:tcPr anchor="ctr"/>
                </a:tc>
                <a:tc>
                  <a:txBody>
                    <a:bodyPr/>
                    <a:lstStyle/>
                    <a:p>
                      <a:pPr algn="ctr"/>
                      <a:r>
                        <a:rPr lang="ru-RU" dirty="0" smtClean="0"/>
                        <a:t>Пермь</a:t>
                      </a:r>
                      <a:endParaRPr lang="ru-RU" dirty="0"/>
                    </a:p>
                  </a:txBody>
                  <a:tcPr anchor="ctr"/>
                </a:tc>
              </a:tr>
              <a:tr h="10364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Санкт-Петербургская государственная консерватория (академия) имени Н.А. Римского-Корсакова</a:t>
                      </a:r>
                    </a:p>
                  </a:txBody>
                  <a:tcPr anchor="ctr"/>
                </a:tc>
                <a:tc>
                  <a:txBody>
                    <a:bodyPr/>
                    <a:lstStyle/>
                    <a:p>
                      <a:pPr algn="ctr"/>
                      <a:r>
                        <a:rPr lang="ru-RU" dirty="0" smtClean="0"/>
                        <a:t>Санкт-Петербург</a:t>
                      </a:r>
                      <a:endParaRPr lang="ru-RU" dirty="0"/>
                    </a:p>
                  </a:txBody>
                  <a:tcPr anchor="ctr"/>
                </a:tc>
              </a:tr>
              <a:tr h="10364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Тамбовский государственный университет имени Г.Р. Державина</a:t>
                      </a:r>
                    </a:p>
                  </a:txBody>
                  <a:tcPr anchor="ctr"/>
                </a:tc>
                <a:tc>
                  <a:txBody>
                    <a:bodyPr/>
                    <a:lstStyle/>
                    <a:p>
                      <a:pPr algn="ctr"/>
                      <a:r>
                        <a:rPr lang="ru-RU" dirty="0" smtClean="0"/>
                        <a:t>Тамбов</a:t>
                      </a:r>
                      <a:endParaRPr lang="ru-RU" dirty="0"/>
                    </a:p>
                  </a:txBody>
                  <a:tcPr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4800" dirty="0" smtClean="0">
                <a:latin typeface="Segoe Script" pitchFamily="34" charset="0"/>
              </a:rPr>
              <a:t>Мой выбор</a:t>
            </a:r>
            <a:endParaRPr lang="ru-RU" sz="4800" dirty="0">
              <a:latin typeface="Segoe Script" pitchFamily="34" charset="0"/>
            </a:endParaRPr>
          </a:p>
        </p:txBody>
      </p:sp>
      <p:graphicFrame>
        <p:nvGraphicFramePr>
          <p:cNvPr id="4" name="Схема 3"/>
          <p:cNvGraphicFramePr/>
          <p:nvPr/>
        </p:nvGraphicFramePr>
        <p:xfrm>
          <a:off x="714348" y="857232"/>
          <a:ext cx="8001056" cy="5857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ChangeAspect="1" noChangeArrowheads="1"/>
          </p:cNvPicPr>
          <p:nvPr/>
        </p:nvPicPr>
        <p:blipFill>
          <a:blip r:embed="rId7"/>
          <a:srcRect/>
          <a:stretch>
            <a:fillRect/>
          </a:stretch>
        </p:blipFill>
        <p:spPr bwMode="auto">
          <a:xfrm rot="20204643">
            <a:off x="294477" y="1310597"/>
            <a:ext cx="3000396" cy="1995263"/>
          </a:xfrm>
          <a:prstGeom prst="rect">
            <a:avLst/>
          </a:prstGeom>
          <a:ln>
            <a:noFill/>
          </a:ln>
          <a:effectLst>
            <a:softEdge rad="112500"/>
          </a:effectLst>
        </p:spPr>
      </p:pic>
      <p:pic>
        <p:nvPicPr>
          <p:cNvPr id="1027" name="Picture 3"/>
          <p:cNvPicPr>
            <a:picLocks noChangeAspect="1" noChangeArrowheads="1"/>
          </p:cNvPicPr>
          <p:nvPr/>
        </p:nvPicPr>
        <p:blipFill>
          <a:blip r:embed="rId8"/>
          <a:srcRect/>
          <a:stretch>
            <a:fillRect/>
          </a:stretch>
        </p:blipFill>
        <p:spPr bwMode="auto">
          <a:xfrm rot="267390">
            <a:off x="5940775" y="684646"/>
            <a:ext cx="3000382" cy="225028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934670"/>
            <a:ext cx="9144000" cy="369332"/>
          </a:xfrm>
          <a:prstGeom prst="rect">
            <a:avLst/>
          </a:prstGeom>
        </p:spPr>
        <p:txBody>
          <a:bodyPr wrap="square">
            <a:spAutoFit/>
          </a:bodyPr>
          <a:lstStyle/>
          <a:p>
            <a:r>
              <a:rPr lang="ru-RU" dirty="0" smtClean="0"/>
              <a:t>.. </a:t>
            </a:r>
            <a:endParaRPr lang="ru-RU" dirty="0"/>
          </a:p>
        </p:txBody>
      </p:sp>
      <p:sp>
        <p:nvSpPr>
          <p:cNvPr id="3" name="Прямоугольник 2"/>
          <p:cNvSpPr/>
          <p:nvPr/>
        </p:nvSpPr>
        <p:spPr>
          <a:xfrm>
            <a:off x="0" y="0"/>
            <a:ext cx="9144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4800" dirty="0" smtClean="0">
                <a:latin typeface="Segoe Script" pitchFamily="34" charset="0"/>
              </a:rPr>
              <a:t>Реклама профессии</a:t>
            </a:r>
          </a:p>
          <a:p>
            <a:endParaRPr lang="ru-RU" sz="4800" dirty="0" smtClean="0">
              <a:latin typeface="Segoe Script" pitchFamily="34" charset="0"/>
            </a:endParaRPr>
          </a:p>
          <a:p>
            <a:endParaRPr lang="ru-RU" sz="4800" dirty="0" smtClean="0">
              <a:latin typeface="Segoe Script" pitchFamily="34" charset="0"/>
            </a:endParaRPr>
          </a:p>
          <a:p>
            <a:endParaRPr lang="ru-RU" sz="4800" dirty="0" smtClean="0">
              <a:latin typeface="Segoe Script" pitchFamily="34" charset="0"/>
            </a:endParaRPr>
          </a:p>
          <a:p>
            <a:endParaRPr lang="ru-RU" sz="4800" dirty="0" smtClean="0">
              <a:latin typeface="Segoe Script" pitchFamily="34" charset="0"/>
            </a:endParaRPr>
          </a:p>
          <a:p>
            <a:endParaRPr lang="ru-RU" sz="4800" dirty="0" smtClean="0">
              <a:latin typeface="Segoe Script" pitchFamily="34" charset="0"/>
            </a:endParaRPr>
          </a:p>
          <a:p>
            <a:endParaRPr lang="ru-RU" sz="4800" dirty="0" smtClean="0">
              <a:latin typeface="Segoe Script" pitchFamily="34" charset="0"/>
            </a:endParaRPr>
          </a:p>
          <a:p>
            <a:endParaRPr lang="ru-RU" sz="4800" dirty="0" smtClean="0">
              <a:latin typeface="Segoe Script" pitchFamily="34" charset="0"/>
            </a:endParaRPr>
          </a:p>
          <a:p>
            <a:endParaRPr lang="ru-RU" sz="4800" dirty="0">
              <a:latin typeface="Segoe Script" pitchFamily="34" charset="0"/>
            </a:endParaRPr>
          </a:p>
        </p:txBody>
      </p:sp>
      <p:sp>
        <p:nvSpPr>
          <p:cNvPr id="4" name="Пятно 1 3"/>
          <p:cNvSpPr/>
          <p:nvPr/>
        </p:nvSpPr>
        <p:spPr>
          <a:xfrm>
            <a:off x="292794" y="188640"/>
            <a:ext cx="3929090" cy="3714776"/>
          </a:xfrm>
          <a:prstGeom prst="irregularSeal1">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t>Человек тянется к искусству, даже если имеет к нему косвенное отношение</a:t>
            </a:r>
            <a:endParaRPr lang="ru-RU" b="1" dirty="0"/>
          </a:p>
        </p:txBody>
      </p:sp>
      <p:sp>
        <p:nvSpPr>
          <p:cNvPr id="5" name="Пятно 2 4"/>
          <p:cNvSpPr/>
          <p:nvPr/>
        </p:nvSpPr>
        <p:spPr>
          <a:xfrm>
            <a:off x="3929058" y="-3714800"/>
            <a:ext cx="4286280" cy="3500462"/>
          </a:xfrm>
          <a:prstGeom prst="irregularSeal2">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shape">
              <a:fillToRect l="50000" t="50000" r="50000" b="50000"/>
            </a:path>
            <a:tileRect/>
          </a:gradFill>
          <a:ln>
            <a:solidFill>
              <a:schemeClr val="accent1">
                <a:lumMod val="20000"/>
                <a:lumOff val="8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ru-RU" b="1" dirty="0" smtClean="0">
                <a:solidFill>
                  <a:schemeClr val="tx1"/>
                </a:solidFill>
              </a:rPr>
              <a:t>Поход на концерт, в клуб или театр лишь подтверждает вышесказанное</a:t>
            </a:r>
            <a:endParaRPr lang="ru-RU" b="1" dirty="0">
              <a:solidFill>
                <a:schemeClr val="tx1"/>
              </a:solidFill>
            </a:endParaRPr>
          </a:p>
        </p:txBody>
      </p:sp>
      <p:sp>
        <p:nvSpPr>
          <p:cNvPr id="9" name="Пятно 2 8"/>
          <p:cNvSpPr/>
          <p:nvPr/>
        </p:nvSpPr>
        <p:spPr>
          <a:xfrm>
            <a:off x="2786050" y="7000900"/>
            <a:ext cx="6072198" cy="4286280"/>
          </a:xfrm>
          <a:prstGeom prst="irregularSeal2">
            <a:avLst/>
          </a:prstGeom>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tileRect/>
          </a:gra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b="1" dirty="0" smtClean="0">
                <a:solidFill>
                  <a:schemeClr val="bg1"/>
                </a:solidFill>
              </a:rPr>
              <a:t>Хореограф — это представитель творческой профессии, который ставит танцы для своей труппы или любой другой группы танцоров.</a:t>
            </a:r>
            <a:endParaRPr lang="ru-RU" b="1" dirty="0">
              <a:solidFill>
                <a:schemeClr val="bg1"/>
              </a:solidFill>
            </a:endParaRPr>
          </a:p>
        </p:txBody>
      </p:sp>
      <p:sp>
        <p:nvSpPr>
          <p:cNvPr id="7" name="Пятно 1 6"/>
          <p:cNvSpPr/>
          <p:nvPr/>
        </p:nvSpPr>
        <p:spPr>
          <a:xfrm>
            <a:off x="-1428792" y="-3214734"/>
            <a:ext cx="3429024" cy="3000396"/>
          </a:xfrm>
          <a:prstGeom prst="irregularSeal1">
            <a:avLst/>
          </a:prstGeom>
          <a:gradFill flip="none" rotWithShape="1">
            <a:gsLst>
              <a:gs pos="0">
                <a:srgbClr val="DDEBCF"/>
              </a:gs>
              <a:gs pos="50000">
                <a:srgbClr val="9CB86E"/>
              </a:gs>
              <a:gs pos="100000">
                <a:srgbClr val="156B13"/>
              </a:gs>
            </a:gsLst>
            <a:path path="shape">
              <a:fillToRect l="50000" t="50000" r="50000" b="50000"/>
            </a:path>
            <a:tileRect/>
          </a:gra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t>Зрелищность какого-либо действа зависит от постановки</a:t>
            </a:r>
            <a:endParaRPr lang="ru-RU" b="1" dirty="0"/>
          </a:p>
        </p:txBody>
      </p:sp>
      <p:sp>
        <p:nvSpPr>
          <p:cNvPr id="14" name="Пятно 1 13"/>
          <p:cNvSpPr/>
          <p:nvPr/>
        </p:nvSpPr>
        <p:spPr>
          <a:xfrm>
            <a:off x="-32" y="2924944"/>
            <a:ext cx="3929090" cy="3714776"/>
          </a:xfrm>
          <a:prstGeom prst="irregularSeal1">
            <a:avLst/>
          </a:prstGeom>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shape">
              <a:fillToRect l="50000" t="50000" r="50000" b="50000"/>
            </a:path>
            <a:tileRect/>
          </a:gra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dirty="0" smtClean="0"/>
              <a:t>ДЕРЗАЙ</a:t>
            </a:r>
            <a:endParaRPr lang="ru-RU" sz="4000" dirty="0"/>
          </a:p>
        </p:txBody>
      </p:sp>
      <p:sp>
        <p:nvSpPr>
          <p:cNvPr id="16" name="Пятно 2 15"/>
          <p:cNvSpPr/>
          <p:nvPr/>
        </p:nvSpPr>
        <p:spPr>
          <a:xfrm>
            <a:off x="1187624" y="224359"/>
            <a:ext cx="9929914" cy="7358114"/>
          </a:xfrm>
          <a:prstGeom prst="irregularSeal2">
            <a:avLst/>
          </a:prstGeom>
          <a:gradFill flip="none" rotWithShape="1">
            <a:gsLst>
              <a:gs pos="0">
                <a:srgbClr val="FFF200"/>
              </a:gs>
              <a:gs pos="45000">
                <a:srgbClr val="FF7A00"/>
              </a:gs>
              <a:gs pos="70000">
                <a:srgbClr val="FF0300"/>
              </a:gs>
              <a:gs pos="100000">
                <a:srgbClr val="4D0808"/>
              </a:gs>
            </a:gsLst>
            <a:path path="shape">
              <a:fillToRect l="50000" t="50000" r="50000" b="50000"/>
            </a:path>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8000" b="1" dirty="0" smtClean="0">
                <a:solidFill>
                  <a:schemeClr val="tx1">
                    <a:lumMod val="95000"/>
                    <a:lumOff val="5000"/>
                  </a:schemeClr>
                </a:solidFill>
                <a:latin typeface="Mistral" pitchFamily="66" charset="0"/>
              </a:rPr>
              <a:t>ТЫ  МОЖЕШЬ  МНОГОЕ!!!</a:t>
            </a:r>
            <a:endParaRPr lang="ru-RU" sz="8000" b="1" dirty="0">
              <a:solidFill>
                <a:schemeClr val="tx1">
                  <a:lumMod val="95000"/>
                  <a:lumOff val="5000"/>
                </a:schemeClr>
              </a:solidFill>
              <a:latin typeface="Mistral"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6.66667E-6 -1.48148E-6 L 0.49617 -1.48148E-6 " pathEditMode="relative" ptsTypes="AA">
                                      <p:cBhvr>
                                        <p:cTn id="6" dur="500" fill="hold"/>
                                        <p:tgtEl>
                                          <p:spTgt spid="4"/>
                                        </p:tgtEl>
                                        <p:attrNameLst>
                                          <p:attrName>ppt_x</p:attrName>
                                          <p:attrName>ppt_y</p:attrName>
                                        </p:attrNameLst>
                                      </p:cBhvr>
                                    </p:animMotion>
                                  </p:childTnLst>
                                </p:cTn>
                              </p:par>
                              <p:par>
                                <p:cTn id="7" presetID="8" presetClass="emph" presetSubtype="0" fill="hold" grpId="1" nodeType="withEffect">
                                  <p:stCondLst>
                                    <p:cond delay="0"/>
                                  </p:stCondLst>
                                  <p:childTnLst>
                                    <p:animRot by="21600000">
                                      <p:cBhvr>
                                        <p:cTn id="8" dur="500" fill="hold"/>
                                        <p:tgtEl>
                                          <p:spTgt spid="4"/>
                                        </p:tgtEl>
                                        <p:attrNameLst>
                                          <p:attrName>r</p:attrName>
                                        </p:attrNameLst>
                                      </p:cBhvr>
                                    </p:animRot>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5.55556E-7 -7.40741E-7 L 0.12605 0.58797 " pathEditMode="relative" ptsTypes="AA">
                                      <p:cBhvr>
                                        <p:cTn id="12" dur="500" fill="hold"/>
                                        <p:tgtEl>
                                          <p:spTgt spid="5"/>
                                        </p:tgtEl>
                                        <p:attrNameLst>
                                          <p:attrName>ppt_x</p:attrName>
                                          <p:attrName>ppt_y</p:attrName>
                                        </p:attrNameLst>
                                      </p:cBhvr>
                                    </p:animMotion>
                                  </p:childTnLst>
                                </p:cTn>
                              </p:par>
                              <p:par>
                                <p:cTn id="13" presetID="8" presetClass="emph" presetSubtype="0" fill="hold" grpId="1" nodeType="withEffect">
                                  <p:stCondLst>
                                    <p:cond delay="0"/>
                                  </p:stCondLst>
                                  <p:childTnLst>
                                    <p:animRot by="21600000">
                                      <p:cBhvr>
                                        <p:cTn id="14" dur="500" fill="hold"/>
                                        <p:tgtEl>
                                          <p:spTgt spid="5"/>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5.55556E-7 -1.48148E-6 L 0.50399 0.71412 " pathEditMode="relative" ptsTypes="AA">
                                      <p:cBhvr>
                                        <p:cTn id="18" dur="500" fill="hold"/>
                                        <p:tgtEl>
                                          <p:spTgt spid="7"/>
                                        </p:tgtEl>
                                        <p:attrNameLst>
                                          <p:attrName>ppt_x</p:attrName>
                                          <p:attrName>ppt_y</p:attrName>
                                        </p:attrNameLst>
                                      </p:cBhvr>
                                    </p:animMotion>
                                  </p:childTnLst>
                                </p:cTn>
                              </p:par>
                              <p:par>
                                <p:cTn id="19" presetID="8" presetClass="emph" presetSubtype="0" fill="hold" grpId="1" nodeType="withEffect">
                                  <p:stCondLst>
                                    <p:cond delay="0"/>
                                  </p:stCondLst>
                                  <p:childTnLst>
                                    <p:animRot by="21600000">
                                      <p:cBhvr>
                                        <p:cTn id="20" dur="500" fill="hold"/>
                                        <p:tgtEl>
                                          <p:spTgt spid="7"/>
                                        </p:tgtEl>
                                        <p:attrNameLst>
                                          <p:attrName>r</p:attrName>
                                        </p:attrNameLst>
                                      </p:cBhvr>
                                    </p:animRo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2.77778E-7 5.18519E-6 L 0.07865 -0.60879 " pathEditMode="relative" ptsTypes="AA">
                                      <p:cBhvr>
                                        <p:cTn id="24" dur="500" fill="hold"/>
                                        <p:tgtEl>
                                          <p:spTgt spid="9"/>
                                        </p:tgtEl>
                                        <p:attrNameLst>
                                          <p:attrName>ppt_x</p:attrName>
                                          <p:attrName>ppt_y</p:attrName>
                                        </p:attrNameLst>
                                      </p:cBhvr>
                                    </p:animMotion>
                                  </p:childTnLst>
                                </p:cTn>
                              </p:par>
                              <p:par>
                                <p:cTn id="25" presetID="8" presetClass="emph" presetSubtype="0" fill="hold" grpId="1" nodeType="withEffect">
                                  <p:stCondLst>
                                    <p:cond delay="0"/>
                                  </p:stCondLst>
                                  <p:childTnLst>
                                    <p:animRot by="21600000">
                                      <p:cBhvr>
                                        <p:cTn id="26" dur="500" fill="hold"/>
                                        <p:tgtEl>
                                          <p:spTgt spid="9"/>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grpId="0" nodeType="clickEffect">
                                  <p:stCondLst>
                                    <p:cond delay="0"/>
                                  </p:stCondLst>
                                  <p:childTnLst>
                                    <p:animMotion origin="layout" path="M -2.77778E-6 -7.03704E-6 L 0.51181 -7.03704E-6 " pathEditMode="relative" ptsTypes="AA">
                                      <p:cBhvr>
                                        <p:cTn id="30" dur="500" fill="hold"/>
                                        <p:tgtEl>
                                          <p:spTgt spid="14"/>
                                        </p:tgtEl>
                                        <p:attrNameLst>
                                          <p:attrName>ppt_x</p:attrName>
                                          <p:attrName>ppt_y</p:attrName>
                                        </p:attrNameLst>
                                      </p:cBhvr>
                                    </p:animMotion>
                                  </p:childTnLst>
                                </p:cTn>
                              </p:par>
                              <p:par>
                                <p:cTn id="31" presetID="8" presetClass="emph" presetSubtype="0" fill="hold" grpId="1" nodeType="withEffect">
                                  <p:stCondLst>
                                    <p:cond delay="0"/>
                                  </p:stCondLst>
                                  <p:childTnLst>
                                    <p:animRot by="21600000">
                                      <p:cBhvr>
                                        <p:cTn id="32" dur="500" fill="hold"/>
                                        <p:tgtEl>
                                          <p:spTgt spid="14"/>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0" presetClass="path" presetSubtype="0" accel="50000" decel="50000" fill="hold" grpId="0" nodeType="clickEffect">
                                  <p:stCondLst>
                                    <p:cond delay="0"/>
                                  </p:stCondLst>
                                  <p:childTnLst>
                                    <p:animMotion origin="layout" path="M 0.0125 0.00671 L -1.07431 -0.17176 " pathEditMode="relative" rAng="0" ptsTypes="AA">
                                      <p:cBhvr>
                                        <p:cTn id="36" dur="1000" fill="hold"/>
                                        <p:tgtEl>
                                          <p:spTgt spid="16"/>
                                        </p:tgtEl>
                                        <p:attrNameLst>
                                          <p:attrName>ppt_x</p:attrName>
                                          <p:attrName>ppt_y</p:attrName>
                                        </p:attrNameLst>
                                      </p:cBhvr>
                                      <p:rCtr x="-54300" y="-8900"/>
                                    </p:animMotion>
                                  </p:childTnLst>
                                </p:cTn>
                              </p:par>
                              <p:par>
                                <p:cTn id="37" presetID="8" presetClass="emph" presetSubtype="0" fill="hold" grpId="1" nodeType="withEffect">
                                  <p:stCondLst>
                                    <p:cond delay="0"/>
                                  </p:stCondLst>
                                  <p:childTnLst>
                                    <p:animRot by="21600000">
                                      <p:cBhvr>
                                        <p:cTn id="38" dur="1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9" grpId="0" animBg="1"/>
      <p:bldP spid="9" grpId="1" animBg="1"/>
      <p:bldP spid="7" grpId="0" animBg="1"/>
      <p:bldP spid="7" grpId="1" animBg="1"/>
      <p:bldP spid="14" grpId="0" animBg="1"/>
      <p:bldP spid="14" grpId="1" animBg="1"/>
      <p:bldP spid="16" grpId="0" animBg="1"/>
      <p:bldP spid="1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142852"/>
            <a:ext cx="7772400" cy="1470025"/>
          </a:xfrm>
        </p:spPr>
        <p:txBody>
          <a:bodyPr>
            <a:normAutofit/>
          </a:bodyPr>
          <a:lstStyle/>
          <a:p>
            <a:pPr algn="r"/>
            <a:r>
              <a:rPr lang="ru-RU" sz="8800" b="1" dirty="0" smtClean="0">
                <a:latin typeface="Segoe Script" pitchFamily="34" charset="0"/>
              </a:rPr>
              <a:t>Хореограф</a:t>
            </a:r>
            <a:r>
              <a:rPr lang="ru-RU" sz="8800" b="1" dirty="0" smtClean="0"/>
              <a:t> </a:t>
            </a:r>
            <a:endParaRPr lang="ru-RU" sz="8800" b="1" dirty="0"/>
          </a:p>
        </p:txBody>
      </p:sp>
      <p:sp>
        <p:nvSpPr>
          <p:cNvPr id="3" name="Подзаголовок 2"/>
          <p:cNvSpPr>
            <a:spLocks noGrp="1"/>
          </p:cNvSpPr>
          <p:nvPr>
            <p:ph type="subTitle" idx="1"/>
          </p:nvPr>
        </p:nvSpPr>
        <p:spPr>
          <a:xfrm>
            <a:off x="0" y="5143512"/>
            <a:ext cx="9001156" cy="1571636"/>
          </a:xfrm>
        </p:spPr>
        <p:txBody>
          <a:bodyPr>
            <a:noAutofit/>
          </a:bodyPr>
          <a:lstStyle/>
          <a:p>
            <a:pPr algn="just"/>
            <a:r>
              <a:rPr lang="ru-RU" sz="1800" i="1" dirty="0" smtClean="0"/>
              <a:t>«Танец — это зеркало, отражающее, как невозможное становится возможным. Чтобы каждый мог прикасаться, слышать, чувствовать и переживать. Звуки нашего сердца и Души есть наш ритм, Каждое наше движение раскрывает историю человечества. Это стихия, в которой Дух Человека может познать всю высшую Свободу.» (Знаменитый британский танцовщик Акрам Хан).</a:t>
            </a:r>
          </a:p>
        </p:txBody>
      </p:sp>
      <p:pic>
        <p:nvPicPr>
          <p:cNvPr id="1026" name="Picture 2"/>
          <p:cNvPicPr>
            <a:picLocks noChangeAspect="1" noChangeArrowheads="1"/>
          </p:cNvPicPr>
          <p:nvPr/>
        </p:nvPicPr>
        <p:blipFill>
          <a:blip r:embed="rId2"/>
          <a:srcRect/>
          <a:stretch>
            <a:fillRect/>
          </a:stretch>
        </p:blipFill>
        <p:spPr bwMode="auto">
          <a:xfrm>
            <a:off x="1500166" y="1428736"/>
            <a:ext cx="5072098" cy="33296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9776"/>
          <a:ext cx="9144000" cy="6867779"/>
        </p:xfrm>
        <a:graphic>
          <a:graphicData uri="http://schemas.openxmlformats.org/drawingml/2006/table">
            <a:tbl>
              <a:tblPr firstRow="1" bandRow="1">
                <a:tableStyleId>{125E5076-3810-47DD-B79F-674D7AD40C01}</a:tableStyleId>
              </a:tblPr>
              <a:tblGrid>
                <a:gridCol w="8001024"/>
                <a:gridCol w="1142976"/>
              </a:tblGrid>
              <a:tr h="926493">
                <a:tc gridSpan="2">
                  <a:txBody>
                    <a:bodyPr/>
                    <a:lstStyle/>
                    <a:p>
                      <a:r>
                        <a:rPr lang="ru-RU" sz="4800" dirty="0" smtClean="0">
                          <a:latin typeface="Segoe Script" pitchFamily="34" charset="0"/>
                        </a:rPr>
                        <a:t>Содержание</a:t>
                      </a:r>
                      <a:r>
                        <a:rPr lang="ru-RU" sz="4800" dirty="0" smtClean="0"/>
                        <a:t> </a:t>
                      </a:r>
                      <a:endParaRPr lang="ru-RU" sz="4800" dirty="0"/>
                    </a:p>
                  </a:txBody>
                  <a:tcPr/>
                </a:tc>
                <a:tc hMerge="1">
                  <a:txBody>
                    <a:bodyPr/>
                    <a:lstStyle/>
                    <a:p>
                      <a:endParaRPr lang="ru-RU" dirty="0"/>
                    </a:p>
                  </a:txBody>
                  <a:tcPr/>
                </a:tc>
              </a:tr>
              <a:tr h="661149">
                <a:tc>
                  <a:txBody>
                    <a:bodyPr/>
                    <a:lstStyle/>
                    <a:p>
                      <a:pPr algn="l"/>
                      <a:r>
                        <a:rPr lang="ru-RU" sz="3200" dirty="0" smtClean="0"/>
                        <a:t>Цель профессии</a:t>
                      </a:r>
                      <a:endParaRPr lang="ru-RU" sz="3200" dirty="0"/>
                    </a:p>
                  </a:txBody>
                  <a:tcPr/>
                </a:tc>
                <a:tc>
                  <a:txBody>
                    <a:bodyPr/>
                    <a:lstStyle/>
                    <a:p>
                      <a:pPr algn="ctr"/>
                      <a:r>
                        <a:rPr lang="ru-RU" sz="3200" dirty="0" smtClean="0"/>
                        <a:t>4</a:t>
                      </a:r>
                      <a:endParaRPr lang="ru-RU" sz="3200" dirty="0"/>
                    </a:p>
                  </a:txBody>
                  <a:tcPr anchor="ctr"/>
                </a:tc>
              </a:tr>
              <a:tr h="6611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3200" dirty="0" smtClean="0"/>
                        <a:t>Плюсы и минусы профессии</a:t>
                      </a:r>
                    </a:p>
                  </a:txBody>
                  <a:tcPr/>
                </a:tc>
                <a:tc>
                  <a:txBody>
                    <a:bodyPr/>
                    <a:lstStyle/>
                    <a:p>
                      <a:pPr algn="ctr"/>
                      <a:r>
                        <a:rPr lang="ru-RU" sz="3200" dirty="0" smtClean="0"/>
                        <a:t>5</a:t>
                      </a:r>
                      <a:endParaRPr lang="ru-RU" sz="3200" dirty="0"/>
                    </a:p>
                  </a:txBody>
                  <a:tcPr anchor="ctr"/>
                </a:tc>
              </a:tr>
              <a:tr h="661149">
                <a:tc>
                  <a:txBody>
                    <a:bodyPr/>
                    <a:lstStyle/>
                    <a:p>
                      <a:pPr algn="l"/>
                      <a:r>
                        <a:rPr lang="ru-RU" sz="3200" dirty="0" smtClean="0"/>
                        <a:t>История профессии</a:t>
                      </a:r>
                      <a:endParaRPr lang="ru-RU" sz="3200" dirty="0"/>
                    </a:p>
                  </a:txBody>
                  <a:tcPr/>
                </a:tc>
                <a:tc>
                  <a:txBody>
                    <a:bodyPr/>
                    <a:lstStyle/>
                    <a:p>
                      <a:pPr algn="ctr"/>
                      <a:r>
                        <a:rPr lang="ru-RU" sz="3200" dirty="0" smtClean="0"/>
                        <a:t>6</a:t>
                      </a:r>
                      <a:endParaRPr lang="ru-RU" sz="3200" dirty="0"/>
                    </a:p>
                  </a:txBody>
                  <a:tcPr anchor="ctr"/>
                </a:tc>
              </a:tr>
              <a:tr h="661149">
                <a:tc>
                  <a:txBody>
                    <a:bodyPr/>
                    <a:lstStyle/>
                    <a:p>
                      <a:pPr algn="l"/>
                      <a:r>
                        <a:rPr lang="ru-RU" sz="3200" dirty="0" smtClean="0"/>
                        <a:t>Известные люди этой профессии</a:t>
                      </a:r>
                      <a:endParaRPr lang="ru-RU" sz="3200" dirty="0"/>
                    </a:p>
                  </a:txBody>
                  <a:tcPr/>
                </a:tc>
                <a:tc>
                  <a:txBody>
                    <a:bodyPr/>
                    <a:lstStyle/>
                    <a:p>
                      <a:pPr algn="ctr"/>
                      <a:r>
                        <a:rPr lang="ru-RU" sz="3200" dirty="0" smtClean="0"/>
                        <a:t>7</a:t>
                      </a:r>
                      <a:endParaRPr lang="ru-RU" sz="3200" dirty="0"/>
                    </a:p>
                  </a:txBody>
                  <a:tcPr anchor="ctr"/>
                </a:tc>
              </a:tr>
              <a:tr h="661149">
                <a:tc>
                  <a:txBody>
                    <a:bodyPr/>
                    <a:lstStyle/>
                    <a:p>
                      <a:pPr algn="l"/>
                      <a:r>
                        <a:rPr lang="ru-RU" sz="3200" dirty="0" smtClean="0"/>
                        <a:t>Образование</a:t>
                      </a:r>
                    </a:p>
                  </a:txBody>
                  <a:tcPr/>
                </a:tc>
                <a:tc>
                  <a:txBody>
                    <a:bodyPr/>
                    <a:lstStyle/>
                    <a:p>
                      <a:pPr algn="ctr"/>
                      <a:r>
                        <a:rPr lang="ru-RU" sz="3200" dirty="0" smtClean="0"/>
                        <a:t>8</a:t>
                      </a:r>
                      <a:endParaRPr lang="ru-RU" sz="3200" dirty="0"/>
                    </a:p>
                  </a:txBody>
                  <a:tcPr anchor="ctr"/>
                </a:tc>
              </a:tr>
              <a:tr h="652094">
                <a:tc>
                  <a:txBody>
                    <a:bodyPr/>
                    <a:lstStyle/>
                    <a:p>
                      <a:pPr algn="l"/>
                      <a:r>
                        <a:rPr lang="ru-RU" sz="3200" dirty="0" smtClean="0"/>
                        <a:t>Специальности</a:t>
                      </a:r>
                      <a:endParaRPr lang="ru-RU" sz="3200" dirty="0"/>
                    </a:p>
                  </a:txBody>
                  <a:tcPr/>
                </a:tc>
                <a:tc>
                  <a:txBody>
                    <a:bodyPr/>
                    <a:lstStyle/>
                    <a:p>
                      <a:pPr algn="ctr"/>
                      <a:r>
                        <a:rPr lang="ru-RU" sz="3200" dirty="0" smtClean="0"/>
                        <a:t>9</a:t>
                      </a:r>
                      <a:endParaRPr lang="ru-RU" sz="3200" dirty="0"/>
                    </a:p>
                  </a:txBody>
                  <a:tcPr anchor="ctr"/>
                </a:tc>
              </a:tr>
              <a:tr h="661149">
                <a:tc>
                  <a:txBody>
                    <a:bodyPr/>
                    <a:lstStyle/>
                    <a:p>
                      <a:pPr algn="l"/>
                      <a:r>
                        <a:rPr lang="ru-RU" sz="3200" dirty="0" smtClean="0"/>
                        <a:t>Месторасположение ВУЗов</a:t>
                      </a:r>
                      <a:endParaRPr lang="ru-RU" sz="3200" dirty="0"/>
                    </a:p>
                  </a:txBody>
                  <a:tcPr/>
                </a:tc>
                <a:tc>
                  <a:txBody>
                    <a:bodyPr/>
                    <a:lstStyle/>
                    <a:p>
                      <a:pPr algn="ctr"/>
                      <a:r>
                        <a:rPr lang="ru-RU" sz="3200" dirty="0" smtClean="0"/>
                        <a:t>12</a:t>
                      </a:r>
                      <a:endParaRPr lang="ru-RU" sz="3200" dirty="0"/>
                    </a:p>
                  </a:txBody>
                  <a:tcPr anchor="ctr"/>
                </a:tc>
              </a:tr>
              <a:tr h="661149">
                <a:tc>
                  <a:txBody>
                    <a:bodyPr/>
                    <a:lstStyle/>
                    <a:p>
                      <a:pPr algn="l"/>
                      <a:r>
                        <a:rPr lang="ru-RU" sz="3200" dirty="0" smtClean="0"/>
                        <a:t>Мой выбор</a:t>
                      </a:r>
                      <a:endParaRPr lang="ru-RU" sz="3200" dirty="0"/>
                    </a:p>
                  </a:txBody>
                  <a:tcPr/>
                </a:tc>
                <a:tc>
                  <a:txBody>
                    <a:bodyPr/>
                    <a:lstStyle/>
                    <a:p>
                      <a:pPr algn="ctr"/>
                      <a:r>
                        <a:rPr lang="ru-RU" sz="3200" dirty="0" smtClean="0"/>
                        <a:t>13</a:t>
                      </a:r>
                      <a:endParaRPr lang="ru-RU" sz="3200" dirty="0"/>
                    </a:p>
                  </a:txBody>
                  <a:tcPr anchor="ctr"/>
                </a:tc>
              </a:tr>
              <a:tr h="661149">
                <a:tc>
                  <a:txBody>
                    <a:bodyPr/>
                    <a:lstStyle/>
                    <a:p>
                      <a:pPr algn="l"/>
                      <a:r>
                        <a:rPr lang="ru-RU" sz="3200" dirty="0" smtClean="0"/>
                        <a:t>Реклама профессии</a:t>
                      </a:r>
                      <a:endParaRPr lang="ru-RU" sz="3200" dirty="0"/>
                    </a:p>
                  </a:txBody>
                  <a:tcPr/>
                </a:tc>
                <a:tc>
                  <a:txBody>
                    <a:bodyPr/>
                    <a:lstStyle/>
                    <a:p>
                      <a:pPr algn="ctr"/>
                      <a:r>
                        <a:rPr lang="ru-RU" sz="3200" dirty="0" smtClean="0"/>
                        <a:t>15</a:t>
                      </a:r>
                      <a:endParaRPr lang="ru-RU" sz="3200" dirty="0"/>
                    </a:p>
                  </a:txBody>
                  <a:tcPr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785794"/>
            <a:ext cx="9144000" cy="6072206"/>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just"/>
            <a:r>
              <a:rPr lang="ru-RU" dirty="0" smtClean="0"/>
              <a:t>Хореограф — это представитель творческой профессии, который ставит танцы для своей труппы или любой другой группы танцоров.</a:t>
            </a:r>
          </a:p>
          <a:p>
            <a:pPr algn="just"/>
            <a:r>
              <a:rPr lang="ru-RU" dirty="0" smtClean="0"/>
              <a:t> Хореограф выступает в роли режиссера-постановщика танцевальных номеров разного состава участников, разного стиля и уровня сложности. Кроме того, именно хореограф следит за точностью исполнения танцорами все танцевальных па, а также за соблюдением безопасности на площадке. Он разрабатывает танцевальные движения, организует перемещение танцоров в пространстве сцены или танцевальной площадки, их взаимодействие; определяет музыку, грим,  костюмы, выбирает декорации, освещение, то есть создает единый образ танца.</a:t>
            </a:r>
          </a:p>
          <a:p>
            <a:pPr algn="just"/>
            <a:r>
              <a:rPr lang="ru-RU" dirty="0" smtClean="0"/>
              <a:t> Соединяет в своей работе функции педагога, балетмейстера и репетитора. Проводит занятия, обучает участников основам хореографии, повышает уровень их знаний, показывает движения, способствует наращиванию техники и умений. Занимается постановкой танца - создает художественный замысел, композицию и рисунок, подбирает музыку и костюмы. Отрабатывает элементы танца, комбинации движений, выразительные средства, исполнительское мастерство участников. Обеспечивает выступление коллектива в концертах, смотрах, фестивалях.</a:t>
            </a:r>
          </a:p>
          <a:p>
            <a:pPr algn="just"/>
            <a:endParaRPr lang="ru-RU" dirty="0"/>
          </a:p>
          <a:p>
            <a:pPr algn="just"/>
            <a:endParaRPr lang="ru-RU" dirty="0" smtClean="0"/>
          </a:p>
          <a:p>
            <a:pPr algn="just"/>
            <a:endParaRPr lang="ru-RU" dirty="0"/>
          </a:p>
          <a:p>
            <a:pPr algn="just"/>
            <a:endParaRPr lang="ru-RU" dirty="0" smtClean="0"/>
          </a:p>
          <a:p>
            <a:pPr algn="just"/>
            <a:endParaRPr lang="ru-RU" dirty="0"/>
          </a:p>
        </p:txBody>
      </p:sp>
      <p:sp>
        <p:nvSpPr>
          <p:cNvPr id="3" name="Прямоугольник 2"/>
          <p:cNvSpPr/>
          <p:nvPr/>
        </p:nvSpPr>
        <p:spPr>
          <a:xfrm>
            <a:off x="0" y="0"/>
            <a:ext cx="9144000"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4800" b="1" dirty="0" smtClean="0">
                <a:latin typeface="Segoe Script" pitchFamily="34" charset="0"/>
              </a:rPr>
              <a:t>Цель профессии</a:t>
            </a:r>
            <a:endParaRPr lang="ru-RU" sz="4800" b="1" dirty="0">
              <a:latin typeface="Segoe Script"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4400" b="1" dirty="0" smtClean="0">
                <a:latin typeface="Segoe Script" pitchFamily="34" charset="0"/>
              </a:rPr>
              <a:t>Плюсы и минусы профессии</a:t>
            </a:r>
            <a:endParaRPr lang="ru-RU" sz="4400" b="1" dirty="0">
              <a:latin typeface="Segoe Script" pitchFamily="34" charset="0"/>
            </a:endParaRPr>
          </a:p>
        </p:txBody>
      </p:sp>
      <p:sp>
        <p:nvSpPr>
          <p:cNvPr id="3" name="Прямоугольник 2"/>
          <p:cNvSpPr/>
          <p:nvPr/>
        </p:nvSpPr>
        <p:spPr>
          <a:xfrm>
            <a:off x="0" y="785794"/>
            <a:ext cx="4572000" cy="6072206"/>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just"/>
            <a:r>
              <a:rPr lang="ru-RU" b="1" dirty="0" smtClean="0"/>
              <a:t>Минусы профессии</a:t>
            </a:r>
          </a:p>
          <a:p>
            <a:pPr algn="just">
              <a:buFont typeface="Wingdings" pitchFamily="2" charset="2"/>
              <a:buChar char="Ø"/>
            </a:pPr>
            <a:r>
              <a:rPr lang="ru-RU" dirty="0" smtClean="0"/>
              <a:t>На такой работе сложно избежать травм. Все танцоры страдают тем, что у них болят колени или другие части тела, на которые приходится основная нагрузка.</a:t>
            </a:r>
          </a:p>
          <a:p>
            <a:pPr algn="just">
              <a:buFont typeface="Wingdings" pitchFamily="2" charset="2"/>
              <a:buChar char="Ø"/>
            </a:pPr>
            <a:r>
              <a:rPr lang="ru-RU" dirty="0" smtClean="0"/>
              <a:t> От конкуренции тоже не убежишь. В шоу-бизнесе сложно удержаться на плаву — сегодня ты можешь быть модным хореографом, а завтра о тебе не вспомнят. </a:t>
            </a:r>
          </a:p>
          <a:p>
            <a:pPr algn="just">
              <a:buFont typeface="Wingdings" pitchFamily="2" charset="2"/>
              <a:buChar char="Ø"/>
            </a:pPr>
            <a:endParaRPr lang="ru-RU" dirty="0"/>
          </a:p>
          <a:p>
            <a:pPr algn="just">
              <a:buFont typeface="Wingdings" pitchFamily="2" charset="2"/>
              <a:buChar char="Ø"/>
            </a:pPr>
            <a:endParaRPr lang="ru-RU" dirty="0" smtClean="0"/>
          </a:p>
          <a:p>
            <a:pPr algn="just">
              <a:buFont typeface="Wingdings" pitchFamily="2" charset="2"/>
              <a:buChar char="Ø"/>
            </a:pPr>
            <a:endParaRPr lang="ru-RU" dirty="0"/>
          </a:p>
          <a:p>
            <a:pPr algn="just">
              <a:buFont typeface="Wingdings" pitchFamily="2" charset="2"/>
              <a:buChar char="Ø"/>
            </a:pPr>
            <a:endParaRPr lang="ru-RU" dirty="0" smtClean="0"/>
          </a:p>
          <a:p>
            <a:pPr algn="just">
              <a:buFont typeface="Wingdings" pitchFamily="2" charset="2"/>
              <a:buChar char="Ø"/>
            </a:pPr>
            <a:endParaRPr lang="ru-RU" dirty="0"/>
          </a:p>
          <a:p>
            <a:pPr algn="just">
              <a:buFont typeface="Wingdings" pitchFamily="2" charset="2"/>
              <a:buChar char="Ø"/>
            </a:pPr>
            <a:endParaRPr lang="ru-RU" dirty="0" smtClean="0"/>
          </a:p>
          <a:p>
            <a:pPr algn="just">
              <a:buFont typeface="Wingdings" pitchFamily="2" charset="2"/>
              <a:buChar char="Ø"/>
            </a:pPr>
            <a:endParaRPr lang="ru-RU" dirty="0"/>
          </a:p>
          <a:p>
            <a:pPr algn="just">
              <a:buFont typeface="Wingdings" pitchFamily="2" charset="2"/>
              <a:buChar char="Ø"/>
            </a:pPr>
            <a:endParaRPr lang="ru-RU" dirty="0" smtClean="0"/>
          </a:p>
          <a:p>
            <a:pPr algn="just">
              <a:buFont typeface="Wingdings" pitchFamily="2" charset="2"/>
              <a:buChar char="Ø"/>
            </a:pPr>
            <a:endParaRPr lang="ru-RU" dirty="0"/>
          </a:p>
          <a:p>
            <a:pPr algn="just">
              <a:buFont typeface="Wingdings" pitchFamily="2" charset="2"/>
              <a:buChar char="Ø"/>
            </a:pPr>
            <a:endParaRPr lang="ru-RU" dirty="0" smtClean="0"/>
          </a:p>
          <a:p>
            <a:pPr algn="just">
              <a:buFont typeface="Wingdings" pitchFamily="2" charset="2"/>
              <a:buChar char="Ø"/>
            </a:pPr>
            <a:endParaRPr lang="ru-RU" dirty="0"/>
          </a:p>
          <a:p>
            <a:pPr algn="just">
              <a:buFont typeface="Wingdings" pitchFamily="2" charset="2"/>
              <a:buChar char="Ø"/>
            </a:pPr>
            <a:endParaRPr lang="ru-RU" dirty="0" smtClean="0"/>
          </a:p>
        </p:txBody>
      </p:sp>
      <p:sp>
        <p:nvSpPr>
          <p:cNvPr id="4" name="Прямоугольник 3"/>
          <p:cNvSpPr/>
          <p:nvPr/>
        </p:nvSpPr>
        <p:spPr>
          <a:xfrm>
            <a:off x="4572000" y="785794"/>
            <a:ext cx="4572000" cy="6072206"/>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r>
              <a:rPr lang="ru-RU" b="1" dirty="0" smtClean="0">
                <a:solidFill>
                  <a:schemeClr val="accent1">
                    <a:lumMod val="75000"/>
                  </a:schemeClr>
                </a:solidFill>
              </a:rPr>
              <a:t>Плюсы профессии: </a:t>
            </a:r>
          </a:p>
          <a:p>
            <a:pPr algn="just">
              <a:buFont typeface="Wingdings" pitchFamily="2" charset="2"/>
              <a:buChar char="Ø"/>
            </a:pPr>
            <a:r>
              <a:rPr lang="ru-RU" dirty="0" smtClean="0">
                <a:solidFill>
                  <a:schemeClr val="accent1">
                    <a:lumMod val="75000"/>
                  </a:schemeClr>
                </a:solidFill>
              </a:rPr>
              <a:t>Человек может танцевать без помощи хореографа на любительском уровне сколько угодно — на дискотеке, дома. Но не надо забывать, что польза от этих профессионалов в чём-то по значимости сопоставима с работой психолога. Научив человека двигаться, владеть своим телом, хореограф тем самым освобождает его от комплексов. Также без этих специалистов не могут обойтись артисты. Зрителям будет скучно, если они будут просто петь свои песни. Поэтому танец всегда сопровождает артиста на концертах, передавая танцем настроение, атмосферу.</a:t>
            </a:r>
          </a:p>
          <a:p>
            <a:pPr algn="just">
              <a:buFont typeface="Wingdings" pitchFamily="2" charset="2"/>
              <a:buChar char="Ø"/>
            </a:pPr>
            <a:r>
              <a:rPr lang="ru-RU" dirty="0" smtClean="0">
                <a:solidFill>
                  <a:schemeClr val="accent1">
                    <a:lumMod val="75000"/>
                  </a:schemeClr>
                </a:solidFill>
              </a:rPr>
              <a:t>В любом случае, эта работа приносит удовольствие, как моральное, так и материальное.</a:t>
            </a:r>
          </a:p>
          <a:p>
            <a:pPr>
              <a:buFont typeface="Wingdings" pitchFamily="2" charset="2"/>
              <a:buChar char="Ø"/>
            </a:pPr>
            <a:endParaRPr lang="ru-RU" dirty="0" smtClean="0">
              <a:solidFill>
                <a:schemeClr val="bg1"/>
              </a:solidFill>
            </a:endParaRPr>
          </a:p>
          <a:p>
            <a:pPr>
              <a:buFont typeface="Wingdings" pitchFamily="2" charset="2"/>
              <a:buChar char="Ø"/>
            </a:pPr>
            <a:endParaRPr lang="ru-RU" dirty="0">
              <a:solidFill>
                <a:schemeClr val="bg1"/>
              </a:solidFill>
            </a:endParaRPr>
          </a:p>
          <a:p>
            <a:pPr>
              <a:buFont typeface="Wingdings" pitchFamily="2" charset="2"/>
              <a:buChar char="Ø"/>
            </a:pPr>
            <a:endParaRPr lang="ru-RU"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857232"/>
            <a:ext cx="9144000" cy="6000768"/>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just"/>
            <a:r>
              <a:rPr lang="ru-RU" dirty="0" smtClean="0"/>
              <a:t>Танец и песня — это проявления народного творчества. У каждого народа есть свои национальные танцы, по которым понятна принадлежность к какому-либо государству. У простых людей после тяжёлой работы на поле было только одно развлечение — водить хороводы. В поместьях богатых людей танцевали специально нанятые танцоры, чтобы скрасить скучный вечер вельможи. В XII веке вошёл в моду придворный танец, когда много пар кружили по кругу. Очень важно было двигаться красиво, так как от этого в некоторой степени зависело общественное мнение о джентльменах и леди. Поэтому перед профессиональными хореографами стояла задача — научить манерам, которые должны проявляться во время танца.…</a:t>
            </a:r>
          </a:p>
          <a:p>
            <a:pPr algn="just"/>
            <a:r>
              <a:rPr lang="ru-RU" dirty="0" smtClean="0"/>
              <a:t>Этому искусству, древнему и всегда молодому - танцу - посвящен праздник 29 апреля. Танцу – который не нуждается в словах и объяснениях, не знает никаких границ, способен выразить любое чувство и движение человеческой души, обо всем рассказать и быть понятым всеми. Говорят, что танец родился раньше, чем язык – наверное, это правда. День танца установлен по предложению Международного Совета танца Юнеско в 1982 году. А датой его стало – день рождения французского балетмейстера, реформатора и теоретика балета 18-начала 19 вв. Ж.Ж. </a:t>
            </a:r>
            <a:r>
              <a:rPr lang="ru-RU" dirty="0" err="1" smtClean="0"/>
              <a:t>Новера</a:t>
            </a:r>
            <a:r>
              <a:rPr lang="ru-RU" dirty="0" smtClean="0"/>
              <a:t>, которого называют «отцом современного балета».</a:t>
            </a:r>
          </a:p>
          <a:p>
            <a:endParaRPr lang="ru-RU" dirty="0"/>
          </a:p>
          <a:p>
            <a:endParaRPr lang="ru-RU" dirty="0" smtClean="0"/>
          </a:p>
          <a:p>
            <a:endParaRPr lang="ru-RU" dirty="0"/>
          </a:p>
          <a:p>
            <a:endParaRPr lang="ru-RU" dirty="0"/>
          </a:p>
        </p:txBody>
      </p:sp>
      <p:sp>
        <p:nvSpPr>
          <p:cNvPr id="3" name="Прямоугольник 2"/>
          <p:cNvSpPr/>
          <p:nvPr/>
        </p:nvSpPr>
        <p:spPr>
          <a:xfrm>
            <a:off x="0" y="0"/>
            <a:ext cx="9144000"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4800" b="1" dirty="0" smtClean="0">
                <a:latin typeface="Segoe Script" pitchFamily="34" charset="0"/>
              </a:rPr>
              <a:t>История профессии</a:t>
            </a:r>
            <a:endParaRPr lang="ru-RU" sz="4800" b="1" dirty="0">
              <a:latin typeface="Segoe Script"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3600" b="1" dirty="0" smtClean="0">
                <a:latin typeface="Segoe Script" pitchFamily="34" charset="0"/>
              </a:rPr>
              <a:t>Известные люди этой профессии</a:t>
            </a:r>
            <a:endParaRPr lang="ru-RU" sz="3600" b="1" dirty="0">
              <a:latin typeface="Segoe Script" pitchFamily="34" charset="0"/>
            </a:endParaRPr>
          </a:p>
        </p:txBody>
      </p:sp>
      <p:sp>
        <p:nvSpPr>
          <p:cNvPr id="3" name="Прямоугольник 2"/>
          <p:cNvSpPr/>
          <p:nvPr/>
        </p:nvSpPr>
        <p:spPr>
          <a:xfrm>
            <a:off x="0" y="642918"/>
            <a:ext cx="9144000" cy="6215082"/>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just"/>
            <a:r>
              <a:rPr lang="ru-RU" dirty="0" smtClean="0"/>
              <a:t>Известные профессионалы"Хореографы":  Анна Павлова, Михаил Фокин. </a:t>
            </a:r>
          </a:p>
          <a:p>
            <a:pPr algn="just"/>
            <a:r>
              <a:rPr lang="ru-RU" dirty="0" smtClean="0"/>
              <a:t>Наши современники - Майя Плисецкая, Алла Сигалова, Дмитрий </a:t>
            </a:r>
            <a:r>
              <a:rPr lang="ru-RU" dirty="0" err="1" smtClean="0"/>
              <a:t>Коляденко</a:t>
            </a:r>
            <a:r>
              <a:rPr lang="ru-RU" dirty="0" smtClean="0"/>
              <a:t>, Алла Духова, Наталья Беккер, Борис </a:t>
            </a:r>
            <a:r>
              <a:rPr lang="ru-RU" dirty="0" err="1" smtClean="0"/>
              <a:t>Эйфман</a:t>
            </a:r>
            <a:r>
              <a:rPr lang="ru-RU" dirty="0" smtClean="0"/>
              <a:t>, Леонид Якобсон.</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pic>
        <p:nvPicPr>
          <p:cNvPr id="2050" name="Picture 2"/>
          <p:cNvPicPr>
            <a:picLocks noChangeAspect="1" noChangeArrowheads="1"/>
          </p:cNvPicPr>
          <p:nvPr/>
        </p:nvPicPr>
        <p:blipFill>
          <a:blip r:embed="rId2"/>
          <a:srcRect/>
          <a:stretch>
            <a:fillRect/>
          </a:stretch>
        </p:blipFill>
        <p:spPr bwMode="auto">
          <a:xfrm>
            <a:off x="6143636" y="1643050"/>
            <a:ext cx="2381250" cy="3114675"/>
          </a:xfrm>
          <a:prstGeom prst="rect">
            <a:avLst/>
          </a:prstGeom>
          <a:ln>
            <a:noFill/>
          </a:ln>
          <a:effectLst>
            <a:softEdge rad="112500"/>
          </a:effectLst>
        </p:spPr>
      </p:pic>
      <p:sp>
        <p:nvSpPr>
          <p:cNvPr id="5" name="Прямоугольник 4"/>
          <p:cNvSpPr/>
          <p:nvPr/>
        </p:nvSpPr>
        <p:spPr>
          <a:xfrm>
            <a:off x="7286644" y="4714884"/>
            <a:ext cx="1194943" cy="276999"/>
          </a:xfrm>
          <a:prstGeom prst="rect">
            <a:avLst/>
          </a:prstGeom>
        </p:spPr>
        <p:txBody>
          <a:bodyPr wrap="none">
            <a:spAutoFit/>
          </a:bodyPr>
          <a:lstStyle/>
          <a:p>
            <a:r>
              <a:rPr lang="ru-RU" sz="1200" b="1" dirty="0" smtClean="0">
                <a:solidFill>
                  <a:schemeClr val="bg1"/>
                </a:solidFill>
              </a:rPr>
              <a:t>Алла Сигалова</a:t>
            </a:r>
            <a:endParaRPr lang="ru-RU" sz="1200" b="1" dirty="0">
              <a:solidFill>
                <a:schemeClr val="bg1"/>
              </a:solidFill>
            </a:endParaRPr>
          </a:p>
        </p:txBody>
      </p:sp>
      <p:pic>
        <p:nvPicPr>
          <p:cNvPr id="2051" name="Picture 3"/>
          <p:cNvPicPr>
            <a:picLocks noChangeAspect="1" noChangeArrowheads="1"/>
          </p:cNvPicPr>
          <p:nvPr/>
        </p:nvPicPr>
        <p:blipFill>
          <a:blip r:embed="rId3"/>
          <a:srcRect/>
          <a:stretch>
            <a:fillRect/>
          </a:stretch>
        </p:blipFill>
        <p:spPr bwMode="auto">
          <a:xfrm>
            <a:off x="642910" y="1643050"/>
            <a:ext cx="2571768" cy="1928826"/>
          </a:xfrm>
          <a:prstGeom prst="rect">
            <a:avLst/>
          </a:prstGeom>
          <a:ln>
            <a:noFill/>
          </a:ln>
          <a:effectLst>
            <a:softEdge rad="112500"/>
          </a:effectLst>
        </p:spPr>
      </p:pic>
      <p:sp>
        <p:nvSpPr>
          <p:cNvPr id="7" name="Прямоугольник 6"/>
          <p:cNvSpPr/>
          <p:nvPr/>
        </p:nvSpPr>
        <p:spPr>
          <a:xfrm>
            <a:off x="714348" y="3500438"/>
            <a:ext cx="1319079" cy="276999"/>
          </a:xfrm>
          <a:prstGeom prst="rect">
            <a:avLst/>
          </a:prstGeom>
        </p:spPr>
        <p:txBody>
          <a:bodyPr wrap="none">
            <a:spAutoFit/>
          </a:bodyPr>
          <a:lstStyle/>
          <a:p>
            <a:r>
              <a:rPr lang="ru-RU" sz="1200" b="1" dirty="0" smtClean="0">
                <a:solidFill>
                  <a:schemeClr val="bg1"/>
                </a:solidFill>
              </a:rPr>
              <a:t>Майя</a:t>
            </a:r>
            <a:r>
              <a:rPr lang="ru-RU" sz="1100" b="1" dirty="0" smtClean="0">
                <a:solidFill>
                  <a:schemeClr val="bg1"/>
                </a:solidFill>
              </a:rPr>
              <a:t> </a:t>
            </a:r>
            <a:r>
              <a:rPr lang="ru-RU" sz="1200" b="1" dirty="0" smtClean="0">
                <a:solidFill>
                  <a:schemeClr val="bg1"/>
                </a:solidFill>
              </a:rPr>
              <a:t>Плисецкая</a:t>
            </a:r>
            <a:endParaRPr lang="ru-RU" sz="1200" b="1" dirty="0">
              <a:solidFill>
                <a:schemeClr val="bg1"/>
              </a:solidFill>
            </a:endParaRPr>
          </a:p>
        </p:txBody>
      </p:sp>
      <p:pic>
        <p:nvPicPr>
          <p:cNvPr id="2052" name="Picture 4"/>
          <p:cNvPicPr>
            <a:picLocks noChangeAspect="1" noChangeArrowheads="1"/>
          </p:cNvPicPr>
          <p:nvPr/>
        </p:nvPicPr>
        <p:blipFill>
          <a:blip r:embed="rId4"/>
          <a:srcRect/>
          <a:stretch>
            <a:fillRect/>
          </a:stretch>
        </p:blipFill>
        <p:spPr bwMode="auto">
          <a:xfrm>
            <a:off x="1643042" y="3929066"/>
            <a:ext cx="1571633" cy="2357449"/>
          </a:xfrm>
          <a:prstGeom prst="rect">
            <a:avLst/>
          </a:prstGeom>
          <a:ln>
            <a:noFill/>
          </a:ln>
          <a:effectLst>
            <a:softEdge rad="112500"/>
          </a:effectLst>
        </p:spPr>
      </p:pic>
      <p:sp>
        <p:nvSpPr>
          <p:cNvPr id="9" name="Прямоугольник 8"/>
          <p:cNvSpPr/>
          <p:nvPr/>
        </p:nvSpPr>
        <p:spPr>
          <a:xfrm>
            <a:off x="1714480" y="6215082"/>
            <a:ext cx="1590885" cy="276999"/>
          </a:xfrm>
          <a:prstGeom prst="rect">
            <a:avLst/>
          </a:prstGeom>
        </p:spPr>
        <p:txBody>
          <a:bodyPr wrap="none">
            <a:spAutoFit/>
          </a:bodyPr>
          <a:lstStyle/>
          <a:p>
            <a:r>
              <a:rPr lang="ru-RU" sz="1200" b="1" dirty="0" smtClean="0">
                <a:solidFill>
                  <a:schemeClr val="bg1"/>
                </a:solidFill>
              </a:rPr>
              <a:t>Дмитрий </a:t>
            </a:r>
            <a:r>
              <a:rPr lang="ru-RU" sz="1200" b="1" dirty="0" err="1" smtClean="0">
                <a:solidFill>
                  <a:schemeClr val="bg1"/>
                </a:solidFill>
              </a:rPr>
              <a:t>Коляденко</a:t>
            </a:r>
            <a:endParaRPr lang="ru-RU" sz="1200" b="1" dirty="0">
              <a:solidFill>
                <a:schemeClr val="bg1"/>
              </a:solidFill>
            </a:endParaRPr>
          </a:p>
        </p:txBody>
      </p:sp>
      <p:pic>
        <p:nvPicPr>
          <p:cNvPr id="2053" name="Picture 5"/>
          <p:cNvPicPr>
            <a:picLocks noChangeAspect="1" noChangeArrowheads="1"/>
          </p:cNvPicPr>
          <p:nvPr/>
        </p:nvPicPr>
        <p:blipFill>
          <a:blip r:embed="rId5"/>
          <a:srcRect/>
          <a:stretch>
            <a:fillRect/>
          </a:stretch>
        </p:blipFill>
        <p:spPr bwMode="auto">
          <a:xfrm>
            <a:off x="3643306" y="2714620"/>
            <a:ext cx="2265311" cy="2714629"/>
          </a:xfrm>
          <a:prstGeom prst="rect">
            <a:avLst/>
          </a:prstGeom>
          <a:ln>
            <a:noFill/>
          </a:ln>
          <a:effectLst>
            <a:softEdge rad="112500"/>
          </a:effectLst>
        </p:spPr>
      </p:pic>
      <p:sp>
        <p:nvSpPr>
          <p:cNvPr id="11" name="Прямоугольник 10"/>
          <p:cNvSpPr/>
          <p:nvPr/>
        </p:nvSpPr>
        <p:spPr>
          <a:xfrm>
            <a:off x="4071934" y="5286388"/>
            <a:ext cx="1317220" cy="276999"/>
          </a:xfrm>
          <a:prstGeom prst="rect">
            <a:avLst/>
          </a:prstGeom>
        </p:spPr>
        <p:txBody>
          <a:bodyPr wrap="none">
            <a:spAutoFit/>
          </a:bodyPr>
          <a:lstStyle/>
          <a:p>
            <a:r>
              <a:rPr lang="ru-RU" sz="1200" b="1" dirty="0" smtClean="0">
                <a:solidFill>
                  <a:schemeClr val="bg1"/>
                </a:solidFill>
              </a:rPr>
              <a:t>Леонид Якобсон</a:t>
            </a:r>
            <a:endParaRPr lang="ru-RU" sz="1200" b="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4800" b="1" dirty="0" smtClean="0">
                <a:latin typeface="Segoe Script" pitchFamily="34" charset="0"/>
              </a:rPr>
              <a:t>Образование</a:t>
            </a:r>
          </a:p>
        </p:txBody>
      </p:sp>
      <p:sp>
        <p:nvSpPr>
          <p:cNvPr id="3" name="Прямоугольник 2"/>
          <p:cNvSpPr/>
          <p:nvPr/>
        </p:nvSpPr>
        <p:spPr>
          <a:xfrm>
            <a:off x="0" y="857232"/>
            <a:ext cx="9144000" cy="6000768"/>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r>
              <a:rPr lang="ru-RU" dirty="0" smtClean="0"/>
              <a:t>Обучиться хореографии на полупрофессиональном уровне можно в танцевальной студии. Образование по одноимённой специальности получают в Педагогическом институте или Институте (школе) искусств.</a:t>
            </a:r>
          </a:p>
          <a:p>
            <a:r>
              <a:rPr lang="ru-RU" dirty="0" smtClean="0"/>
              <a:t>Считает, что лучшие хореографы — выпускники Московского </a:t>
            </a:r>
            <a:r>
              <a:rPr lang="ru-RU" dirty="0" err="1" smtClean="0"/>
              <a:t>ГИТИСа</a:t>
            </a:r>
            <a:r>
              <a:rPr lang="ru-RU" dirty="0" smtClean="0"/>
              <a:t> и Санкт-Петербургской Консерватории. Однако в этой профессии, как и практически во всех творческих, многое зависит от способностей человека и его упорства. Начинающие хореографы устраиваются в школы танцев или организуют самостоятельные кружки, которые в будущем могут перерасти в полноценные учебные заведения.</a:t>
            </a:r>
          </a:p>
          <a:p>
            <a:r>
              <a:rPr lang="ru-RU" dirty="0" smtClean="0"/>
              <a:t>ВУЗы:</a:t>
            </a:r>
          </a:p>
          <a:p>
            <a:pPr>
              <a:buFont typeface="Wingdings" pitchFamily="2" charset="2"/>
              <a:buChar char="Ø"/>
            </a:pPr>
            <a:r>
              <a:rPr lang="ru-RU" dirty="0" smtClean="0"/>
              <a:t>Государственная академия славянской культуры</a:t>
            </a:r>
          </a:p>
          <a:p>
            <a:pPr>
              <a:buFont typeface="Wingdings" pitchFamily="2" charset="2"/>
              <a:buChar char="Ø"/>
            </a:pPr>
            <a:r>
              <a:rPr lang="ru-RU" dirty="0" smtClean="0"/>
              <a:t>Московская государственная академия хореографии</a:t>
            </a:r>
          </a:p>
          <a:p>
            <a:pPr>
              <a:buFont typeface="Wingdings" pitchFamily="2" charset="2"/>
              <a:buChar char="Ø"/>
            </a:pPr>
            <a:r>
              <a:rPr lang="ru-RU" dirty="0" smtClean="0"/>
              <a:t>Российский университет театрального искусства – ГИТИС</a:t>
            </a:r>
          </a:p>
          <a:p>
            <a:pPr>
              <a:buFont typeface="Wingdings" pitchFamily="2" charset="2"/>
              <a:buChar char="Ø"/>
            </a:pPr>
            <a:r>
              <a:rPr lang="ru-RU" dirty="0" smtClean="0"/>
              <a:t>Пермский государственный институт искусства и культуры</a:t>
            </a:r>
          </a:p>
          <a:p>
            <a:pPr>
              <a:buFont typeface="Wingdings" pitchFamily="2" charset="2"/>
              <a:buChar char="Ø"/>
            </a:pPr>
            <a:r>
              <a:rPr lang="ru-RU" dirty="0" smtClean="0"/>
              <a:t>Санкт-Петербургская государственная консерватория (академия) имени Н.А. Римского-Корсакова</a:t>
            </a:r>
          </a:p>
          <a:p>
            <a:pPr>
              <a:buFont typeface="Wingdings" pitchFamily="2" charset="2"/>
              <a:buChar char="Ø"/>
            </a:pPr>
            <a:r>
              <a:rPr lang="ru-RU" dirty="0" smtClean="0"/>
              <a:t>Тамбовский государственный университет имени Г.Р. Державина</a:t>
            </a:r>
          </a:p>
          <a:p>
            <a:pPr>
              <a:buFont typeface="Wingdings" pitchFamily="2" charset="2"/>
              <a:buChar char="Ø"/>
            </a:pPr>
            <a:endParaRPr lang="ru-RU" dirty="0"/>
          </a:p>
          <a:p>
            <a:pPr>
              <a:buFont typeface="Wingdings" pitchFamily="2" charset="2"/>
              <a:buChar char="Ø"/>
            </a:pPr>
            <a:endParaRPr lang="ru-RU" dirty="0" smtClean="0"/>
          </a:p>
          <a:p>
            <a:pPr>
              <a:buFont typeface="Wingdings" pitchFamily="2" charset="2"/>
              <a:buChar char="Ø"/>
            </a:pPr>
            <a:endParaRPr lang="ru-RU" dirty="0"/>
          </a:p>
          <a:p>
            <a:pPr>
              <a:buFont typeface="Wingdings" pitchFamily="2" charset="2"/>
              <a:buChar char="Ø"/>
            </a:pPr>
            <a:endParaRPr lang="ru-RU" dirty="0" smtClean="0"/>
          </a:p>
          <a:p>
            <a:pPr>
              <a:buFont typeface="Wingdings" pitchFamily="2" charset="2"/>
              <a:buChar char="Ø"/>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ru-RU" sz="4800" dirty="0" smtClean="0">
                <a:latin typeface="Segoe Script" pitchFamily="34" charset="0"/>
              </a:rPr>
              <a:t>Специальности</a:t>
            </a:r>
            <a:endParaRPr lang="ru-RU" sz="4800" dirty="0">
              <a:latin typeface="Segoe Script" pitchFamily="34" charset="0"/>
            </a:endParaRPr>
          </a:p>
        </p:txBody>
      </p:sp>
      <p:graphicFrame>
        <p:nvGraphicFramePr>
          <p:cNvPr id="3" name="Таблица 2"/>
          <p:cNvGraphicFramePr>
            <a:graphicFrameLocks noGrp="1"/>
          </p:cNvGraphicFramePr>
          <p:nvPr/>
        </p:nvGraphicFramePr>
        <p:xfrm>
          <a:off x="0" y="742179"/>
          <a:ext cx="9144000" cy="6115823"/>
        </p:xfrm>
        <a:graphic>
          <a:graphicData uri="http://schemas.openxmlformats.org/drawingml/2006/table">
            <a:tbl>
              <a:tblPr firstRow="1" bandRow="1">
                <a:tableStyleId>{5C22544A-7EE6-4342-B048-85BDC9FD1C3A}</a:tableStyleId>
              </a:tblPr>
              <a:tblGrid>
                <a:gridCol w="2928926"/>
                <a:gridCol w="2143140"/>
                <a:gridCol w="2143140"/>
                <a:gridCol w="1928794"/>
              </a:tblGrid>
              <a:tr h="800852">
                <a:tc>
                  <a:txBody>
                    <a:bodyPr/>
                    <a:lstStyle/>
                    <a:p>
                      <a:pPr algn="ctr"/>
                      <a:r>
                        <a:rPr lang="ru-RU" sz="3600" dirty="0" smtClean="0"/>
                        <a:t>ВУЗ</a:t>
                      </a:r>
                      <a:endParaRPr lang="ru-RU" sz="3600" dirty="0"/>
                    </a:p>
                  </a:txBody>
                  <a:tcPr anchor="ctr"/>
                </a:tc>
                <a:tc>
                  <a:txBody>
                    <a:bodyPr/>
                    <a:lstStyle/>
                    <a:p>
                      <a:pPr algn="ctr"/>
                      <a:r>
                        <a:rPr lang="ru-RU" sz="3200" dirty="0" smtClean="0"/>
                        <a:t>Факультет</a:t>
                      </a:r>
                      <a:endParaRPr lang="ru-RU" sz="3200" dirty="0"/>
                    </a:p>
                  </a:txBody>
                  <a:tcPr anchor="ctr"/>
                </a:tc>
                <a:tc>
                  <a:txBody>
                    <a:bodyPr/>
                    <a:lstStyle/>
                    <a:p>
                      <a:pPr algn="ctr"/>
                      <a:r>
                        <a:rPr lang="ru-RU" sz="2400" dirty="0" smtClean="0"/>
                        <a:t>Образование</a:t>
                      </a:r>
                      <a:endParaRPr lang="ru-RU" sz="2400" dirty="0"/>
                    </a:p>
                  </a:txBody>
                  <a:tcPr anchor="ctr"/>
                </a:tc>
                <a:tc>
                  <a:txBody>
                    <a:bodyPr/>
                    <a:lstStyle/>
                    <a:p>
                      <a:pPr algn="ctr"/>
                      <a:r>
                        <a:rPr lang="ru-RU" sz="2000" dirty="0" smtClean="0"/>
                        <a:t>Специальность</a:t>
                      </a:r>
                      <a:endParaRPr lang="ru-RU" sz="2000" dirty="0"/>
                    </a:p>
                  </a:txBody>
                  <a:tcPr anchor="ctr"/>
                </a:tc>
              </a:tr>
              <a:tr h="8612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Государственная академия славянской культуры</a:t>
                      </a:r>
                    </a:p>
                  </a:txBody>
                  <a:tcPr anchor="ctr"/>
                </a:tc>
                <a:tc>
                  <a:txBody>
                    <a:bodyPr/>
                    <a:lstStyle/>
                    <a:p>
                      <a:r>
                        <a:rPr lang="ru-RU" dirty="0" smtClean="0"/>
                        <a:t>Искусство хореографа</a:t>
                      </a:r>
                      <a:endParaRPr lang="ru-RU" dirty="0"/>
                    </a:p>
                  </a:txBody>
                  <a:tcPr anchor="ctr"/>
                </a:tc>
                <a:tc>
                  <a:txBody>
                    <a:bodyPr/>
                    <a:lstStyle/>
                    <a:p>
                      <a:r>
                        <a:rPr lang="ru-RU" dirty="0" smtClean="0"/>
                        <a:t>высшее профессиональное</a:t>
                      </a:r>
                      <a:endParaRPr lang="ru-RU" dirty="0"/>
                    </a:p>
                  </a:txBody>
                  <a:tcPr anchor="ctr"/>
                </a:tc>
                <a:tc>
                  <a:txBody>
                    <a:bodyPr/>
                    <a:lstStyle/>
                    <a:p>
                      <a:r>
                        <a:rPr lang="ru-RU" dirty="0" smtClean="0"/>
                        <a:t>Хореограф</a:t>
                      </a:r>
                      <a:endParaRPr lang="ru-RU" dirty="0"/>
                    </a:p>
                  </a:txBody>
                  <a:tcPr anchor="ctr"/>
                </a:tc>
              </a:tr>
              <a:tr h="6633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txBody>
                  <a:tcPr anchor="ctr"/>
                </a:tc>
                <a:tc>
                  <a:txBody>
                    <a:bodyPr/>
                    <a:lstStyle/>
                    <a:p>
                      <a:r>
                        <a:rPr lang="ru-RU" dirty="0" smtClean="0"/>
                        <a:t>Педагогика балета</a:t>
                      </a:r>
                      <a:endParaRPr lang="ru-RU"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txBody>
                  <a:tcPr anchor="ctr"/>
                </a:tc>
                <a:tc>
                  <a:txBody>
                    <a:bodyPr/>
                    <a:lstStyle/>
                    <a:p>
                      <a:r>
                        <a:rPr lang="ru-RU" dirty="0" smtClean="0"/>
                        <a:t>Педагог-балетмейстер</a:t>
                      </a:r>
                      <a:endParaRPr lang="ru-RU" dirty="0"/>
                    </a:p>
                  </a:txBody>
                  <a:tcPr anchor="ctr"/>
                </a:tc>
              </a:tr>
              <a:tr h="947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История и теория хореографического искусства</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txBody>
                  <a:tcPr anchor="ctr"/>
                </a:tc>
                <a:tc>
                  <a:txBody>
                    <a:bodyPr/>
                    <a:lstStyle/>
                    <a:p>
                      <a:r>
                        <a:rPr lang="ru-RU" dirty="0" smtClean="0"/>
                        <a:t>Балетовед</a:t>
                      </a:r>
                      <a:endParaRPr lang="ru-RU" dirty="0"/>
                    </a:p>
                  </a:txBody>
                  <a:tcPr anchor="ctr"/>
                </a:tc>
              </a:tr>
              <a:tr h="947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Московская государственная академия хореографии</a:t>
                      </a:r>
                    </a:p>
                  </a:txBody>
                  <a:tcPr anchor="ctr"/>
                </a:tc>
                <a:tc>
                  <a:txBody>
                    <a:bodyPr/>
                    <a:lstStyle/>
                    <a:p>
                      <a:r>
                        <a:rPr lang="ru-RU" dirty="0" smtClean="0"/>
                        <a:t>Искусство хореографа</a:t>
                      </a:r>
                      <a:endParaRPr lang="ru-RU"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txBody>
                  <a:tcPr anchor="ctr"/>
                </a:tc>
                <a:tc>
                  <a:txBody>
                    <a:bodyPr/>
                    <a:lstStyle/>
                    <a:p>
                      <a:r>
                        <a:rPr lang="ru-RU" dirty="0" smtClean="0"/>
                        <a:t>Хореограф</a:t>
                      </a:r>
                      <a:endParaRPr lang="ru-RU" dirty="0"/>
                    </a:p>
                  </a:txBody>
                  <a:tcPr anchor="ctr"/>
                </a:tc>
              </a:tr>
              <a:tr h="12318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История и теория хореографического искусства</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txBody>
                  <a:tcPr anchor="ctr"/>
                </a:tc>
                <a:tc>
                  <a:txBody>
                    <a:bodyPr/>
                    <a:lstStyle/>
                    <a:p>
                      <a:r>
                        <a:rPr lang="ru-RU" dirty="0" smtClean="0"/>
                        <a:t>Балетовед Менеджер исполнительских искусств</a:t>
                      </a:r>
                      <a:endParaRPr lang="ru-RU" dirty="0"/>
                    </a:p>
                  </a:txBody>
                  <a:tcPr anchor="ctr"/>
                </a:tc>
              </a:tr>
              <a:tr h="6633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Педагогика балета</a:t>
                      </a:r>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высшее профессиональное</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Педагог-балетмейстер</a:t>
                      </a:r>
                    </a:p>
                  </a:txBody>
                  <a:tcPr anchor="ct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Другая 10">
      <a:dk1>
        <a:sysClr val="windowText" lastClr="000000"/>
      </a:dk1>
      <a:lt1>
        <a:sysClr val="window" lastClr="FFFFFF"/>
      </a:lt1>
      <a:dk2>
        <a:srgbClr val="666666"/>
      </a:dk2>
      <a:lt2>
        <a:srgbClr val="D2D2D2"/>
      </a:lt2>
      <a:accent1>
        <a:srgbClr val="0000CC"/>
      </a:accent1>
      <a:accent2>
        <a:srgbClr val="0192CD"/>
      </a:accent2>
      <a:accent3>
        <a:srgbClr val="FFFFCC"/>
      </a:accent3>
      <a:accent4>
        <a:srgbClr val="66FFCC"/>
      </a:accent4>
      <a:accent5>
        <a:srgbClr val="005BD3"/>
      </a:accent5>
      <a:accent6>
        <a:srgbClr val="00349E"/>
      </a:accent6>
      <a:hlink>
        <a:srgbClr val="17BBFD"/>
      </a:hlink>
      <a:folHlink>
        <a:srgbClr val="6666FF"/>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228</TotalTime>
  <Words>1132</Words>
  <Application>Microsoft Office PowerPoint</Application>
  <PresentationFormat>Экран (4:3)</PresentationFormat>
  <Paragraphs>194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Модульная</vt:lpstr>
      <vt:lpstr>Мой профессиональный выбор</vt:lpstr>
      <vt:lpstr>Хореограф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Мой профессиональный выбор</dc:title>
  <dc:creator>Пользователь Windows</dc:creator>
  <cp:lastModifiedBy>Гость</cp:lastModifiedBy>
  <cp:revision>33</cp:revision>
  <dcterms:created xsi:type="dcterms:W3CDTF">2013-01-18T10:14:58Z</dcterms:created>
  <dcterms:modified xsi:type="dcterms:W3CDTF">2014-12-09T13:59:48Z</dcterms:modified>
</cp:coreProperties>
</file>