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6" r:id="rId3"/>
    <p:sldId id="267" r:id="rId4"/>
    <p:sldId id="257" r:id="rId5"/>
    <p:sldId id="258" r:id="rId6"/>
    <p:sldId id="260" r:id="rId7"/>
    <p:sldId id="261" r:id="rId8"/>
    <p:sldId id="264" r:id="rId9"/>
    <p:sldId id="265" r:id="rId10"/>
    <p:sldId id="259" r:id="rId11"/>
    <p:sldId id="271" r:id="rId12"/>
    <p:sldId id="272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04" d="100"/>
          <a:sy n="104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6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1E4E2-5911-4F54-89F9-220BDDCA43E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AC73D-A12A-4575-A257-5046B22CE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381000"/>
            <a:ext cx="2910219" cy="830997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altLang="ru-RU" sz="2400" b="1" dirty="0" smtClean="0">
                <a:ln/>
                <a:solidFill>
                  <a:schemeClr val="accent3"/>
                </a:solidFill>
              </a:rPr>
              <a:t>Урок по технологии</a:t>
            </a:r>
          </a:p>
          <a:p>
            <a:pPr algn="ctr"/>
            <a:r>
              <a:rPr lang="ru-RU" altLang="ru-RU" sz="2400" b="1" cap="none" spc="0" dirty="0" smtClean="0">
                <a:ln/>
                <a:solidFill>
                  <a:schemeClr val="accent3"/>
                </a:solidFill>
                <a:effectLst/>
              </a:rPr>
              <a:t>5 класс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39" y="1524000"/>
            <a:ext cx="8496562" cy="13234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algn="ctr"/>
            <a:r>
              <a:rPr lang="ru-RU" alt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Тема: Древесина и древесные материалы для изготовления изделий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886200"/>
            <a:ext cx="7467600" cy="2369880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ru-RU" altLang="ru-RU" sz="1400" b="1" dirty="0" smtClean="0"/>
              <a:t>Цель:</a:t>
            </a:r>
          </a:p>
          <a:p>
            <a:r>
              <a:rPr lang="ru-RU" altLang="ru-RU" sz="1400" dirty="0" smtClean="0"/>
              <a:t> </a:t>
            </a:r>
            <a:r>
              <a:rPr lang="ru-RU" altLang="ru-RU" sz="1400" b="1" dirty="0" smtClean="0"/>
              <a:t>Ознакомить учащихся со значением древесины как природного конструкционного материала в народном хозяйстве; изучить сферу применения древесины,</a:t>
            </a:r>
          </a:p>
          <a:p>
            <a:r>
              <a:rPr lang="ru-RU" altLang="ru-RU" sz="1400" b="1" dirty="0" smtClean="0"/>
              <a:t>породы древесины, их характерные признаки и свойства, пороки древесины; развить  умение  распознавать лиственные и хвойные породы древесины по внешним признакам: цвету и текстуре</a:t>
            </a:r>
            <a:r>
              <a:rPr lang="ru-RU" altLang="ru-RU" sz="1400" b="1" dirty="0" smtClean="0"/>
              <a:t>.</a:t>
            </a:r>
          </a:p>
          <a:p>
            <a:pPr algn="r" fontAlgn="base"/>
            <a:endParaRPr lang="ru-RU" sz="1600" i="1" dirty="0" smtClean="0"/>
          </a:p>
          <a:p>
            <a:pPr algn="r" fontAlgn="base"/>
            <a:r>
              <a:rPr lang="ru-RU" sz="1600" i="1" dirty="0" smtClean="0"/>
              <a:t>Составитель</a:t>
            </a:r>
            <a:r>
              <a:rPr lang="ru-RU" sz="1600" i="1" dirty="0" smtClean="0"/>
              <a:t>: учитель технологии ГБОУ СОШ №134 Красногвардейского района Санкт-Петербурга им. С. Дудко</a:t>
            </a:r>
            <a:endParaRPr lang="ru-RU" sz="1600" dirty="0" smtClean="0"/>
          </a:p>
          <a:p>
            <a:pPr algn="r"/>
            <a:r>
              <a:rPr lang="ru-RU" sz="1600" i="1" dirty="0" err="1" smtClean="0"/>
              <a:t>Жуматаева</a:t>
            </a:r>
            <a:r>
              <a:rPr lang="ru-RU" sz="1600" i="1" dirty="0" smtClean="0"/>
              <a:t> Галина Леонидовна</a:t>
            </a:r>
            <a:endParaRPr lang="en-US" sz="1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81000"/>
            <a:ext cx="5722144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altLang="ru-RU" sz="4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Главные разрезы ствола</a:t>
            </a:r>
            <a:endParaRPr lang="en-US" sz="40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Content Placeholder 4" descr="C:\Users\Владелец\Desktop\11\img1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9050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38800" y="1905000"/>
            <a:ext cx="2767424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lvl="0"/>
            <a:r>
              <a:rPr lang="ru-RU" altLang="ru-RU" dirty="0" smtClean="0"/>
              <a:t>1-поперечный (торцовый)</a:t>
            </a:r>
            <a:endParaRPr lang="ru-RU" altLang="ru-RU" dirty="0"/>
          </a:p>
        </p:txBody>
      </p:sp>
      <p:sp>
        <p:nvSpPr>
          <p:cNvPr id="7" name="Rectangle 6"/>
          <p:cNvSpPr/>
          <p:nvPr/>
        </p:nvSpPr>
        <p:spPr>
          <a:xfrm>
            <a:off x="5791200" y="2514600"/>
            <a:ext cx="1622367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lvl="0"/>
            <a:r>
              <a:rPr lang="ru-RU" altLang="ru-RU" dirty="0" smtClean="0"/>
              <a:t>2-радиальный</a:t>
            </a:r>
            <a:endParaRPr lang="ru-RU" altLang="ru-RU" dirty="0"/>
          </a:p>
        </p:txBody>
      </p:sp>
      <p:sp>
        <p:nvSpPr>
          <p:cNvPr id="8" name="Rectangle 7"/>
          <p:cNvSpPr/>
          <p:nvPr/>
        </p:nvSpPr>
        <p:spPr>
          <a:xfrm>
            <a:off x="5791200" y="3048000"/>
            <a:ext cx="2040751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3-тангенциальный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Текстура древесины</a:t>
            </a:r>
            <a:endParaRPr lang="ru-RU" dirty="0"/>
          </a:p>
        </p:txBody>
      </p:sp>
      <p:pic>
        <p:nvPicPr>
          <p:cNvPr id="4" name="Содержимое 3" descr="тексту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543800" cy="53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берез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 bwMode="auto">
          <a:xfrm>
            <a:off x="3048000" y="1371600"/>
            <a:ext cx="2514600" cy="21265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019800" cy="685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Текстура ценных пород  древесины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4572000"/>
            <a:ext cx="5867400" cy="1524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Красное дерево</a:t>
            </a:r>
          </a:p>
          <a:p>
            <a:r>
              <a:rPr lang="ru-RU" sz="2800" b="1" dirty="0" smtClean="0"/>
              <a:t>Орех</a:t>
            </a:r>
          </a:p>
          <a:p>
            <a:r>
              <a:rPr lang="ru-RU" sz="2800" b="1" dirty="0" smtClean="0"/>
              <a:t>Карельская береза</a:t>
            </a:r>
            <a:endParaRPr lang="ru-RU" sz="2800" b="1" dirty="0"/>
          </a:p>
        </p:txBody>
      </p:sp>
      <p:pic>
        <p:nvPicPr>
          <p:cNvPr id="5" name="Рисунок 4" descr="красное 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2514600" cy="1946148"/>
          </a:xfrm>
          <a:prstGeom prst="rect">
            <a:avLst/>
          </a:prstGeom>
        </p:spPr>
      </p:pic>
      <p:pic>
        <p:nvPicPr>
          <p:cNvPr id="6" name="Рисунок 5" descr="ор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286000"/>
            <a:ext cx="23241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Пиломатериалы</a:t>
            </a:r>
            <a:endParaRPr lang="ru-RU" dirty="0"/>
          </a:p>
        </p:txBody>
      </p:sp>
      <p:pic>
        <p:nvPicPr>
          <p:cNvPr id="4" name="Содержимое 3" descr="пиломатериа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010400" cy="48767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получения лущёного шпона</a:t>
            </a:r>
            <a:endParaRPr lang="ru-RU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649" y="1447800"/>
            <a:ext cx="7562750" cy="46323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ru-RU" altLang="ru-RU" sz="3200" dirty="0" smtClean="0">
                <a:solidFill>
                  <a:srgbClr val="0070C0"/>
                </a:solidFill>
              </a:rPr>
              <a:t>Домашнее задание</a:t>
            </a:r>
            <a:endParaRPr lang="ru-RU" altLang="ru-RU" sz="3200" dirty="0">
              <a:solidFill>
                <a:srgbClr val="0070C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>
          <a:xfrm>
            <a:off x="1752600" y="2514600"/>
            <a:ext cx="662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прочитать учебный материал в учебнике на стр. 40-45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-Подобрать древесину и охарактеризовать принадлежность ее к определенной породе, данные записать в тетрадь.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Определить по образцу вид пиломатерала, назвать его элементы.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 numCol="1">
            <a:normAutofit fontScale="90000"/>
          </a:bodyPr>
          <a:lstStyle/>
          <a:p>
            <a:r>
              <a:rPr lang="ru-RU" altLang="ru-RU" sz="1800" dirty="0" smtClean="0">
                <a:solidFill>
                  <a:srgbClr val="FF0000"/>
                </a:solidFill>
              </a:rPr>
              <a:t>На территории нашей страны произростает более 100 различных пород деревьев. В природе различают две основные породы деревьев. </a:t>
            </a:r>
            <a:r>
              <a:rPr lang="ru-RU" altLang="ru-RU" sz="1800" dirty="0" smtClean="0">
                <a:solidFill>
                  <a:srgbClr val="00B050"/>
                </a:solidFill>
              </a:rPr>
              <a:t>Хвойная и лиственная.</a:t>
            </a:r>
            <a:endParaRPr lang="ru-RU" altLang="ru-RU" sz="1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600200"/>
            <a:ext cx="3320333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 К хвойным породам относятся </a:t>
            </a:r>
            <a:endParaRPr lang="ru-RU" altLang="ru-RU" dirty="0"/>
          </a:p>
        </p:txBody>
      </p:sp>
      <p:pic>
        <p:nvPicPr>
          <p:cNvPr id="6" name="Picture 5" descr="C:\Users\Владелец\Desktop\11\сосна.jpg">
            <a:hlinkClick r:id="" action="ppaction://noaction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05000"/>
            <a:ext cx="1949061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Владелец\Desktop\11\Ель сибирская.jpg">
            <a:hlinkClick r:id="" action="ppaction://noaction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0480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Владелец\Desktop\11\лиственница.jpg">
            <a:hlinkClick r:id="" action="ppaction://noaction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1676400"/>
            <a:ext cx="126554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Владелец\Desktop\11\пихта.jpg">
            <a:hlinkClick r:id="" action="ppaction://noaction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1447800"/>
            <a:ext cx="19928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43001" y="4038600"/>
            <a:ext cx="11430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dirty="0" smtClean="0"/>
              <a:t>Сосна.</a:t>
            </a:r>
            <a:endParaRPr lang="ru-RU" altLang="ru-RU" dirty="0"/>
          </a:p>
        </p:txBody>
      </p:sp>
      <p:sp>
        <p:nvSpPr>
          <p:cNvPr id="11" name="Rectangle 10"/>
          <p:cNvSpPr/>
          <p:nvPr/>
        </p:nvSpPr>
        <p:spPr>
          <a:xfrm>
            <a:off x="3810000" y="4953000"/>
            <a:ext cx="606256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Ель.</a:t>
            </a:r>
            <a:endParaRPr lang="ru-RU" altLang="ru-RU" dirty="0"/>
          </a:p>
        </p:txBody>
      </p:sp>
      <p:sp>
        <p:nvSpPr>
          <p:cNvPr id="12" name="Rectangle 11"/>
          <p:cNvSpPr/>
          <p:nvPr/>
        </p:nvSpPr>
        <p:spPr>
          <a:xfrm>
            <a:off x="5486400" y="3505200"/>
            <a:ext cx="1571071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Лиственница.</a:t>
            </a:r>
            <a:endParaRPr lang="ru-RU" altLang="ru-RU" dirty="0"/>
          </a:p>
        </p:txBody>
      </p:sp>
      <p:sp>
        <p:nvSpPr>
          <p:cNvPr id="13" name="Rectangle 12"/>
          <p:cNvSpPr/>
          <p:nvPr/>
        </p:nvSpPr>
        <p:spPr>
          <a:xfrm>
            <a:off x="7543800" y="3429000"/>
            <a:ext cx="846707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Пихта.</a:t>
            </a:r>
            <a:endParaRPr lang="ru-RU" altLang="ru-RU" dirty="0"/>
          </a:p>
        </p:txBody>
      </p:sp>
      <p:pic>
        <p:nvPicPr>
          <p:cNvPr id="10242" name="Picture 2" descr="C:\Users\Владелец\Desktop\11\кедр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105400" y="4038600"/>
            <a:ext cx="1909257" cy="1752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715000" y="5867400"/>
            <a:ext cx="691536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dirty="0" smtClean="0"/>
              <a:t>Кедр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ru-RU" altLang="ru-RU" dirty="0" smtClean="0"/>
              <a:t>К лиственным породам относятся:</a:t>
            </a:r>
            <a:endParaRPr lang="ru-RU" altLang="ru-RU" dirty="0"/>
          </a:p>
        </p:txBody>
      </p:sp>
      <p:pic>
        <p:nvPicPr>
          <p:cNvPr id="1026" name="Picture 2" descr="C:\Users\Владелец\Desktop\11\береза.jpg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1729777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2819400"/>
            <a:ext cx="949299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Береза.</a:t>
            </a:r>
            <a:endParaRPr lang="ru-RU" altLang="ru-RU" dirty="0"/>
          </a:p>
        </p:txBody>
      </p:sp>
      <p:pic>
        <p:nvPicPr>
          <p:cNvPr id="1027" name="Picture 3" descr="C:\Users\Владелец\Desktop\11\осин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71800" y="1371600"/>
            <a:ext cx="1961802" cy="18922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29000" y="3352800"/>
            <a:ext cx="878767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Осина.</a:t>
            </a:r>
            <a:endParaRPr lang="ru-RU" altLang="ru-RU" dirty="0"/>
          </a:p>
        </p:txBody>
      </p:sp>
      <p:pic>
        <p:nvPicPr>
          <p:cNvPr id="1028" name="Picture 4" descr="C:\Users\Владелец\Desktop\11\лип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1219200"/>
            <a:ext cx="1725268" cy="17525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934200" y="3124200"/>
            <a:ext cx="758541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Липа.</a:t>
            </a:r>
            <a:endParaRPr lang="ru-RU" altLang="ru-RU" dirty="0"/>
          </a:p>
        </p:txBody>
      </p:sp>
      <p:pic>
        <p:nvPicPr>
          <p:cNvPr id="1029" name="Picture 5" descr="C:\Users\Владелец\Desktop\11\ольх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3810000"/>
            <a:ext cx="2068139" cy="1828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5800" y="6019800"/>
            <a:ext cx="864660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Ольха.</a:t>
            </a:r>
            <a:endParaRPr lang="ru-RU" altLang="ru-RU" dirty="0"/>
          </a:p>
        </p:txBody>
      </p:sp>
      <p:pic>
        <p:nvPicPr>
          <p:cNvPr id="1030" name="Picture 6" descr="C:\Users\Владелец\Desktop\11\дуб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38400" y="4267200"/>
            <a:ext cx="1905000" cy="19070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124200" y="6248400"/>
            <a:ext cx="642805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Дуб.</a:t>
            </a:r>
            <a:endParaRPr lang="ru-RU" altLang="ru-RU" dirty="0"/>
          </a:p>
        </p:txBody>
      </p:sp>
      <p:pic>
        <p:nvPicPr>
          <p:cNvPr id="1031" name="Picture 7" descr="C:\Users\Владелец\Desktop\11\бук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572000" y="3200400"/>
            <a:ext cx="2249356" cy="1981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257800" y="5410200"/>
            <a:ext cx="604653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Бук.</a:t>
            </a:r>
            <a:endParaRPr lang="ru-RU" altLang="ru-RU" dirty="0"/>
          </a:p>
        </p:txBody>
      </p:sp>
      <p:pic>
        <p:nvPicPr>
          <p:cNvPr id="1032" name="Picture 8" descr="C:\Users\Владелец\Desktop\11\орех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858000" y="3733800"/>
            <a:ext cx="2118559" cy="1752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543800" y="5715000"/>
            <a:ext cx="758541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Орех.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Из чего состоит дерево?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Владелец\Desktop\11\img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447800"/>
            <a:ext cx="2447671" cy="433205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57800" y="1752600"/>
            <a:ext cx="18288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dirty="0" smtClean="0"/>
              <a:t>1- корень; </a:t>
            </a:r>
            <a:endParaRPr lang="ru-RU" altLang="ru-RU" dirty="0"/>
          </a:p>
        </p:txBody>
      </p:sp>
      <p:sp>
        <p:nvSpPr>
          <p:cNvPr id="8" name="Rectangle 7"/>
          <p:cNvSpPr/>
          <p:nvPr/>
        </p:nvSpPr>
        <p:spPr>
          <a:xfrm>
            <a:off x="5257800" y="2362200"/>
            <a:ext cx="1135683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dirty="0" smtClean="0"/>
              <a:t>2- ствол</a:t>
            </a:r>
            <a:endParaRPr lang="ru-RU" altLang="ru-RU" dirty="0"/>
          </a:p>
        </p:txBody>
      </p:sp>
      <p:sp>
        <p:nvSpPr>
          <p:cNvPr id="9" name="Rectangle 8"/>
          <p:cNvSpPr/>
          <p:nvPr/>
        </p:nvSpPr>
        <p:spPr>
          <a:xfrm>
            <a:off x="5257800" y="2895600"/>
            <a:ext cx="118835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dirty="0" smtClean="0"/>
              <a:t>3- сучья</a:t>
            </a:r>
            <a:endParaRPr lang="ru-RU" altLang="ru-RU" dirty="0"/>
          </a:p>
        </p:txBody>
      </p:sp>
      <p:sp>
        <p:nvSpPr>
          <p:cNvPr id="10" name="Rectangle 9"/>
          <p:cNvSpPr/>
          <p:nvPr/>
        </p:nvSpPr>
        <p:spPr>
          <a:xfrm>
            <a:off x="5105400" y="3429000"/>
            <a:ext cx="1741823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4- листья (хвоя)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0"/>
            <a:ext cx="7850008" cy="830997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algn="ctr"/>
            <a:r>
              <a:rPr lang="ru-RU" alt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Поперечный разрез ствола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Content Placeholder 4" descr="C:\Users\Владелец\Desktop\11\img1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93802" y="1371600"/>
            <a:ext cx="1648208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lvl="0" algn="ctr"/>
            <a:r>
              <a:rPr lang="ru-RU" altLang="ru-RU" dirty="0" smtClean="0"/>
              <a:t>1. Сердцевина</a:t>
            </a:r>
            <a:endParaRPr lang="ru-RU" alt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1534" y="1752600"/>
            <a:ext cx="2408481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lvl="0" algn="ctr"/>
            <a:r>
              <a:rPr lang="ru-RU" altLang="ru-RU" dirty="0" smtClean="0"/>
              <a:t>2. Сердцевидные лучи</a:t>
            </a:r>
            <a:endParaRPr lang="ru-RU" altLang="ru-RU" dirty="0"/>
          </a:p>
        </p:txBody>
      </p:sp>
      <p:sp>
        <p:nvSpPr>
          <p:cNvPr id="8" name="Rectangle 7"/>
          <p:cNvSpPr/>
          <p:nvPr/>
        </p:nvSpPr>
        <p:spPr>
          <a:xfrm>
            <a:off x="5867400" y="2133600"/>
            <a:ext cx="1222842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/>
            <a:r>
              <a:rPr lang="ru-RU" altLang="ru-RU" dirty="0" smtClean="0"/>
              <a:t>3. Ядро</a:t>
            </a:r>
            <a:endParaRPr lang="ru-RU" altLang="ru-RU" dirty="0"/>
          </a:p>
        </p:txBody>
      </p:sp>
      <p:sp>
        <p:nvSpPr>
          <p:cNvPr id="9" name="Rectangle 8"/>
          <p:cNvSpPr/>
          <p:nvPr/>
        </p:nvSpPr>
        <p:spPr>
          <a:xfrm>
            <a:off x="5943601" y="2514600"/>
            <a:ext cx="22214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/>
            <a:r>
              <a:rPr lang="ru-RU" altLang="ru-RU" dirty="0" smtClean="0"/>
              <a:t>4. Пробковый слой</a:t>
            </a:r>
            <a:endParaRPr lang="ru-RU" altLang="ru-RU" dirty="0"/>
          </a:p>
        </p:txBody>
      </p:sp>
      <p:sp>
        <p:nvSpPr>
          <p:cNvPr id="10" name="Rectangle 9"/>
          <p:cNvSpPr/>
          <p:nvPr/>
        </p:nvSpPr>
        <p:spPr>
          <a:xfrm>
            <a:off x="6019800" y="2971800"/>
            <a:ext cx="1927694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ru-RU" altLang="ru-RU" dirty="0" smtClean="0"/>
              <a:t>5. Лубяной слой</a:t>
            </a:r>
            <a:endParaRPr lang="ru-RU" altLang="ru-RU" dirty="0"/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1526943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ru-RU" altLang="ru-RU" dirty="0" smtClean="0"/>
              <a:t>6. Заболонь</a:t>
            </a:r>
            <a:endParaRPr lang="ru-RU" altLang="ru-RU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038600"/>
            <a:ext cx="1432584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ru-RU" altLang="ru-RU" dirty="0" smtClean="0"/>
              <a:t>7. Камбий</a:t>
            </a:r>
            <a:endParaRPr lang="ru-RU" altLang="ru-RU" dirty="0"/>
          </a:p>
        </p:txBody>
      </p:sp>
      <p:sp>
        <p:nvSpPr>
          <p:cNvPr id="13" name="Rectangle 12"/>
          <p:cNvSpPr/>
          <p:nvPr/>
        </p:nvSpPr>
        <p:spPr>
          <a:xfrm>
            <a:off x="6019800" y="4572000"/>
            <a:ext cx="2114233" cy="36933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ru-RU" altLang="ru-RU" dirty="0" smtClean="0"/>
              <a:t>8. Годичные кольца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Сердцевина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 numCol="1"/>
          <a:lstStyle/>
          <a:p>
            <a:r>
              <a:rPr lang="ru-RU" altLang="ru-RU" dirty="0" smtClean="0"/>
              <a:t>  Сердцевина –это самый мягкий и рыхлый слой, поэтому для практического использования  наличие данного слоя на заготовке является не желательным.</a:t>
            </a: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Сердцевидные лучи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5350" y="1600200"/>
            <a:ext cx="8248650" cy="4572000"/>
          </a:xfrm>
        </p:spPr>
        <p:txBody>
          <a:bodyPr numCol="1">
            <a:normAutofit lnSpcReduction="10000"/>
          </a:bodyPr>
          <a:lstStyle/>
          <a:p>
            <a:r>
              <a:rPr lang="ru-RU" altLang="ru-RU" dirty="0" smtClean="0"/>
              <a:t>Сердцевидные лучи выполняют роль проводника влаги, воздуха и питательных веществ внутри дерева. Мы иногда сталкиваемся с тем , что деталь растрескивается. Это следствие того что мы не учли что, сердцевидные лучи влияют на качество древесины и взяв для изготовления детали недосушенную заготовку мы получим растрескавшуюся деталь именно по этим линиям.</a:t>
            </a: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 dirty="0" smtClean="0"/>
              <a:t>Заболонь</a:t>
            </a:r>
            <a:endParaRPr lang="ru-RU" alt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ru-RU" altLang="ru-RU" dirty="0" smtClean="0"/>
              <a:t>В растущем дереве заболонь служит для проведения воды вверх по стволу (из корней в крону) и для отложения запасных питательных веществ.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Камбий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 numCol="1">
            <a:normAutofit/>
          </a:bodyPr>
          <a:lstStyle/>
          <a:p>
            <a:r>
              <a:rPr lang="ru-RU" altLang="ru-RU" dirty="0" smtClean="0"/>
              <a:t>Камбий — тонкий жизнедеятельный слой ткани, располагающийся за лубом. В слое камбия к центру дерева откалываются клетки древесины, а в сторону луба — лубяные клетки.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555</TotalTime>
  <Words>386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На территории нашей страны произростает более 100 различных пород деревьев. В природе различают две основные породы деревьев. Хвойная и лиственная.</vt:lpstr>
      <vt:lpstr>К лиственным породам относятся:</vt:lpstr>
      <vt:lpstr>Из чего состоит дерево?</vt:lpstr>
      <vt:lpstr>Слайд 5</vt:lpstr>
      <vt:lpstr>Сердцевина</vt:lpstr>
      <vt:lpstr>Сердцевидные лучи</vt:lpstr>
      <vt:lpstr>Заболонь</vt:lpstr>
      <vt:lpstr>Камбий</vt:lpstr>
      <vt:lpstr>Слайд 10</vt:lpstr>
      <vt:lpstr>Текстура древесины</vt:lpstr>
      <vt:lpstr>Текстура ценных пород  древесины</vt:lpstr>
      <vt:lpstr>Пиломатериалы</vt:lpstr>
      <vt:lpstr>Схема получения лущёного шпона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Владелец</dc:creator>
  <cp:lastModifiedBy>Учитель</cp:lastModifiedBy>
  <cp:revision>59</cp:revision>
  <dcterms:created xsi:type="dcterms:W3CDTF">2006-08-16T00:00:00Z</dcterms:created>
  <dcterms:modified xsi:type="dcterms:W3CDTF">2014-12-08T12:49:38Z</dcterms:modified>
</cp:coreProperties>
</file>