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78" r:id="rId3"/>
    <p:sldId id="259" r:id="rId4"/>
    <p:sldId id="271" r:id="rId5"/>
    <p:sldId id="257" r:id="rId6"/>
    <p:sldId id="258" r:id="rId7"/>
    <p:sldId id="284" r:id="rId8"/>
    <p:sldId id="266" r:id="rId9"/>
    <p:sldId id="267" r:id="rId10"/>
    <p:sldId id="268" r:id="rId11"/>
    <p:sldId id="260" r:id="rId12"/>
    <p:sldId id="261" r:id="rId13"/>
    <p:sldId id="262" r:id="rId14"/>
    <p:sldId id="263" r:id="rId15"/>
    <p:sldId id="269" r:id="rId16"/>
    <p:sldId id="270" r:id="rId17"/>
    <p:sldId id="279" r:id="rId18"/>
    <p:sldId id="273" r:id="rId19"/>
    <p:sldId id="285" r:id="rId20"/>
    <p:sldId id="274" r:id="rId21"/>
    <p:sldId id="280" r:id="rId22"/>
    <p:sldId id="275" r:id="rId23"/>
    <p:sldId id="276" r:id="rId24"/>
    <p:sldId id="282" r:id="rId25"/>
    <p:sldId id="283" r:id="rId26"/>
    <p:sldId id="277" r:id="rId27"/>
    <p:sldId id="286" r:id="rId28"/>
    <p:sldId id="281" r:id="rId29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1284" y="-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22553904199475094"/>
          <c:y val="0.23551574803149669"/>
          <c:w val="0.48673950131233595"/>
          <c:h val="0.73010925196850618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154</c:v>
                </c:pt>
                <c:pt idx="1">
                  <c:v>62</c:v>
                </c:pt>
              </c:numCache>
            </c:numRef>
          </c:val>
        </c:ser>
        <c:firstSliceAng val="0"/>
        <c:holeSize val="50"/>
      </c:doughnut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plotArea>
      <c:layout/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Телефоны</c:v>
                </c:pt>
              </c:strCache>
            </c:strRef>
          </c:tx>
          <c:cat>
            <c:strRef>
              <c:f>Лист1!$A$2:$A$9</c:f>
              <c:strCache>
                <c:ptCount val="8"/>
                <c:pt idx="0">
                  <c:v>Samsung</c:v>
                </c:pt>
                <c:pt idx="1">
                  <c:v>Nokia</c:v>
                </c:pt>
                <c:pt idx="2">
                  <c:v>Sony Erecsson</c:v>
                </c:pt>
                <c:pt idx="3">
                  <c:v>LG</c:v>
                </c:pt>
                <c:pt idx="4">
                  <c:v>Мегафон</c:v>
                </c:pt>
                <c:pt idx="5">
                  <c:v>Fly</c:v>
                </c:pt>
                <c:pt idx="6">
                  <c:v>Motorolla</c:v>
                </c:pt>
                <c:pt idx="7">
                  <c:v>Alcatel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62</c:v>
                </c:pt>
                <c:pt idx="1">
                  <c:v>48</c:v>
                </c:pt>
                <c:pt idx="2">
                  <c:v>16</c:v>
                </c:pt>
                <c:pt idx="3">
                  <c:v>14</c:v>
                </c:pt>
                <c:pt idx="4">
                  <c:v>5</c:v>
                </c:pt>
                <c:pt idx="5">
                  <c:v>5</c:v>
                </c:pt>
                <c:pt idx="6">
                  <c:v>2</c:v>
                </c:pt>
                <c:pt idx="7">
                  <c:v>2</c:v>
                </c:pt>
              </c:numCache>
            </c:numRef>
          </c:val>
        </c:ser>
        <c:marker val="1"/>
        <c:axId val="85022592"/>
        <c:axId val="85024128"/>
      </c:lineChart>
      <c:catAx>
        <c:axId val="85022592"/>
        <c:scaling>
          <c:orientation val="minMax"/>
        </c:scaling>
        <c:axPos val="b"/>
        <c:tickLblPos val="nextTo"/>
        <c:crossAx val="85024128"/>
        <c:crosses val="autoZero"/>
        <c:auto val="1"/>
        <c:lblAlgn val="ctr"/>
        <c:lblOffset val="100"/>
      </c:catAx>
      <c:valAx>
        <c:axId val="85024128"/>
        <c:scaling>
          <c:orientation val="minMax"/>
        </c:scaling>
        <c:axPos val="l"/>
        <c:majorGridlines/>
        <c:numFmt formatCode="General" sourceLinked="1"/>
        <c:tickLblPos val="nextTo"/>
        <c:crossAx val="85022592"/>
        <c:crosses val="autoZero"/>
        <c:crossBetween val="between"/>
      </c:valAx>
    </c:plotArea>
    <c:legend>
      <c:legendPos val="r"/>
      <c:layout/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1"/>
  <c:chart>
    <c:title>
      <c:layout/>
    </c:title>
    <c:plotArea>
      <c:layout/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marker>
            <c:symbol val="none"/>
          </c:marker>
          <c:cat>
            <c:strRef>
              <c:f>Лист1!$A$2:$A$11</c:f>
              <c:strCache>
                <c:ptCount val="10"/>
                <c:pt idx="0">
                  <c:v>1 класс</c:v>
                </c:pt>
                <c:pt idx="1">
                  <c:v>2 класс</c:v>
                </c:pt>
                <c:pt idx="2">
                  <c:v>3 класс</c:v>
                </c:pt>
                <c:pt idx="3">
                  <c:v>4 класс</c:v>
                </c:pt>
                <c:pt idx="4">
                  <c:v>5 класс</c:v>
                </c:pt>
                <c:pt idx="5">
                  <c:v>6 класс</c:v>
                </c:pt>
                <c:pt idx="6">
                  <c:v>7 класс</c:v>
                </c:pt>
                <c:pt idx="7">
                  <c:v>8 класс</c:v>
                </c:pt>
                <c:pt idx="8">
                  <c:v>9 класс</c:v>
                </c:pt>
                <c:pt idx="9">
                  <c:v>10 класс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2</c:v>
                </c:pt>
                <c:pt idx="1">
                  <c:v>4</c:v>
                </c:pt>
                <c:pt idx="2">
                  <c:v>10</c:v>
                </c:pt>
                <c:pt idx="3">
                  <c:v>25</c:v>
                </c:pt>
                <c:pt idx="4">
                  <c:v>29</c:v>
                </c:pt>
                <c:pt idx="5">
                  <c:v>32</c:v>
                </c:pt>
                <c:pt idx="6">
                  <c:v>33</c:v>
                </c:pt>
                <c:pt idx="7">
                  <c:v>11</c:v>
                </c:pt>
                <c:pt idx="8">
                  <c:v>7</c:v>
                </c:pt>
                <c:pt idx="9">
                  <c:v>1</c:v>
                </c:pt>
              </c:numCache>
            </c:numRef>
          </c:val>
          <c:bubble3D val="1"/>
        </c:ser>
        <c:marker val="1"/>
        <c:axId val="85056896"/>
        <c:axId val="85656704"/>
      </c:lineChart>
      <c:catAx>
        <c:axId val="85056896"/>
        <c:scaling>
          <c:orientation val="minMax"/>
        </c:scaling>
        <c:axPos val="b"/>
        <c:tickLblPos val="nextTo"/>
        <c:crossAx val="85656704"/>
        <c:crosses val="autoZero"/>
        <c:auto val="1"/>
        <c:lblAlgn val="ctr"/>
        <c:lblOffset val="100"/>
      </c:catAx>
      <c:valAx>
        <c:axId val="85656704"/>
        <c:scaling>
          <c:orientation val="minMax"/>
        </c:scaling>
        <c:axPos val="l"/>
        <c:majorGridlines/>
        <c:minorGridlines/>
        <c:numFmt formatCode="General" sourceLinked="1"/>
        <c:tickLblPos val="nextTo"/>
        <c:crossAx val="85056896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1"/>
  <c:chart>
    <c:title>
      <c:layout/>
    </c:title>
    <c:plotArea>
      <c:layout/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marker>
            <c:symbol val="none"/>
          </c:marker>
          <c:cat>
            <c:strRef>
              <c:f>Лист1!$A$2:$A$8</c:f>
              <c:strCache>
                <c:ptCount val="7"/>
                <c:pt idx="0">
                  <c:v>Связь с родителями</c:v>
                </c:pt>
                <c:pt idx="1">
                  <c:v>Связь с друзьями</c:v>
                </c:pt>
                <c:pt idx="2">
                  <c:v>Сообщение</c:v>
                </c:pt>
                <c:pt idx="3">
                  <c:v>Мр3</c:v>
                </c:pt>
                <c:pt idx="4">
                  <c:v>Фото, видео съемка</c:v>
                </c:pt>
                <c:pt idx="5">
                  <c:v>Интернет </c:v>
                </c:pt>
                <c:pt idx="6">
                  <c:v>Игры 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48</c:v>
                </c:pt>
                <c:pt idx="1">
                  <c:v>48</c:v>
                </c:pt>
                <c:pt idx="2">
                  <c:v>19</c:v>
                </c:pt>
                <c:pt idx="3">
                  <c:v>37</c:v>
                </c:pt>
                <c:pt idx="4">
                  <c:v>23</c:v>
                </c:pt>
                <c:pt idx="5">
                  <c:v>37</c:v>
                </c:pt>
                <c:pt idx="6">
                  <c:v>14</c:v>
                </c:pt>
              </c:numCache>
            </c:numRef>
          </c:val>
          <c:bubble3D val="1"/>
        </c:ser>
        <c:marker val="1"/>
        <c:axId val="85714048"/>
        <c:axId val="85715584"/>
      </c:lineChart>
      <c:catAx>
        <c:axId val="85714048"/>
        <c:scaling>
          <c:orientation val="minMax"/>
        </c:scaling>
        <c:axPos val="b"/>
        <c:tickLblPos val="nextTo"/>
        <c:crossAx val="85715584"/>
        <c:crosses val="autoZero"/>
        <c:auto val="1"/>
        <c:lblAlgn val="ctr"/>
        <c:lblOffset val="100"/>
      </c:catAx>
      <c:valAx>
        <c:axId val="85715584"/>
        <c:scaling>
          <c:orientation val="minMax"/>
        </c:scaling>
        <c:axPos val="l"/>
        <c:majorGridlines/>
        <c:numFmt formatCode="General" sourceLinked="1"/>
        <c:tickLblPos val="nextTo"/>
        <c:crossAx val="85714048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8"/>
  <c:chart>
    <c:title>
      <c:layout/>
    </c:title>
    <c:plotArea>
      <c:layout/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marker>
            <c:symbol val="none"/>
          </c:marker>
          <c:cat>
            <c:strRef>
              <c:f>Лист1!$A$2:$A$5</c:f>
              <c:strCache>
                <c:ptCount val="4"/>
                <c:pt idx="0">
                  <c:v>1-3 минут</c:v>
                </c:pt>
                <c:pt idx="1">
                  <c:v>5 минут</c:v>
                </c:pt>
                <c:pt idx="2">
                  <c:v>10 минут</c:v>
                </c:pt>
                <c:pt idx="3">
                  <c:v>30 минут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29</c:v>
                </c:pt>
                <c:pt idx="1">
                  <c:v>39</c:v>
                </c:pt>
                <c:pt idx="2">
                  <c:v>41</c:v>
                </c:pt>
                <c:pt idx="3">
                  <c:v>45</c:v>
                </c:pt>
              </c:numCache>
            </c:numRef>
          </c:val>
        </c:ser>
        <c:marker val="1"/>
        <c:axId val="85804160"/>
        <c:axId val="85805696"/>
      </c:lineChart>
      <c:catAx>
        <c:axId val="85804160"/>
        <c:scaling>
          <c:orientation val="minMax"/>
        </c:scaling>
        <c:axPos val="b"/>
        <c:tickLblPos val="nextTo"/>
        <c:crossAx val="85805696"/>
        <c:crosses val="autoZero"/>
        <c:auto val="1"/>
        <c:lblAlgn val="ctr"/>
        <c:lblOffset val="100"/>
      </c:catAx>
      <c:valAx>
        <c:axId val="85805696"/>
        <c:scaling>
          <c:orientation val="minMax"/>
        </c:scaling>
        <c:axPos val="l"/>
        <c:majorGridlines/>
        <c:numFmt formatCode="General" sourceLinked="1"/>
        <c:tickLblPos val="nextTo"/>
        <c:crossAx val="85804160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1/1/2002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1/1/2002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1/1/2002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1/1/2002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1/1/2002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1/1/2002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1/1/2002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1/1/2002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1/1/2002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1/1/2002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1/1/2002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1/1/2002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images.yandex.ru/yandsearch?source=wiz&amp;fp=0&amp;img_url=http://s53.radikal.ru/i141/1007/69/bcff8f7dc594.jpg&amp;text=%D1%80%D0%B8%D1%81%D1%83%D0%BD%D0%BA%D0%B8%20%D0%BC%D0%BE%D0%B1%D0%B8%D0%BB%D1%8C%D0%BD%D0%BE%D0%B3%D0%BE%20%D1%82%D0%B5%D0%BB%D0%B5%D1%84%D0%BE%D0%BD%D0%B0&amp;noreask=1&amp;pos=22&amp;lr=65&amp;rpt=simage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images.yandex.ru/yandsearch?source=wiz&amp;fp=0&amp;img_url=http://www.hpc.ru/news/pics/22770.jpg&amp;text=%D1%80%D0%B8%D1%81%D1%83%D0%BD%D0%BA%D0%B8%20%D0%BC%D0%BE%D0%B1%D0%B8%D0%BB%D1%8C%D0%BD%D0%BE%D0%B3%D0%BE%20%D1%82%D0%B5%D0%BB%D0%B5%D1%84%D0%BE%D0%BD%D0%B0&amp;noreask=1&amp;pos=16&amp;lr=65&amp;rpt=simage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images.yandex.ru/yandsearch?source=wiz&amp;fp=0&amp;img_url=http://www.3dnews.ru/_imgdata/img/2006/11/10/32453.jpg&amp;text=%D1%80%D0%B8%D1%81%D1%83%D0%BD%D0%BA%D0%B8%20%D0%BC%D0%BE%D0%B1%D0%B8%D0%BB%D1%8C%D0%BD%D0%BE%D0%B3%D0%BE%20%D1%82%D0%B5%D0%BB%D0%B5%D1%84%D0%BE%D0%BD%D0%B0&amp;noreask=1&amp;pos=3&amp;lr=65&amp;rpt=simage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images.yandex.ru/yandsearch?source=wiz&amp;fp=0&amp;img_url=http://s53.radikal.ru/i141/1007/69/bcff8f7dc594.jpg&amp;text=%D1%80%D0%B8%D1%81%D1%83%D0%BD%D0%BA%D0%B8%20%D0%BC%D0%BE%D0%B1%D0%B8%D0%BB%D1%8C%D0%BD%D0%BE%D0%B3%D0%BE%20%D1%82%D0%B5%D0%BB%D0%B5%D1%84%D0%BE%D0%BD%D0%B0&amp;noreask=1&amp;pos=22&amp;lr=65&amp;rpt=simage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images.yandex.ru/yandsearch?source=wiz&amp;fp=0&amp;img_url=http://s53.radikal.ru/i141/1007/69/bcff8f7dc594.jpg&amp;text=%D1%80%D0%B8%D1%81%D1%83%D0%BD%D0%BA%D0%B8%20%D0%BC%D0%BE%D0%B1%D0%B8%D0%BB%D1%8C%D0%BD%D0%BE%D0%B3%D0%BE%20%D1%82%D0%B5%D0%BB%D0%B5%D1%84%D0%BE%D0%BD%D0%B0&amp;noreask=1&amp;pos=22&amp;lr=65&amp;rpt=simage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source=wiz&amp;fp=1&amp;img_url=http://sie.wk.io/shop/img/2007/04/12/D1/83030220867_vs.jpg&amp;uinfo=ww-1587-wh-792-fw-1362-fh-586-pd-0.8500000238418579&amp;p=1&amp;text=%D1%80%D0%B8%D1%81%D1%83%D0%BD%D0%BA%D0%B8%20%D0%BC%D0%BE%D0%B1%D0%B8%D0%BB%D1%8C%D0%BD%D0%BE%D0%B3%D0%BE%20%D1%82%D0%B5%D0%BB%D0%B5%D1%84%D0%BE%D0%BD%D0%B0&amp;noreask=1&amp;pos=32&amp;rpt=simage&amp;lr=65" TargetMode="Externa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images.yandex.ru/yandsearch?source=wiz&amp;fp=1&amp;img_url=http://sie.wk.io/shop/img/2007/04/12/D1/83030220867_vs.jpg&amp;uinfo=ww-1587-wh-792-fw-1362-fh-586-pd-0.8500000238418579&amp;p=1&amp;text=%D1%80%D0%B8%D1%81%D1%83%D0%BD%D0%BA%D0%B8%20%D0%BC%D0%BE%D0%B1%D0%B8%D0%BB%D1%8C%D0%BD%D0%BE%D0%B3%D0%BE%20%D1%82%D0%B5%D0%BB%D0%B5%D1%84%D0%BE%D0%BD%D0%B0&amp;noreask=1&amp;pos=32&amp;rpt=simage&amp;lr=65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images.yandex.ru/yandsearch?source=wiz&amp;fp=1&amp;img_url=http://sie.wk.io/shop/img/2007/04/12/D1/83030220867_vs.jpg&amp;uinfo=ww-1587-wh-792-fw-1362-fh-586-pd-0.8500000238418579&amp;p=1&amp;text=%D1%80%D0%B8%D1%81%D1%83%D0%BD%D0%BA%D0%B8%20%D0%BC%D0%BE%D0%B1%D0%B8%D0%BB%D1%8C%D0%BD%D0%BE%D0%B3%D0%BE%20%D1%82%D0%B5%D0%BB%D0%B5%D1%84%D0%BE%D0%BD%D0%B0&amp;noreask=1&amp;pos=32&amp;rpt=simage&amp;lr=65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images.yandex.ru/yandsearch?source=wiz&amp;fp=0&amp;img_url=http://s53.radikal.ru/i141/1007/69/bcff8f7dc594.jpg&amp;text=%D1%80%D0%B8%D1%81%D1%83%D0%BD%D0%BA%D0%B8%20%D0%BC%D0%BE%D0%B1%D0%B8%D0%BB%D1%8C%D0%BD%D0%BE%D0%B3%D0%BE%20%D1%82%D0%B5%D0%BB%D0%B5%D1%84%D0%BE%D0%BD%D0%B0&amp;noreask=1&amp;pos=22&amp;lr=65&amp;rpt=simage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images.yandex.ru/yandsearch?source=wiz&amp;fp=0&amp;img_url=http://www.3dnews.ru/_imgdata/img/2006/11/10/32453.jpg&amp;text=%D1%80%D0%B8%D1%81%D1%83%D0%BD%D0%BA%D0%B8%20%D0%BC%D0%BE%D0%B1%D0%B8%D0%BB%D1%8C%D0%BD%D0%BE%D0%B3%D0%BE%20%D1%82%D0%B5%D0%BB%D0%B5%D1%84%D0%BE%D0%BD%D0%B0&amp;noreask=1&amp;pos=3&amp;lr=65&amp;rpt=simage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images.yandex.ru/yandsearch?source=wiz&amp;fp=1&amp;img_url=http://sie.wk.io/shop/img/2007/04/12/D1/83030220867_vs.jpg&amp;uinfo=ww-1587-wh-792-fw-1362-fh-586-pd-0.8500000238418579&amp;p=1&amp;text=%D1%80%D0%B8%D1%81%D1%83%D0%BD%D0%BA%D0%B8%20%D0%BC%D0%BE%D0%B1%D0%B8%D0%BB%D1%8C%D0%BD%D0%BE%D0%B3%D0%BE%20%D1%82%D0%B5%D0%BB%D0%B5%D1%84%D0%BE%D0%BD%D0%B0&amp;noreask=1&amp;pos=32&amp;rpt=simage&amp;lr=65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62000"/>
            <a:ext cx="7772400" cy="762000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7030A0"/>
                </a:solidFill>
              </a:rPr>
              <a:t>НПК «Шаг в будущее»</a:t>
            </a:r>
            <a:endParaRPr lang="ru-RU" sz="3200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600200"/>
            <a:ext cx="7848600" cy="4572000"/>
          </a:xfrm>
        </p:spPr>
        <p:txBody>
          <a:bodyPr>
            <a:normAutofit fontScale="92500" lnSpcReduction="10000"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Проект</a:t>
            </a:r>
          </a:p>
          <a:p>
            <a:r>
              <a:rPr lang="ru-RU" sz="4800" dirty="0" smtClean="0">
                <a:solidFill>
                  <a:srgbClr val="0070C0"/>
                </a:solidFill>
              </a:rPr>
              <a:t>«Вред и польза </a:t>
            </a:r>
          </a:p>
          <a:p>
            <a:r>
              <a:rPr lang="ru-RU" sz="4800" dirty="0" smtClean="0">
                <a:solidFill>
                  <a:srgbClr val="0070C0"/>
                </a:solidFill>
              </a:rPr>
              <a:t>мобильных телефонов»</a:t>
            </a:r>
          </a:p>
          <a:p>
            <a:endParaRPr lang="ru-RU" sz="4800" dirty="0" smtClean="0">
              <a:solidFill>
                <a:srgbClr val="FF0000"/>
              </a:solidFill>
            </a:endParaRPr>
          </a:p>
          <a:p>
            <a:pPr algn="r"/>
            <a:r>
              <a:rPr lang="ru-RU" sz="2000" b="1" dirty="0" smtClean="0">
                <a:solidFill>
                  <a:srgbClr val="7030A0"/>
                </a:solidFill>
              </a:rPr>
              <a:t>Выполнила</a:t>
            </a:r>
            <a:r>
              <a:rPr lang="ru-RU" sz="2000" dirty="0" smtClean="0">
                <a:solidFill>
                  <a:srgbClr val="7030A0"/>
                </a:solidFill>
              </a:rPr>
              <a:t>: ученица 8 класса</a:t>
            </a:r>
          </a:p>
          <a:p>
            <a:r>
              <a:rPr lang="ru-RU" sz="2000" dirty="0" smtClean="0">
                <a:solidFill>
                  <a:srgbClr val="7030A0"/>
                </a:solidFill>
              </a:rPr>
              <a:t>                                                                           МБОУ СОШ </a:t>
            </a:r>
            <a:r>
              <a:rPr lang="ru-RU" sz="2000" dirty="0" err="1" smtClean="0">
                <a:solidFill>
                  <a:srgbClr val="7030A0"/>
                </a:solidFill>
              </a:rPr>
              <a:t>с.Шеми</a:t>
            </a:r>
            <a:r>
              <a:rPr lang="ru-RU" sz="2000" dirty="0" smtClean="0">
                <a:solidFill>
                  <a:srgbClr val="7030A0"/>
                </a:solidFill>
              </a:rPr>
              <a:t>  </a:t>
            </a:r>
            <a:r>
              <a:rPr lang="ru-RU" sz="2000" dirty="0" err="1" smtClean="0">
                <a:solidFill>
                  <a:srgbClr val="7030A0"/>
                </a:solidFill>
              </a:rPr>
              <a:t>Ооржак</a:t>
            </a:r>
            <a:r>
              <a:rPr lang="ru-RU" sz="2000" dirty="0" smtClean="0">
                <a:solidFill>
                  <a:srgbClr val="7030A0"/>
                </a:solidFill>
              </a:rPr>
              <a:t> </a:t>
            </a:r>
          </a:p>
          <a:p>
            <a:r>
              <a:rPr lang="ru-RU" sz="2000" dirty="0" smtClean="0">
                <a:solidFill>
                  <a:srgbClr val="7030A0"/>
                </a:solidFill>
              </a:rPr>
              <a:t>                                                      </a:t>
            </a:r>
            <a:r>
              <a:rPr lang="ru-RU" sz="2000" dirty="0" err="1" smtClean="0">
                <a:solidFill>
                  <a:srgbClr val="7030A0"/>
                </a:solidFill>
              </a:rPr>
              <a:t>Айдана</a:t>
            </a:r>
            <a:r>
              <a:rPr lang="ru-RU" sz="2000" dirty="0" smtClean="0">
                <a:solidFill>
                  <a:srgbClr val="7030A0"/>
                </a:solidFill>
              </a:rPr>
              <a:t> </a:t>
            </a:r>
            <a:r>
              <a:rPr lang="ru-RU" sz="2000" dirty="0" err="1" smtClean="0">
                <a:solidFill>
                  <a:srgbClr val="7030A0"/>
                </a:solidFill>
              </a:rPr>
              <a:t>Аясовна</a:t>
            </a:r>
            <a:r>
              <a:rPr lang="ru-RU" sz="2000" dirty="0" smtClean="0">
                <a:solidFill>
                  <a:srgbClr val="7030A0"/>
                </a:solidFill>
              </a:rPr>
              <a:t>.</a:t>
            </a:r>
          </a:p>
          <a:p>
            <a:r>
              <a:rPr lang="ru-RU" sz="2000" b="1" dirty="0" smtClean="0">
                <a:solidFill>
                  <a:srgbClr val="7030A0"/>
                </a:solidFill>
              </a:rPr>
              <a:t>                                                                           Руководитель: </a:t>
            </a:r>
            <a:r>
              <a:rPr lang="ru-RU" sz="2000" dirty="0" smtClean="0">
                <a:solidFill>
                  <a:srgbClr val="7030A0"/>
                </a:solidFill>
              </a:rPr>
              <a:t>социальный </a:t>
            </a:r>
          </a:p>
          <a:p>
            <a:r>
              <a:rPr lang="ru-RU" sz="2000" dirty="0" smtClean="0">
                <a:solidFill>
                  <a:srgbClr val="7030A0"/>
                </a:solidFill>
              </a:rPr>
              <a:t>                                                              педагог </a:t>
            </a:r>
            <a:r>
              <a:rPr lang="ru-RU" sz="2000" dirty="0" err="1" smtClean="0">
                <a:solidFill>
                  <a:srgbClr val="7030A0"/>
                </a:solidFill>
              </a:rPr>
              <a:t>Ооржак</a:t>
            </a:r>
            <a:r>
              <a:rPr lang="ru-RU" sz="2000" dirty="0" smtClean="0">
                <a:solidFill>
                  <a:srgbClr val="7030A0"/>
                </a:solidFill>
              </a:rPr>
              <a:t> О.О.</a:t>
            </a:r>
          </a:p>
          <a:p>
            <a:pPr algn="r"/>
            <a:endParaRPr lang="ru-RU" sz="2400" dirty="0" smtClean="0">
              <a:solidFill>
                <a:srgbClr val="FF0000"/>
              </a:solidFill>
            </a:endParaRPr>
          </a:p>
          <a:p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2051" name="Picture 3" descr="C:\Documents and Settings\User\Рабочий стол\1210854442_provoke_nokia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1452562" y="3195640"/>
            <a:ext cx="2352676" cy="37337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        Мобильный телефон, как и вся техника, излучает вредное воздействие, которое называется </a:t>
            </a:r>
            <a:r>
              <a:rPr lang="en-US" dirty="0" smtClean="0"/>
              <a:t>SAR</a:t>
            </a:r>
            <a:r>
              <a:rPr lang="ru-RU" dirty="0" smtClean="0"/>
              <a:t> (единица измерения удельной величины поглощения излучения организмом человека вредного воздействия сотового аппарата). Чем больше в телефоне функций, тем, как правило, выше уровень </a:t>
            </a:r>
            <a:r>
              <a:rPr lang="en-US" dirty="0" smtClean="0"/>
              <a:t>SAR</a:t>
            </a:r>
            <a:r>
              <a:rPr lang="ru-RU" dirty="0" smtClean="0"/>
              <a:t>. В точности и наоборот. Так например, у  </a:t>
            </a:r>
            <a:r>
              <a:rPr lang="en-US" dirty="0" smtClean="0"/>
              <a:t>Nokia N</a:t>
            </a:r>
            <a:r>
              <a:rPr lang="ru-RU" dirty="0" smtClean="0"/>
              <a:t> 73 </a:t>
            </a:r>
            <a:r>
              <a:rPr lang="en-US" dirty="0" smtClean="0"/>
              <a:t>SAR</a:t>
            </a:r>
            <a:r>
              <a:rPr lang="ru-RU" dirty="0" smtClean="0"/>
              <a:t>=1.12, что является очень высоким и опасным.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350838"/>
          </a:xfrm>
        </p:spPr>
        <p:txBody>
          <a:bodyPr>
            <a:normAutofit fontScale="90000"/>
          </a:bodyPr>
          <a:lstStyle/>
          <a:p>
            <a:r>
              <a:rPr lang="ru-RU" sz="900" b="1" u="sng" dirty="0" smtClean="0">
                <a:solidFill>
                  <a:srgbClr val="FF0000"/>
                </a:solidFill>
              </a:rPr>
              <a:t/>
            </a:r>
            <a:br>
              <a:rPr lang="ru-RU" sz="900" b="1" u="sng" dirty="0" smtClean="0">
                <a:solidFill>
                  <a:srgbClr val="FF0000"/>
                </a:solidFill>
              </a:rPr>
            </a:br>
            <a:r>
              <a:rPr lang="ru-RU" sz="900" b="1" u="sng" dirty="0" smtClean="0">
                <a:solidFill>
                  <a:srgbClr val="FF0000"/>
                </a:solidFill>
              </a:rPr>
              <a:t/>
            </a:r>
            <a:br>
              <a:rPr lang="ru-RU" sz="900" b="1" u="sng" dirty="0" smtClean="0">
                <a:solidFill>
                  <a:srgbClr val="FF0000"/>
                </a:solidFill>
              </a:rPr>
            </a:br>
            <a:r>
              <a:rPr lang="ru-RU" b="1" u="sng" dirty="0" smtClean="0">
                <a:solidFill>
                  <a:srgbClr val="FF0000"/>
                </a:solidFill>
              </a:rPr>
              <a:t>Исследовательский этап:</a:t>
            </a:r>
            <a:br>
              <a:rPr lang="ru-RU" b="1" u="sng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Первый этап  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(сентябрь-ноябрь 2013г.)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     </a:t>
            </a:r>
            <a:endParaRPr lang="ru-RU" sz="900" dirty="0" smtClean="0"/>
          </a:p>
          <a:p>
            <a:pPr>
              <a:buNone/>
            </a:pPr>
            <a:r>
              <a:rPr lang="ru-RU" sz="900" dirty="0" smtClean="0"/>
              <a:t>                                          </a:t>
            </a:r>
            <a:r>
              <a:rPr lang="ru-RU" dirty="0" smtClean="0"/>
              <a:t>предполагал изучение и анализ научно-популярной, учебной литературы и периодической печати по теме проекта. На основе этого анализа были выявлены направления исследования, определены его объект, предмет, цель, задачи и сформулирована рабочая гипотеза. </a:t>
            </a:r>
          </a:p>
        </p:txBody>
      </p:sp>
      <p:pic>
        <p:nvPicPr>
          <p:cNvPr id="5" name="Рисунок 4" descr="http://im4-tub-ru.yandex.net/i?id=383669613-71-72&amp;n=21">
            <a:hlinkClick r:id="rId2" tgtFrame="&quot;_blank&quot;"/>
          </p:cNvPr>
          <p:cNvPicPr/>
          <p:nvPr/>
        </p:nvPicPr>
        <p:blipFill>
          <a:blip r:embed="rId3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7467602" y="304800"/>
            <a:ext cx="1414145" cy="14249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73183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Второй  этап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>(ноябрь - декабрь 2013г.)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      проводилось анкетирование с целью проверки действенности выдвинутой нами гипотезы.</a:t>
            </a:r>
            <a:endParaRPr lang="ru-RU" dirty="0"/>
          </a:p>
        </p:txBody>
      </p:sp>
      <p:pic>
        <p:nvPicPr>
          <p:cNvPr id="4" name="Рисунок 3" descr="F:\какака.bmp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3200399"/>
            <a:ext cx="73914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73183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Третий  этап </a:t>
            </a:r>
            <a:r>
              <a:rPr lang="ru-RU" dirty="0" smtClean="0">
                <a:solidFill>
                  <a:srgbClr val="FF0000"/>
                </a:solidFill>
              </a:rPr>
              <a:t>(январь 2014г.)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    анализировались и обрабатывались результаты  анкетирования, подводились итоги, разрабатывались рекомендации для  учащихся об использовании мобильного телефона, выступления в 5-8 классах.</a:t>
            </a:r>
          </a:p>
          <a:p>
            <a:endParaRPr lang="ru-RU" dirty="0"/>
          </a:p>
        </p:txBody>
      </p:sp>
      <p:pic>
        <p:nvPicPr>
          <p:cNvPr id="4" name="Рисунок 3" descr="http://im5-tub-ru.yandex.net/i?id=176546151-63-72&amp;n=21">
            <a:hlinkClick r:id="rId2" tgtFrame="&quot;_blank&quot;"/>
          </p:cNvPr>
          <p:cNvPicPr/>
          <p:nvPr/>
        </p:nvPicPr>
        <p:blipFill>
          <a:blip r:embed="rId3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190999"/>
            <a:ext cx="4038600" cy="243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0803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Практическая значимость проекта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     заключается в том, что разработанные нами  беседы о </a:t>
            </a:r>
            <a:r>
              <a:rPr lang="ru-RU" smtClean="0"/>
              <a:t>правилах пользования </a:t>
            </a:r>
            <a:r>
              <a:rPr lang="ru-RU" dirty="0" smtClean="0"/>
              <a:t>мобильных телефонов могут быть использованы на уроках окружающего мира и даже на уроках биологии, на родительских собраниях, на классных часах, посвящённых данной теме. 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http://im1-tub-ru.yandex.net/i?id=519152231-11-72&amp;n=21">
            <a:hlinkClick r:id="rId2" tgtFrame="&quot;_blank&quot;"/>
          </p:cNvPr>
          <p:cNvPicPr/>
          <p:nvPr/>
        </p:nvPicPr>
        <p:blipFill>
          <a:blip r:embed="rId3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648201"/>
            <a:ext cx="1905000" cy="190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731838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b="1" dirty="0" smtClean="0"/>
              <a:t> </a:t>
            </a:r>
            <a:r>
              <a:rPr lang="ru-RU" sz="2200" b="1" dirty="0" smtClean="0">
                <a:solidFill>
                  <a:srgbClr val="FF0000"/>
                </a:solidFill>
              </a:rPr>
              <a:t>Анкетирование в МБОУ СОШ </a:t>
            </a:r>
            <a:r>
              <a:rPr lang="ru-RU" sz="2200" b="1" dirty="0" err="1" smtClean="0">
                <a:solidFill>
                  <a:srgbClr val="FF0000"/>
                </a:solidFill>
              </a:rPr>
              <a:t>с.Шеми</a:t>
            </a:r>
            <a:r>
              <a:rPr lang="ru-RU" sz="2200" b="1" dirty="0" smtClean="0">
                <a:solidFill>
                  <a:srgbClr val="FF0000"/>
                </a:solidFill>
              </a:rPr>
              <a:t>  с 1-11 класс по теме:                      «Популярность мобильного телефона в нашей школе, значение сотового аппарата в жизни школьника МБОУ СОШ </a:t>
            </a:r>
            <a:r>
              <a:rPr lang="ru-RU" sz="2200" b="1" dirty="0" err="1" smtClean="0">
                <a:solidFill>
                  <a:srgbClr val="FF0000"/>
                </a:solidFill>
              </a:rPr>
              <a:t>с.Шеми</a:t>
            </a:r>
            <a:r>
              <a:rPr lang="ru-RU" sz="2200" b="1" dirty="0" smtClean="0">
                <a:solidFill>
                  <a:srgbClr val="FF0000"/>
                </a:solidFill>
              </a:rPr>
              <a:t>». 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000" dirty="0" smtClean="0"/>
              <a:t>Всего анкету заполнили 216 человек.</a:t>
            </a:r>
          </a:p>
          <a:p>
            <a:pPr>
              <a:buNone/>
            </a:pPr>
            <a:r>
              <a:rPr lang="ru-RU" sz="2000" i="1" u="sng" dirty="0" smtClean="0"/>
              <a:t>1. </a:t>
            </a:r>
            <a:r>
              <a:rPr lang="ru-RU" sz="2000" i="1" u="sng" dirty="0" smtClean="0">
                <a:solidFill>
                  <a:schemeClr val="tx2"/>
                </a:solidFill>
              </a:rPr>
              <a:t>Есть ли у вас мобильный телефон?</a:t>
            </a:r>
            <a:r>
              <a:rPr lang="ru-RU" sz="2000" u="sng" dirty="0" smtClean="0">
                <a:solidFill>
                  <a:schemeClr val="tx2"/>
                </a:solidFill>
              </a:rPr>
              <a:t> 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2"/>
                </a:solidFill>
              </a:rPr>
              <a:t>Ответили «Да» – 154  учащихся, что составляет (71%)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2"/>
                </a:solidFill>
              </a:rPr>
              <a:t>Ответили «Нет» – 62 ученика, соответственно (29%)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2200" b="1" dirty="0" smtClean="0">
                <a:solidFill>
                  <a:srgbClr val="FF0000"/>
                </a:solidFill>
              </a:rPr>
              <a:t>Вывод:   </a:t>
            </a:r>
            <a:r>
              <a:rPr lang="ru-RU" sz="2200" dirty="0" smtClean="0"/>
              <a:t>таким образом, практически все учащиеся нашей школы имеют мобильный телефон</a:t>
            </a:r>
            <a:endParaRPr lang="ru-RU" sz="2200" dirty="0"/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1143000" y="2133600"/>
          <a:ext cx="6781800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84238"/>
          </a:xfrm>
        </p:spPr>
        <p:txBody>
          <a:bodyPr>
            <a:normAutofit fontScale="90000"/>
          </a:bodyPr>
          <a:lstStyle/>
          <a:p>
            <a:r>
              <a:rPr lang="ru-RU" sz="3600" i="1" dirty="0" smtClean="0"/>
              <a:t/>
            </a:r>
            <a:br>
              <a:rPr lang="ru-RU" sz="3600" i="1" dirty="0" smtClean="0"/>
            </a:br>
            <a:r>
              <a:rPr lang="ru-RU" sz="3600" i="1" dirty="0" smtClean="0"/>
              <a:t>2. </a:t>
            </a:r>
            <a:r>
              <a:rPr lang="ru-RU" sz="3600" i="1" u="sng" dirty="0" smtClean="0">
                <a:solidFill>
                  <a:schemeClr val="tx2"/>
                </a:solidFill>
              </a:rPr>
              <a:t>Какой марки у Вас мобильный телефон?</a:t>
            </a:r>
            <a:r>
              <a:rPr lang="ru-RU" sz="3600" u="sng" dirty="0" smtClean="0">
                <a:solidFill>
                  <a:schemeClr val="tx2"/>
                </a:solidFill>
              </a:rPr>
              <a:t> </a:t>
            </a:r>
            <a:r>
              <a:rPr lang="ru-RU" dirty="0" smtClean="0">
                <a:solidFill>
                  <a:schemeClr val="tx2"/>
                </a:solidFill>
              </a:rPr>
              <a:t/>
            </a:r>
            <a:br>
              <a:rPr lang="ru-RU" dirty="0" smtClean="0">
                <a:solidFill>
                  <a:schemeClr val="tx2"/>
                </a:solidFill>
              </a:rPr>
            </a:b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Nokia</a:t>
            </a:r>
            <a:r>
              <a:rPr lang="ru-RU" dirty="0" smtClean="0">
                <a:solidFill>
                  <a:schemeClr val="tx2"/>
                </a:solidFill>
              </a:rPr>
              <a:t> – 48 учащихся, что составляет (31 %)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Sony Eriksson</a:t>
            </a:r>
            <a:r>
              <a:rPr lang="ru-RU" dirty="0" smtClean="0">
                <a:solidFill>
                  <a:schemeClr val="tx2"/>
                </a:solidFill>
              </a:rPr>
              <a:t> – 16 соответственно (10 %)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Samsung</a:t>
            </a:r>
            <a:r>
              <a:rPr lang="ru-RU" dirty="0" smtClean="0">
                <a:solidFill>
                  <a:schemeClr val="tx2"/>
                </a:solidFill>
              </a:rPr>
              <a:t> – 62  (40 %)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LG</a:t>
            </a:r>
            <a:r>
              <a:rPr lang="ru-RU" dirty="0" smtClean="0">
                <a:solidFill>
                  <a:schemeClr val="tx2"/>
                </a:solidFill>
              </a:rPr>
              <a:t>– 14  (9 %) 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Fly </a:t>
            </a:r>
            <a:r>
              <a:rPr lang="ru-RU" dirty="0" smtClean="0">
                <a:solidFill>
                  <a:schemeClr val="tx2"/>
                </a:solidFill>
              </a:rPr>
              <a:t>– </a:t>
            </a:r>
            <a:r>
              <a:rPr lang="en-US" dirty="0" smtClean="0">
                <a:solidFill>
                  <a:schemeClr val="tx2"/>
                </a:solidFill>
              </a:rPr>
              <a:t>5</a:t>
            </a:r>
            <a:r>
              <a:rPr lang="ru-RU" dirty="0" smtClean="0">
                <a:solidFill>
                  <a:schemeClr val="tx2"/>
                </a:solidFill>
              </a:rPr>
              <a:t>,что составляет (</a:t>
            </a:r>
            <a:r>
              <a:rPr lang="en-US" dirty="0" smtClean="0">
                <a:solidFill>
                  <a:schemeClr val="tx2"/>
                </a:solidFill>
              </a:rPr>
              <a:t>3</a:t>
            </a:r>
            <a:r>
              <a:rPr lang="ru-RU" dirty="0" smtClean="0">
                <a:solidFill>
                  <a:schemeClr val="tx2"/>
                </a:solidFill>
              </a:rPr>
              <a:t> %)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Motorola</a:t>
            </a:r>
            <a:r>
              <a:rPr lang="ru-RU" dirty="0" smtClean="0">
                <a:solidFill>
                  <a:schemeClr val="tx2"/>
                </a:solidFill>
              </a:rPr>
              <a:t> – </a:t>
            </a:r>
            <a:r>
              <a:rPr lang="en-US" dirty="0" smtClean="0">
                <a:solidFill>
                  <a:schemeClr val="tx2"/>
                </a:solidFill>
              </a:rPr>
              <a:t>2</a:t>
            </a:r>
            <a:r>
              <a:rPr lang="ru-RU" dirty="0" smtClean="0">
                <a:solidFill>
                  <a:schemeClr val="tx2"/>
                </a:solidFill>
              </a:rPr>
              <a:t>соответственно (</a:t>
            </a:r>
            <a:r>
              <a:rPr lang="en-US" dirty="0" smtClean="0">
                <a:solidFill>
                  <a:schemeClr val="tx2"/>
                </a:solidFill>
              </a:rPr>
              <a:t>1</a:t>
            </a:r>
            <a:r>
              <a:rPr lang="ru-RU" dirty="0" smtClean="0">
                <a:solidFill>
                  <a:schemeClr val="tx2"/>
                </a:solidFill>
              </a:rPr>
              <a:t> %)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Alcatel</a:t>
            </a:r>
            <a:r>
              <a:rPr lang="ru-RU" dirty="0" smtClean="0">
                <a:solidFill>
                  <a:schemeClr val="tx2"/>
                </a:solidFill>
              </a:rPr>
              <a:t>– </a:t>
            </a:r>
            <a:r>
              <a:rPr lang="en-US" dirty="0" smtClean="0">
                <a:solidFill>
                  <a:schemeClr val="tx2"/>
                </a:solidFill>
              </a:rPr>
              <a:t>2</a:t>
            </a:r>
            <a:r>
              <a:rPr lang="ru-RU" dirty="0" smtClean="0">
                <a:solidFill>
                  <a:schemeClr val="tx2"/>
                </a:solidFill>
              </a:rPr>
              <a:t>  (1 %)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Мегафон – 5 (3 %)</a:t>
            </a:r>
          </a:p>
        </p:txBody>
      </p:sp>
      <p:pic>
        <p:nvPicPr>
          <p:cNvPr id="4" name="Рисунок 3" descr="http://im4-tub-ru.yandex.net/i?id=383669613-71-72&amp;n=21">
            <a:hlinkClick r:id="rId2" tgtFrame="&quot;_blank&quot;"/>
          </p:cNvPr>
          <p:cNvPicPr/>
          <p:nvPr/>
        </p:nvPicPr>
        <p:blipFill>
          <a:blip r:embed="rId3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971801"/>
            <a:ext cx="1905000" cy="327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731838"/>
          </a:xfrm>
        </p:spPr>
        <p:txBody>
          <a:bodyPr>
            <a:normAutofit fontScale="90000"/>
          </a:bodyPr>
          <a:lstStyle/>
          <a:p>
            <a:r>
              <a:rPr lang="ru-RU" u="sng" dirty="0" smtClean="0"/>
              <a:t>2. Какой марки у вас </a:t>
            </a:r>
            <a:br>
              <a:rPr lang="ru-RU" u="sng" dirty="0" smtClean="0"/>
            </a:br>
            <a:r>
              <a:rPr lang="ru-RU" u="sng" dirty="0" smtClean="0"/>
              <a:t>мобильный телефон?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lnSpcReduction="1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sz="3000" b="1" dirty="0" smtClean="0"/>
              <a:t>Вывод:</a:t>
            </a:r>
            <a:r>
              <a:rPr lang="ru-RU" sz="3000" dirty="0" smtClean="0"/>
              <a:t> Таким образом, самые популярные марки мобильных телефонов в нашей школе это: </a:t>
            </a:r>
            <a:r>
              <a:rPr lang="en-US" sz="3000" dirty="0" smtClean="0"/>
              <a:t>Samsung </a:t>
            </a:r>
            <a:r>
              <a:rPr lang="ru-RU" sz="3000" dirty="0" smtClean="0"/>
              <a:t> и </a:t>
            </a:r>
            <a:r>
              <a:rPr lang="en-US" sz="3000" dirty="0" smtClean="0"/>
              <a:t> Nokia</a:t>
            </a:r>
            <a:r>
              <a:rPr lang="ru-RU" sz="3000" dirty="0" smtClean="0"/>
              <a:t>, а на третьем  месте</a:t>
            </a:r>
            <a:r>
              <a:rPr lang="en-US" sz="3000" dirty="0" smtClean="0"/>
              <a:t> Sony Eriksson</a:t>
            </a:r>
            <a:r>
              <a:rPr lang="ru-RU" sz="3000" dirty="0" smtClean="0"/>
              <a:t>.</a:t>
            </a:r>
            <a:endParaRPr lang="ru-RU" sz="3000" dirty="0"/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762000" y="1397000"/>
          <a:ext cx="7772400" cy="372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52400"/>
          </a:xfrm>
        </p:spPr>
        <p:txBody>
          <a:bodyPr>
            <a:noAutofit/>
          </a:bodyPr>
          <a:lstStyle/>
          <a:p>
            <a:r>
              <a:rPr lang="en-US" sz="3600" u="sng" dirty="0" smtClean="0">
                <a:solidFill>
                  <a:srgbClr val="002060"/>
                </a:solidFill>
              </a:rPr>
              <a:t>3</a:t>
            </a:r>
            <a:r>
              <a:rPr lang="ru-RU" sz="3600" u="sng" dirty="0" smtClean="0">
                <a:solidFill>
                  <a:srgbClr val="002060"/>
                </a:solidFill>
              </a:rPr>
              <a:t>. В каком классе у Вас появился мобильный телефон?</a:t>
            </a:r>
            <a:endParaRPr lang="ru-RU" sz="3600" u="sng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dirty="0" smtClean="0"/>
              <a:t>«В первом классе» – ответили 2  учащихся</a:t>
            </a:r>
          </a:p>
          <a:p>
            <a:pPr algn="ctr">
              <a:buNone/>
            </a:pPr>
            <a:r>
              <a:rPr lang="ru-RU" sz="2400" dirty="0" smtClean="0"/>
              <a:t>«Во втором классе» – ответили  4</a:t>
            </a:r>
          </a:p>
          <a:p>
            <a:pPr algn="ctr">
              <a:buNone/>
            </a:pPr>
            <a:r>
              <a:rPr lang="ru-RU" sz="2400" dirty="0" smtClean="0"/>
              <a:t>«В третьем классе» –  ответили 10</a:t>
            </a:r>
          </a:p>
          <a:p>
            <a:pPr algn="ctr">
              <a:buNone/>
            </a:pPr>
            <a:r>
              <a:rPr lang="ru-RU" sz="2400" dirty="0" smtClean="0"/>
              <a:t>«В четвертом классе» – ответили 25</a:t>
            </a:r>
          </a:p>
          <a:p>
            <a:pPr algn="ctr">
              <a:buNone/>
            </a:pPr>
            <a:r>
              <a:rPr lang="ru-RU" sz="2400" dirty="0" smtClean="0"/>
              <a:t>«В пятом классе» –ответили 29 учащихся</a:t>
            </a:r>
          </a:p>
          <a:p>
            <a:pPr algn="ctr">
              <a:buNone/>
            </a:pPr>
            <a:r>
              <a:rPr lang="ru-RU" sz="2400" dirty="0" smtClean="0"/>
              <a:t>«В шестом классе» – ответили 32 учеников</a:t>
            </a:r>
          </a:p>
          <a:p>
            <a:pPr algn="ctr">
              <a:buNone/>
            </a:pPr>
            <a:r>
              <a:rPr lang="ru-RU" sz="2400" dirty="0" smtClean="0"/>
              <a:t>«В седьмом классе» – ответили 33 учащихся</a:t>
            </a:r>
          </a:p>
          <a:p>
            <a:pPr algn="ctr">
              <a:buNone/>
            </a:pPr>
            <a:r>
              <a:rPr lang="ru-RU" sz="2400" dirty="0" smtClean="0"/>
              <a:t>«В восьмом классе» – ответили 11 учащихся</a:t>
            </a:r>
          </a:p>
          <a:p>
            <a:pPr algn="ctr">
              <a:buNone/>
            </a:pPr>
            <a:r>
              <a:rPr lang="ru-RU" sz="2400" dirty="0" smtClean="0"/>
              <a:t>«В девятом классе» – ответили 7 учащихся</a:t>
            </a:r>
          </a:p>
          <a:p>
            <a:pPr algn="ctr">
              <a:buNone/>
            </a:pPr>
            <a:r>
              <a:rPr lang="ru-RU" sz="2400" dirty="0" smtClean="0"/>
              <a:t>«В десятом классе» –ответил 1 ученик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</p:txBody>
      </p:sp>
    </p:spTree>
  </p:cSld>
  <p:clrMapOvr>
    <a:masterClrMapping/>
  </p:clrMapOvr>
  <p:transition spd="slow">
    <p:wheel spokes="8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Вывод: </a:t>
            </a:r>
            <a:r>
              <a:rPr lang="ru-RU" sz="2800" dirty="0" smtClean="0"/>
              <a:t>Таким образом,  у половины учащихся нашей школы телефон появился с 4 по 7 классы</a:t>
            </a:r>
            <a:endParaRPr lang="ru-RU" sz="28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4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            </a:t>
            </a:r>
            <a:r>
              <a:rPr lang="ru-RU" sz="3800" b="1" dirty="0" smtClean="0">
                <a:solidFill>
                  <a:srgbClr val="FF0000"/>
                </a:solidFill>
              </a:rPr>
              <a:t>Введение:</a:t>
            </a:r>
          </a:p>
          <a:p>
            <a:pPr>
              <a:buNone/>
            </a:pPr>
            <a:r>
              <a:rPr lang="ru-RU" dirty="0" smtClean="0"/>
              <a:t>              Представить мир без мобильной связи уже невозможно. По данным Ассоциации производителей систем сотовых телекоммуникаций, число абонентов мобильной связи ежедневно увеличивается на 46 тыс. человек и к 2010 году повысилась на  1,25 млрд. В России число абонентов приближается к 22 миллионам. Из вышесказанного можно сделать вывод, что если не знать, как правильно пользоваться мобильным телефоном, то можно основательно испортить свое здоровье. </a:t>
            </a:r>
          </a:p>
          <a:p>
            <a:pPr>
              <a:buNone/>
            </a:pPr>
            <a:r>
              <a:rPr lang="ru-RU" dirty="0" smtClean="0"/>
              <a:t>                 Поэтому темой моей работы стала: </a:t>
            </a:r>
          </a:p>
          <a:p>
            <a:pPr>
              <a:buNone/>
            </a:pPr>
            <a:r>
              <a:rPr lang="ru-RU" dirty="0" smtClean="0"/>
              <a:t>«Вред  и польза  мобильных телефонов»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6" name="Рисунок 5" descr="http://im4-tub-ru.yandex.net/i?id=383669613-71-72&amp;n=21">
            <a:hlinkClick r:id="rId2" tgtFrame="&quot;_blank&quot;"/>
          </p:cNvPr>
          <p:cNvPicPr/>
          <p:nvPr/>
        </p:nvPicPr>
        <p:blipFill>
          <a:blip r:embed="rId3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7696202" y="4724401"/>
            <a:ext cx="1109345" cy="182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ru-RU" sz="2800" u="sng" dirty="0" smtClean="0">
                <a:solidFill>
                  <a:srgbClr val="002060"/>
                </a:solidFill>
              </a:rPr>
              <a:t>4. Функции, для которых чаще всего школьники используют  мобильный телефон?</a:t>
            </a:r>
            <a:endParaRPr lang="ru-RU" sz="2800" u="sng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Связь с родителями – 48</a:t>
            </a:r>
          </a:p>
          <a:p>
            <a:pPr>
              <a:buNone/>
            </a:pPr>
            <a:r>
              <a:rPr lang="ru-RU" sz="2000" dirty="0" smtClean="0"/>
              <a:t>Связь с друзьями– 48</a:t>
            </a:r>
          </a:p>
          <a:p>
            <a:pPr>
              <a:buNone/>
            </a:pPr>
            <a:r>
              <a:rPr lang="ru-RU" sz="2000" dirty="0" smtClean="0"/>
              <a:t>Сообщение – 19</a:t>
            </a:r>
          </a:p>
          <a:p>
            <a:pPr>
              <a:buNone/>
            </a:pPr>
            <a:r>
              <a:rPr lang="ru-RU" sz="2000" dirty="0" smtClean="0"/>
              <a:t>Мр3 – 37</a:t>
            </a:r>
          </a:p>
          <a:p>
            <a:pPr>
              <a:buNone/>
            </a:pPr>
            <a:r>
              <a:rPr lang="ru-RU" sz="2000" dirty="0" smtClean="0"/>
              <a:t>Фото, видео съемка –  23</a:t>
            </a:r>
          </a:p>
          <a:p>
            <a:pPr>
              <a:buNone/>
            </a:pPr>
            <a:r>
              <a:rPr lang="ru-RU" sz="2000" dirty="0" smtClean="0"/>
              <a:t>Интернет – 37</a:t>
            </a:r>
          </a:p>
          <a:p>
            <a:pPr>
              <a:buNone/>
            </a:pPr>
            <a:r>
              <a:rPr lang="ru-RU" sz="2000" dirty="0" smtClean="0"/>
              <a:t>Игры -  14</a:t>
            </a:r>
            <a:endParaRPr lang="ru-RU" sz="2000" dirty="0"/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2971800" y="1295400"/>
          <a:ext cx="5943600" cy="5054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Рисунок 4" descr="http://im5-tub-ru.yandex.net/i?id=276851368-43-72&amp;n=21">
            <a:hlinkClick r:id="rId3" tgtFrame="&quot;_blank&quot;"/>
          </p:cNvPr>
          <p:cNvPicPr/>
          <p:nvPr/>
        </p:nvPicPr>
        <p:blipFill>
          <a:blip r:embed="rId4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 rot="19924068">
            <a:off x="685800" y="4343401"/>
            <a:ext cx="12192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08038"/>
          </a:xfrm>
        </p:spPr>
        <p:txBody>
          <a:bodyPr/>
          <a:lstStyle/>
          <a:p>
            <a:r>
              <a:rPr lang="ru-RU" dirty="0" smtClean="0"/>
              <a:t>Вывод: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Таким образом, большинство учащихся МБОУ СОШ  </a:t>
            </a:r>
            <a:r>
              <a:rPr lang="ru-RU" dirty="0" err="1" smtClean="0"/>
              <a:t>с.Шеми</a:t>
            </a:r>
            <a:r>
              <a:rPr lang="ru-RU" dirty="0" smtClean="0"/>
              <a:t> используют мобильный телефон  для связи с родителями, друзьями и отправки сообщений. Ученики 5-7 классов отметили, что используют мобильный телефон, как средство связи. А вот учащиеся с 8 по 11 класс указали, что мобильный телефон используют, как плеер, игры и вход в Интернет. </a:t>
            </a:r>
            <a:endParaRPr lang="ru-RU" dirty="0"/>
          </a:p>
        </p:txBody>
      </p:sp>
      <p:pic>
        <p:nvPicPr>
          <p:cNvPr id="5" name="Рисунок 4" descr="http://im5-tub-ru.yandex.net/i?id=276851368-43-72&amp;n=21">
            <a:hlinkClick r:id="rId2" tgtFrame="&quot;_blank&quot;"/>
          </p:cNvPr>
          <p:cNvPicPr/>
          <p:nvPr/>
        </p:nvPicPr>
        <p:blipFill>
          <a:blip r:embed="rId3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 rot="18489898">
            <a:off x="1015243" y="375963"/>
            <a:ext cx="893445" cy="14660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84238"/>
          </a:xfrm>
        </p:spPr>
        <p:txBody>
          <a:bodyPr>
            <a:normAutofit fontScale="90000"/>
          </a:bodyPr>
          <a:lstStyle/>
          <a:p>
            <a:r>
              <a:rPr lang="ru-RU" sz="3200" u="sng" dirty="0" smtClean="0">
                <a:solidFill>
                  <a:srgbClr val="002060"/>
                </a:solidFill>
              </a:rPr>
              <a:t>5. На вопрос «Сколько времени в сутки Вы проводите с мобильным телефоном?»</a:t>
            </a:r>
            <a:endParaRPr lang="ru-RU" sz="3200" u="sng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1 – 3 минуты– ответили 29  учеников</a:t>
            </a:r>
          </a:p>
          <a:p>
            <a:pPr>
              <a:buNone/>
            </a:pPr>
            <a:r>
              <a:rPr lang="ru-RU" sz="2000" dirty="0" smtClean="0"/>
              <a:t> 5 минут – ответили 39 </a:t>
            </a:r>
          </a:p>
          <a:p>
            <a:pPr>
              <a:buNone/>
            </a:pPr>
            <a:r>
              <a:rPr lang="ru-RU" sz="2000" dirty="0" smtClean="0"/>
              <a:t>10 минут – 41 учащихся</a:t>
            </a:r>
          </a:p>
          <a:p>
            <a:pPr marL="457200" indent="-457200">
              <a:buAutoNum type="arabicPlain" startAt="30"/>
            </a:pPr>
            <a:r>
              <a:rPr lang="ru-RU" sz="2000" dirty="0" smtClean="0"/>
              <a:t>минут – ответили  45 </a:t>
            </a:r>
          </a:p>
          <a:p>
            <a:pPr marL="457200" indent="-457200">
              <a:buAutoNum type="arabicPlain" startAt="30"/>
            </a:pPr>
            <a:endParaRPr lang="ru-RU" sz="2000" dirty="0" smtClean="0"/>
          </a:p>
          <a:p>
            <a:pPr marL="457200" indent="-457200">
              <a:buAutoNum type="arabicPlain" startAt="30"/>
            </a:pPr>
            <a:endParaRPr lang="ru-RU" sz="2000" dirty="0" smtClean="0"/>
          </a:p>
          <a:p>
            <a:pPr marL="457200" indent="-457200">
              <a:buAutoNum type="arabicPlain" startAt="30"/>
            </a:pPr>
            <a:endParaRPr lang="ru-RU" sz="2000" dirty="0" smtClean="0"/>
          </a:p>
          <a:p>
            <a:pPr marL="457200" indent="-457200">
              <a:buAutoNum type="arabicPlain" startAt="30"/>
            </a:pPr>
            <a:endParaRPr lang="ru-RU" sz="2000" dirty="0" smtClean="0"/>
          </a:p>
          <a:p>
            <a:pPr marL="457200" indent="-457200">
              <a:buNone/>
            </a:pPr>
            <a:endParaRPr lang="ru-RU" sz="2000" dirty="0" smtClean="0"/>
          </a:p>
          <a:p>
            <a:pPr marL="457200" indent="-457200">
              <a:buNone/>
            </a:pPr>
            <a:endParaRPr lang="ru-RU" sz="2000" dirty="0" smtClean="0"/>
          </a:p>
          <a:p>
            <a:pPr marL="457200" indent="-457200">
              <a:buNone/>
            </a:pPr>
            <a:endParaRPr lang="ru-RU" sz="2000" dirty="0" smtClean="0"/>
          </a:p>
          <a:p>
            <a:pPr marL="457200" indent="-457200">
              <a:buNone/>
            </a:pPr>
            <a:r>
              <a:rPr lang="ru-RU" sz="2000" dirty="0" smtClean="0"/>
              <a:t>Вывод: Таким образом, большинство учащихся пользуются мобильным телефоном  достаточно большое время.</a:t>
            </a: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3810000" y="1524000"/>
          <a:ext cx="5334000" cy="401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Рисунок 4" descr="C:\Users\ckyl\Desktop\iCAIGE12T.jpg"/>
          <p:cNvPicPr/>
          <p:nvPr/>
        </p:nvPicPr>
        <p:blipFill>
          <a:blip r:embed="rId3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 l="18898"/>
          <a:stretch>
            <a:fillRect/>
          </a:stretch>
        </p:blipFill>
        <p:spPr bwMode="auto">
          <a:xfrm>
            <a:off x="457202" y="3276600"/>
            <a:ext cx="1544993" cy="20574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685800"/>
            <a:ext cx="8229600" cy="182562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002060"/>
                </a:solidFill>
              </a:rPr>
              <a:t/>
            </a:r>
            <a:br>
              <a:rPr lang="ru-RU" sz="3200" dirty="0" smtClean="0">
                <a:solidFill>
                  <a:srgbClr val="002060"/>
                </a:solidFill>
              </a:rPr>
            </a:br>
            <a:r>
              <a:rPr lang="ru-RU" sz="3200" dirty="0" smtClean="0">
                <a:solidFill>
                  <a:srgbClr val="002060"/>
                </a:solidFill>
              </a:rPr>
              <a:t>Советы по использованию мобильного телефона.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81600"/>
          </a:xfrm>
        </p:spPr>
        <p:txBody>
          <a:bodyPr>
            <a:noAutofit/>
          </a:bodyPr>
          <a:lstStyle/>
          <a:p>
            <a:pPr lvl="1"/>
            <a:r>
              <a:rPr lang="ru-RU" sz="2000" dirty="0" smtClean="0"/>
              <a:t>При выборе  телефона, учитывайте уровень излучения </a:t>
            </a:r>
            <a:r>
              <a:rPr lang="en-US" sz="2000" dirty="0" smtClean="0"/>
              <a:t>SAR</a:t>
            </a:r>
            <a:r>
              <a:rPr lang="ru-RU" sz="2000" dirty="0" smtClean="0"/>
              <a:t> (это уровень излучения мобильного телефона).         Помните, чем меньше значение </a:t>
            </a:r>
            <a:r>
              <a:rPr lang="en-US" sz="2000" dirty="0" smtClean="0"/>
              <a:t>SAR</a:t>
            </a:r>
            <a:r>
              <a:rPr lang="ru-RU" sz="2000" dirty="0" smtClean="0"/>
              <a:t>, тем менее опасен мобильный телефон.</a:t>
            </a:r>
          </a:p>
          <a:p>
            <a:pPr lvl="0"/>
            <a:r>
              <a:rPr lang="ru-RU" sz="2000" dirty="0" smtClean="0"/>
              <a:t>Говорите по  телефону не более 10 минут в день.</a:t>
            </a:r>
          </a:p>
          <a:p>
            <a:pPr lvl="0"/>
            <a:r>
              <a:rPr lang="ru-RU" sz="2000" dirty="0" smtClean="0"/>
              <a:t>Носите телефон в чехле в отдельном кармашке сумки или портфеля; ни в коем случае не носить мобильный телефон на шее, в карманах пиджаков, курток, джинсов.</a:t>
            </a:r>
          </a:p>
          <a:p>
            <a:pPr lvl="0"/>
            <a:r>
              <a:rPr lang="ru-RU" sz="2000" dirty="0" smtClean="0"/>
              <a:t>Слушайте музыку через наушники не более 10 – 15 минут. </a:t>
            </a:r>
          </a:p>
          <a:p>
            <a:pPr lvl="0"/>
            <a:r>
              <a:rPr lang="ru-RU" sz="2000" dirty="0" smtClean="0"/>
              <a:t>Смотрите на дисплей телефона не более 15 минут.</a:t>
            </a:r>
          </a:p>
          <a:p>
            <a:pPr lvl="0"/>
            <a:r>
              <a:rPr lang="ru-RU" sz="2000" dirty="0" smtClean="0"/>
              <a:t>Не используйте телефон в машине, самолете и других видах наземного и воздушного транспорта, так как это приводит к сбою приборов техники и увеличению электромагнитного воздействия.</a:t>
            </a:r>
          </a:p>
          <a:p>
            <a:pPr lvl="0"/>
            <a:r>
              <a:rPr lang="ru-RU" sz="2000" dirty="0" smtClean="0"/>
              <a:t>Не держите мобильный телефон под подушкой и в руках, когда спите.</a:t>
            </a:r>
          </a:p>
          <a:p>
            <a:pPr lvl="0"/>
            <a:r>
              <a:rPr lang="ru-RU" sz="2000" dirty="0" smtClean="0"/>
              <a:t>Не оставляйте включенным функцию </a:t>
            </a:r>
            <a:r>
              <a:rPr lang="en-US" sz="2000" dirty="0" smtClean="0"/>
              <a:t>Bluetooth</a:t>
            </a:r>
            <a:r>
              <a:rPr lang="ru-RU" sz="2000" dirty="0" smtClean="0"/>
              <a:t> более 5 минут.</a:t>
            </a:r>
          </a:p>
        </p:txBody>
      </p:sp>
      <p:pic>
        <p:nvPicPr>
          <p:cNvPr id="1026" name="Рисунок 5" descr="Описание: http://im5-tub-ru.yandex.net/i?id=276851368-43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262569">
            <a:off x="7907599" y="3324854"/>
            <a:ext cx="893763" cy="142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4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ru-RU" dirty="0" smtClean="0"/>
              <a:t>В театре и кино отключайте телефон, это создает помехи для усилительных приборов, и уважайте игру актеров, которые  играют «вживую». </a:t>
            </a:r>
          </a:p>
          <a:p>
            <a:pPr lvl="0"/>
            <a:r>
              <a:rPr lang="ru-RU" dirty="0" smtClean="0"/>
              <a:t> Учитывайте свои биоритмы</a:t>
            </a:r>
            <a:r>
              <a:rPr lang="ru-RU" u="sng" dirty="0" smtClean="0"/>
              <a:t>,</a:t>
            </a:r>
            <a:r>
              <a:rPr lang="ru-RU" dirty="0" smtClean="0"/>
              <a:t> чтобы не навредить своему здоровью. </a:t>
            </a:r>
          </a:p>
          <a:p>
            <a:pPr lvl="0"/>
            <a:r>
              <a:rPr lang="ru-RU" dirty="0" smtClean="0"/>
              <a:t>Старайтесь не использовать телефон в учебных заведениях, т.к. обычно в таких зданиях блокируется прием сигнала, а если телефонная сеть ловит, то от вашего мобильного телефона исходит еще большее излучение, чем когда-либо. </a:t>
            </a:r>
          </a:p>
          <a:p>
            <a:pPr lvl="0"/>
            <a:r>
              <a:rPr lang="ru-RU" dirty="0" smtClean="0"/>
              <a:t>Пользуйтесь проводной гарнитурой для уменьшения вредного воздействия.</a:t>
            </a:r>
          </a:p>
          <a:p>
            <a:pPr lvl="0"/>
            <a:r>
              <a:rPr lang="ru-RU" dirty="0" smtClean="0"/>
              <a:t>Контролируйте уровень заряда аккумулятора, при слабой зарядке – уровень излучения сотового аппарата возрастает.</a:t>
            </a:r>
          </a:p>
          <a:p>
            <a:pPr lvl="0"/>
            <a:r>
              <a:rPr lang="ru-RU" dirty="0" smtClean="0"/>
              <a:t>Выбирайте место, где уровень сигнала связи больше. При слабом сигнале – уровень излучения телефона возрастает.</a:t>
            </a:r>
          </a:p>
          <a:p>
            <a:pPr lvl="0"/>
            <a:r>
              <a:rPr lang="ru-RU" dirty="0" smtClean="0"/>
              <a:t>Помните, что самое ценное, что есть у человека – это  здоровье. Берегите себя!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Призываем всех пользователей </a:t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>сотовым телефоном: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•«Уважайте друг друга и соблюдайте простые правила этикета!»</a:t>
            </a:r>
          </a:p>
          <a:p>
            <a:pPr>
              <a:buNone/>
            </a:pPr>
            <a:r>
              <a:rPr lang="ru-RU" dirty="0" smtClean="0"/>
              <a:t>•Необходимо выключить личный мобильный телефон в тех случаях, когда использование радиосвязи может подвергнуть опасности жизнь других людей (летательные аппараты, операционные медицинские комплексы и т.п.).</a:t>
            </a:r>
          </a:p>
          <a:p>
            <a:pPr>
              <a:buNone/>
            </a:pPr>
            <a:r>
              <a:rPr lang="ru-RU" dirty="0" smtClean="0"/>
              <a:t>•Следует воздерживаться от использования мобильного телефона во время управления транспортом.</a:t>
            </a:r>
          </a:p>
          <a:p>
            <a:pPr>
              <a:buNone/>
            </a:pPr>
            <a:r>
              <a:rPr lang="ru-RU" dirty="0" smtClean="0"/>
              <a:t>•Следуя элементарным нормам приличия, необходимо выключать телефон или переводить его в беззвучный режим на спектаклях, киносеансах, музеях, выставочных залах, во время церемоний и ритуалов</a:t>
            </a:r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6095999"/>
          </a:xfrm>
        </p:spPr>
        <p:txBody>
          <a:bodyPr/>
          <a:lstStyle/>
          <a:p>
            <a:pPr algn="ctr">
              <a:buNone/>
            </a:pPr>
            <a:r>
              <a:rPr lang="ru-RU" u="sng" dirty="0" smtClean="0">
                <a:solidFill>
                  <a:srgbClr val="FF0000"/>
                </a:solidFill>
              </a:rPr>
              <a:t>ВЫВОД:</a:t>
            </a:r>
            <a:r>
              <a:rPr lang="ru-RU" dirty="0" smtClean="0"/>
              <a:t>          </a:t>
            </a:r>
          </a:p>
          <a:p>
            <a:pPr>
              <a:buNone/>
            </a:pPr>
            <a:r>
              <a:rPr lang="ru-RU" dirty="0" smtClean="0"/>
              <a:t>         </a:t>
            </a:r>
            <a:r>
              <a:rPr lang="ru-RU" sz="2400" dirty="0" smtClean="0">
                <a:solidFill>
                  <a:srgbClr val="002060"/>
                </a:solidFill>
              </a:rPr>
              <a:t>Телефон – это средство общения, непосредственно связанное с техникой, которое стало неотъемлемой частью жизни современного человека. Но нужно помнить, что он таит в себе опасности, которые может избежать и преодолеть  каждый здравомыслящий человек.</a:t>
            </a:r>
            <a:r>
              <a:rPr lang="ru-RU" sz="2400" dirty="0" smtClean="0"/>
              <a:t> </a:t>
            </a:r>
          </a:p>
          <a:p>
            <a:pPr>
              <a:buNone/>
            </a:pPr>
            <a:r>
              <a:rPr lang="ru-RU" sz="2400" dirty="0" smtClean="0"/>
              <a:t>             </a:t>
            </a:r>
            <a:r>
              <a:rPr lang="ru-RU" sz="2400" dirty="0" smtClean="0">
                <a:solidFill>
                  <a:srgbClr val="FF0000"/>
                </a:solidFill>
              </a:rPr>
              <a:t>Не забудьте, что здоровье дается один раз. Любите себя. Берегите здоровье!</a:t>
            </a:r>
          </a:p>
          <a:p>
            <a:pPr>
              <a:buNone/>
            </a:pPr>
            <a:endParaRPr lang="ru-RU" sz="2800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5" name="Picture 2" descr="H:\Images\Херек\Фото-0005.jpg"/>
          <p:cNvPicPr>
            <a:picLocks noChangeAspect="1" noChangeArrowheads="1"/>
          </p:cNvPicPr>
          <p:nvPr/>
        </p:nvPicPr>
        <p:blipFill>
          <a:blip r:embed="rId2" cstate="print">
            <a:lum bright="11000" contrast="1000"/>
          </a:blip>
          <a:srcRect/>
          <a:stretch>
            <a:fillRect/>
          </a:stretch>
        </p:blipFill>
        <p:spPr bwMode="auto">
          <a:xfrm>
            <a:off x="1066800" y="3962401"/>
            <a:ext cx="2895600" cy="2895600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2" y="3886200"/>
            <a:ext cx="3428999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Использованная литература: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1.Газета «Аргументы и факты» - </a:t>
            </a:r>
          </a:p>
          <a:p>
            <a:pPr algn="ctr">
              <a:buNone/>
            </a:pPr>
            <a:r>
              <a:rPr lang="ru-RU" dirty="0" smtClean="0"/>
              <a:t>октябрь 2012 г.</a:t>
            </a:r>
          </a:p>
          <a:p>
            <a:pPr algn="ctr">
              <a:buNone/>
            </a:pPr>
            <a:r>
              <a:rPr lang="ru-RU" dirty="0" smtClean="0"/>
              <a:t> 2.Газета 1000 советов №17. 2010 год .</a:t>
            </a:r>
          </a:p>
          <a:p>
            <a:pPr algn="ctr">
              <a:buNone/>
            </a:pPr>
            <a:r>
              <a:rPr lang="ru-RU" dirty="0" smtClean="0"/>
              <a:t> 3. </a:t>
            </a:r>
            <a:r>
              <a:rPr lang="ru-RU" dirty="0" err="1" smtClean="0"/>
              <a:t>www</a:t>
            </a:r>
            <a:r>
              <a:rPr lang="ru-RU" dirty="0" smtClean="0"/>
              <a:t>/</a:t>
            </a:r>
            <a:r>
              <a:rPr lang="ru-RU" dirty="0" err="1" smtClean="0"/>
              <a:t>medienta</a:t>
            </a:r>
            <a:r>
              <a:rPr lang="ru-RU" dirty="0" smtClean="0"/>
              <a:t>/</a:t>
            </a:r>
            <a:r>
              <a:rPr lang="ru-RU" dirty="0" err="1" smtClean="0"/>
              <a:t>ru</a:t>
            </a:r>
            <a:r>
              <a:rPr lang="ru-RU" dirty="0" smtClean="0"/>
              <a:t>.</a:t>
            </a:r>
          </a:p>
          <a:p>
            <a:pPr algn="ctr">
              <a:buNone/>
            </a:pPr>
            <a:r>
              <a:rPr lang="ru-RU" dirty="0" smtClean="0"/>
              <a:t> 4. Физика 10 класс. /Сост. Т.М. </a:t>
            </a:r>
            <a:r>
              <a:rPr lang="ru-RU" dirty="0" err="1" smtClean="0"/>
              <a:t>Гребенкина</a:t>
            </a:r>
            <a:r>
              <a:rPr lang="ru-RU" dirty="0" smtClean="0"/>
              <a:t>.- Волгоград: ИТД «Корифей». </a:t>
            </a:r>
          </a:p>
          <a:p>
            <a:pPr algn="ctr">
              <a:buNone/>
            </a:pPr>
            <a:r>
              <a:rPr lang="ru-RU" dirty="0" smtClean="0"/>
              <a:t>5.http://www.infmed.kharkov.ua/MTZd.htm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08038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Спасибо за внимание!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/>
        </p:blipFill>
        <p:spPr bwMode="auto">
          <a:xfrm>
            <a:off x="2285681" y="2148442"/>
            <a:ext cx="4572638" cy="3429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52348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08038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Актуальность темы</a:t>
            </a:r>
            <a:r>
              <a:rPr lang="ru-RU" dirty="0" smtClean="0">
                <a:solidFill>
                  <a:srgbClr val="FF0000"/>
                </a:solidFill>
              </a:rPr>
              <a:t>: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             Мобильный телефон – это средство связи, которое в наше время есть практически у всех: у детей, подростков, взрослых, пожилых людей.  Компании, создающие мобильные телефоны, осваивают новые функции, новые возможности сотового аппарата, представляя  новые телефоны с уникальными возможностями. Но мало кто знает, что новые функции далеко не всегда приносят  пользу, а возможно  даже наносят вред организму человека. Мобильный телефон – это средство связи с внешним миром. Но даже за несколько секунд можно получить болезни,  от которых будешь лечиться всю жизнь. Поэтому каждому человеку необходимо знать положительное и отрицательное воздействие сотового телефона на здоровье и жизнь человека,  знать, как правильно пользоваться телефоном и в каких временных рамках. </a:t>
            </a:r>
            <a:endParaRPr lang="ru-RU" dirty="0"/>
          </a:p>
        </p:txBody>
      </p:sp>
      <p:pic>
        <p:nvPicPr>
          <p:cNvPr id="4" name="Рисунок 3" descr="Описание: E:\i4E182G8Y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0" y="5257800"/>
            <a:ext cx="2649220" cy="1272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65563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Гипотеза: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         Если учащиеся будут больше получать информацию о влиянии современной техники на здоровье человека, особенно на организм ребенка, то знания помогут не только правильно использовать достижения науки, но и сохранить здоровье.</a:t>
            </a:r>
            <a:endParaRPr lang="ru-RU" dirty="0"/>
          </a:p>
        </p:txBody>
      </p:sp>
      <p:pic>
        <p:nvPicPr>
          <p:cNvPr id="6" name="Рисунок 5" descr="http://im4-tub-ru.yandex.net/i?id=383669613-71-72&amp;n=21">
            <a:hlinkClick r:id="rId2" tgtFrame="&quot;_blank&quot;"/>
          </p:cNvPr>
          <p:cNvPicPr/>
          <p:nvPr/>
        </p:nvPicPr>
        <p:blipFill>
          <a:blip r:embed="rId3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267200"/>
            <a:ext cx="1676400" cy="2133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60438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Цель работы: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9201"/>
            <a:ext cx="8229600" cy="4906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  </a:t>
            </a:r>
            <a:r>
              <a:rPr lang="ru-RU" sz="2800" dirty="0" smtClean="0"/>
              <a:t>доказать вред мобильных телефонов на здоровье человека и дать рекомендации для безопасного применения мобильных телефонов в повседневной жизни человека.</a:t>
            </a:r>
            <a:endParaRPr lang="ru-RU" sz="2800" dirty="0"/>
          </a:p>
        </p:txBody>
      </p:sp>
      <p:pic>
        <p:nvPicPr>
          <p:cNvPr id="1026" name="Picture 2" descr="H:\Телк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2971801"/>
            <a:ext cx="7772400" cy="320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60438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Задачи: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4830763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1. Проследить историю появления сотового телефона.</a:t>
            </a:r>
          </a:p>
          <a:p>
            <a:pPr>
              <a:buNone/>
            </a:pPr>
            <a:r>
              <a:rPr lang="ru-RU" dirty="0" smtClean="0"/>
              <a:t>2. Выяснить положительное и отрицательное влияние мобильных телефонов на здоровье человека.</a:t>
            </a:r>
          </a:p>
          <a:p>
            <a:pPr>
              <a:buNone/>
            </a:pPr>
            <a:r>
              <a:rPr lang="ru-RU" dirty="0" smtClean="0"/>
              <a:t>3. Провести анкетирование учащихся МБОУ СОШ </a:t>
            </a:r>
            <a:r>
              <a:rPr lang="ru-RU" dirty="0" err="1" smtClean="0"/>
              <a:t>с.Шеми</a:t>
            </a:r>
            <a:r>
              <a:rPr lang="ru-RU" dirty="0" smtClean="0"/>
              <a:t> с 1-11 класс по теме: «Популярность мобильного телефона в нашей школе, значение сотового аппарата в жизни школьника МБОУ СОШ </a:t>
            </a:r>
            <a:r>
              <a:rPr lang="ru-RU" dirty="0" err="1" smtClean="0"/>
              <a:t>с.Шеми</a:t>
            </a:r>
            <a:r>
              <a:rPr lang="ru-RU" dirty="0" smtClean="0"/>
              <a:t> ».</a:t>
            </a:r>
          </a:p>
          <a:p>
            <a:pPr>
              <a:buNone/>
            </a:pPr>
            <a:r>
              <a:rPr lang="ru-RU" dirty="0" smtClean="0"/>
              <a:t>4. Составить буклет, в котором осветить положительное и отрицательное воздействие мобильного телефона на здоровье человека, а также советы по использованию мобильного телефона.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http://im1-tub-ru.yandex.net/i?id=519152231-11-72&amp;n=21">
            <a:hlinkClick r:id="rId2" tgtFrame="&quot;_blank&quot;"/>
          </p:cNvPr>
          <p:cNvPicPr/>
          <p:nvPr/>
        </p:nvPicPr>
        <p:blipFill>
          <a:blip r:embed="rId3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8001002" y="4800600"/>
            <a:ext cx="854075" cy="18059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36638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История появления сотового телефона.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2" descr="C:\Documents and Settings\User\Мои документы\проект\мобильный\ТЕЛЕФ\img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18898" b="18898"/>
          <a:stretch>
            <a:fillRect/>
          </a:stretch>
        </p:blipFill>
        <p:spPr bwMode="auto">
          <a:xfrm>
            <a:off x="0" y="762001"/>
            <a:ext cx="9144000" cy="563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0803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Влияние мобильного телефона на жизнь и здоровье человека.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               </a:t>
            </a:r>
            <a:r>
              <a:rPr lang="ru-RU" b="1" dirty="0" smtClean="0">
                <a:solidFill>
                  <a:srgbClr val="00B0F0"/>
                </a:solidFill>
              </a:rPr>
              <a:t>Положительное влияние </a:t>
            </a:r>
            <a:r>
              <a:rPr lang="ru-RU" dirty="0" smtClean="0">
                <a:solidFill>
                  <a:srgbClr val="00B0F0"/>
                </a:solidFill>
              </a:rPr>
              <a:t>– это все функции сотового аппарата, которые делают жизнь человека проще:</a:t>
            </a:r>
          </a:p>
          <a:p>
            <a:pPr lvl="0"/>
            <a:r>
              <a:rPr lang="ru-RU" dirty="0" smtClean="0"/>
              <a:t>связь: всегда можно связаться с окружающим миром, позвонить родителям, друзьям</a:t>
            </a:r>
          </a:p>
          <a:p>
            <a:pPr lvl="0"/>
            <a:r>
              <a:rPr lang="ru-RU" dirty="0" smtClean="0"/>
              <a:t>калькулятор: посчитать решение примеров на математике</a:t>
            </a:r>
          </a:p>
          <a:p>
            <a:pPr lvl="0"/>
            <a:r>
              <a:rPr lang="ru-RU" dirty="0" smtClean="0"/>
              <a:t>Интернет: в свободное время можно выйти на свои любимые сайты, проверить почту, посмотреть последние новости</a:t>
            </a:r>
          </a:p>
          <a:p>
            <a:pPr lvl="0"/>
            <a:r>
              <a:rPr lang="ru-RU" dirty="0" smtClean="0"/>
              <a:t>музыка: наслаждаться любимыми песнями </a:t>
            </a:r>
          </a:p>
          <a:p>
            <a:pPr lvl="0"/>
            <a:r>
              <a:rPr lang="ru-RU" dirty="0" smtClean="0"/>
              <a:t>органайзер: можно работать в конвекторе, что тоже помогает при вычислениях на математике, физике, переводя одну единицу измерения в другую, также можно организовать свой рабочий</a:t>
            </a:r>
          </a:p>
          <a:p>
            <a:pPr lvl="0"/>
            <a:r>
              <a:rPr lang="ru-RU" dirty="0" smtClean="0"/>
              <a:t>будильник: никогда не проспишь, заводя его</a:t>
            </a:r>
          </a:p>
          <a:p>
            <a:pPr lvl="0"/>
            <a:r>
              <a:rPr lang="en-US" dirty="0" smtClean="0"/>
              <a:t>Bluetooth</a:t>
            </a:r>
            <a:r>
              <a:rPr lang="ru-RU" dirty="0" smtClean="0"/>
              <a:t>: имея такую функцию на телефоне, можно передавать файлы, письма на расстоянии, при этом абсолютно бесплатно</a:t>
            </a:r>
          </a:p>
          <a:p>
            <a:pPr lvl="0"/>
            <a:r>
              <a:rPr lang="ru-RU" dirty="0" smtClean="0"/>
              <a:t>Календарь: заранее происходит оповещение у кого день рождения в ближайшие дни, что очень удобно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655638"/>
          </a:xfrm>
        </p:spPr>
        <p:txBody>
          <a:bodyPr>
            <a:normAutofit fontScale="90000"/>
          </a:bodyPr>
          <a:lstStyle/>
          <a:p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>
                <a:solidFill>
                  <a:srgbClr val="FF0000"/>
                </a:solidFill>
              </a:rPr>
              <a:t>Мобильный телефон имеет и отрицательное воздействие на жизнь и здоровье человека.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>
              <a:buNone/>
            </a:pPr>
            <a:r>
              <a:rPr lang="ru-RU" sz="3400" dirty="0" smtClean="0"/>
              <a:t>Во-первых, мобильный телефон понижает иммунитет.</a:t>
            </a:r>
          </a:p>
          <a:p>
            <a:pPr lvl="0">
              <a:buNone/>
            </a:pPr>
            <a:r>
              <a:rPr lang="ru-RU" sz="3400" dirty="0" smtClean="0"/>
              <a:t>Во-вторых, страдает зрение.</a:t>
            </a:r>
          </a:p>
          <a:p>
            <a:pPr lvl="0">
              <a:buNone/>
            </a:pPr>
            <a:r>
              <a:rPr lang="ru-RU" sz="3400" dirty="0" smtClean="0"/>
              <a:t>В-третьих, сотовый аппарат может спровоцировать попадания в человека молнии.</a:t>
            </a:r>
          </a:p>
          <a:p>
            <a:pPr lvl="0">
              <a:buNone/>
            </a:pPr>
            <a:r>
              <a:rPr lang="ru-RU" sz="3400" dirty="0" smtClean="0"/>
              <a:t>В-четвертых, происходит нарушение генного порядка.</a:t>
            </a:r>
          </a:p>
          <a:p>
            <a:pPr lvl="0">
              <a:buNone/>
            </a:pPr>
            <a:r>
              <a:rPr lang="ru-RU" sz="3400" dirty="0" smtClean="0"/>
              <a:t>В-пятых, мобильный телефон может привести к бесплодию (женщин), мужчины же могут стать импотентами, если носить телефон в кармане брюк, джинсов.</a:t>
            </a:r>
          </a:p>
          <a:p>
            <a:pPr lvl="0">
              <a:buNone/>
            </a:pPr>
            <a:r>
              <a:rPr lang="ru-RU" sz="3400" dirty="0" smtClean="0"/>
              <a:t>В-шестых, телефон нарушает фазы сна.</a:t>
            </a:r>
          </a:p>
          <a:p>
            <a:pPr lvl="0">
              <a:buNone/>
            </a:pPr>
            <a:r>
              <a:rPr lang="ru-RU" sz="3400" dirty="0" smtClean="0"/>
              <a:t>В-седьмых, плохо влияет на биологические ритмы человека.</a:t>
            </a:r>
          </a:p>
          <a:p>
            <a:pPr lvl="0">
              <a:buNone/>
            </a:pPr>
            <a:r>
              <a:rPr lang="ru-RU" sz="3400" dirty="0" smtClean="0"/>
              <a:t>В-восьмых, может привести к развитию раковых опухолей.</a:t>
            </a:r>
          </a:p>
          <a:p>
            <a:endParaRPr lang="ru-RU" dirty="0"/>
          </a:p>
        </p:txBody>
      </p:sp>
      <p:pic>
        <p:nvPicPr>
          <p:cNvPr id="5" name="Рисунок 4" descr="http://im5-tub-ru.yandex.net/i?id=276851368-43-72&amp;n=21">
            <a:hlinkClick r:id="rId2" tgtFrame="&quot;_blank&quot;"/>
          </p:cNvPr>
          <p:cNvPicPr/>
          <p:nvPr/>
        </p:nvPicPr>
        <p:blipFill>
          <a:blip r:embed="rId3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7696202" y="990600"/>
            <a:ext cx="1122045" cy="20345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400</TotalTime>
  <Words>1698</Words>
  <PresentationFormat>Экран (4:3)</PresentationFormat>
  <Paragraphs>158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НПК «Шаг в будущее»</vt:lpstr>
      <vt:lpstr>Слайд 2</vt:lpstr>
      <vt:lpstr>Актуальность темы: </vt:lpstr>
      <vt:lpstr>Гипотеза:</vt:lpstr>
      <vt:lpstr>Цель работы:</vt:lpstr>
      <vt:lpstr>Задачи:</vt:lpstr>
      <vt:lpstr>История появления сотового телефона. </vt:lpstr>
      <vt:lpstr>Влияние мобильного телефона на жизнь и здоровье человека.</vt:lpstr>
      <vt:lpstr> Мобильный телефон имеет и отрицательное воздействие на жизнь и здоровье человека. </vt:lpstr>
      <vt:lpstr>Слайд 10</vt:lpstr>
      <vt:lpstr>  Исследовательский этап: Первый этап   (сентябрь-ноябрь 2013г.) </vt:lpstr>
      <vt:lpstr>Второй  этап  (ноябрь - декабрь 2013г.) </vt:lpstr>
      <vt:lpstr>Третий  этап (январь 2014г.)</vt:lpstr>
      <vt:lpstr>Практическая значимость проекта</vt:lpstr>
      <vt:lpstr>   Анкетирование в МБОУ СОШ с.Шеми  с 1-11 класс по теме:                      «Популярность мобильного телефона в нашей школе, значение сотового аппарата в жизни школьника МБОУ СОШ с.Шеми».   </vt:lpstr>
      <vt:lpstr> 2. Какой марки у Вас мобильный телефон?  </vt:lpstr>
      <vt:lpstr>2. Какой марки у вас  мобильный телефон?</vt:lpstr>
      <vt:lpstr>3. В каком классе у Вас появился мобильный телефон?</vt:lpstr>
      <vt:lpstr>Вывод: Таким образом,  у половины учащихся нашей школы телефон появился с 4 по 7 классы</vt:lpstr>
      <vt:lpstr>4. Функции, для которых чаще всего школьники используют  мобильный телефон?</vt:lpstr>
      <vt:lpstr>Вывод:</vt:lpstr>
      <vt:lpstr>5. На вопрос «Сколько времени в сутки Вы проводите с мобильным телефоном?»</vt:lpstr>
      <vt:lpstr> Советы по использованию мобильного телефона.</vt:lpstr>
      <vt:lpstr>Слайд 24</vt:lpstr>
      <vt:lpstr>Призываем всех пользователей  сотовым телефоном: </vt:lpstr>
      <vt:lpstr>Слайд 26</vt:lpstr>
      <vt:lpstr>Использованная литература: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НПК «Шаг в будущее»</dc:title>
  <cp:lastModifiedBy>User</cp:lastModifiedBy>
  <cp:revision>50</cp:revision>
  <dcterms:modified xsi:type="dcterms:W3CDTF">2001-12-31T21:28:10Z</dcterms:modified>
</cp:coreProperties>
</file>