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9" r:id="rId4"/>
    <p:sldId id="278" r:id="rId5"/>
    <p:sldId id="300" r:id="rId6"/>
    <p:sldId id="274" r:id="rId7"/>
    <p:sldId id="262" r:id="rId8"/>
    <p:sldId id="263" r:id="rId9"/>
    <p:sldId id="288" r:id="rId10"/>
    <p:sldId id="280" r:id="rId11"/>
    <p:sldId id="296" r:id="rId12"/>
    <p:sldId id="290" r:id="rId13"/>
    <p:sldId id="291" r:id="rId14"/>
    <p:sldId id="292" r:id="rId15"/>
    <p:sldId id="293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2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0" autoAdjust="0"/>
  </p:normalViewPr>
  <p:slideViewPr>
    <p:cSldViewPr>
      <p:cViewPr>
        <p:scale>
          <a:sx n="68" d="100"/>
          <a:sy n="68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5C30-A41D-4115-8F55-2C8BD5DC6D44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23579-AC6C-4655-A5A1-0C0CE383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23579-AC6C-4655-A5A1-0C0CE3831D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CB253-BAEC-4F49-A9CF-08AF55F675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 lIns="92080" tIns="46040" rIns="92080" bIns="460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B95FD-1795-42F0-A7D6-37BC1E2AF1F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797152"/>
            <a:ext cx="4762872" cy="165618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r"/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</a:rPr>
              <a:t>Учитель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br>
              <a:rPr lang="ru-RU" sz="22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</a:rPr>
              <a:t>МБОУ «СОШ№40»</a:t>
            </a:r>
            <a:br>
              <a:rPr lang="ru-RU" sz="22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</a:rPr>
              <a:t>Пучнин Юрий Александрович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36724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Современный урок как главное условие реализации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ФГОС второго поколения</a:t>
            </a:r>
          </a:p>
          <a:p>
            <a:pPr algn="ctr">
              <a:buNone/>
            </a:pPr>
            <a:endParaRPr lang="ru-RU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Материалы выступления на ГМО учителей технологии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22 мая 2013г.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WordArt 28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1871663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i="1" kern="10">
                <a:ln w="1587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Georgia"/>
              </a:rPr>
              <a:t>   </a:t>
            </a:r>
            <a:r>
              <a:rPr lang="ru-RU" sz="1600" b="1" i="1" kern="10" smtClean="0">
                <a:ln w="1587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Georgia"/>
              </a:rPr>
              <a:t>5 класс </a:t>
            </a:r>
            <a:endParaRPr lang="ru-RU" sz="1600" b="1" i="1" kern="10" dirty="0">
              <a:ln w="1587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latin typeface="Georgia"/>
            </a:endParaRPr>
          </a:p>
        </p:txBody>
      </p:sp>
      <p:sp>
        <p:nvSpPr>
          <p:cNvPr id="22535" name="WordArt 29"/>
          <p:cNvSpPr>
            <a:spLocks noChangeArrowheads="1" noChangeShapeType="1" noTextEdit="1"/>
          </p:cNvSpPr>
          <p:nvPr/>
        </p:nvSpPr>
        <p:spPr bwMode="auto">
          <a:xfrm>
            <a:off x="2500298" y="357166"/>
            <a:ext cx="5673740" cy="695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58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eorgia"/>
              </a:rPr>
              <a:t>УЧЕБНАЯ ЛИНИЯ </a:t>
            </a:r>
            <a:r>
              <a:rPr lang="ru-RU" sz="3600" b="1" i="1" kern="10" dirty="0" smtClean="0">
                <a:ln w="158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eorgia"/>
              </a:rPr>
              <a:t>«ТЕХНОЛОГИЯ»</a:t>
            </a:r>
            <a:endParaRPr lang="ru-RU" sz="3600" b="1" i="1" kern="10" dirty="0">
              <a:ln w="1587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Georgia"/>
            </a:endParaRPr>
          </a:p>
          <a:p>
            <a:pPr algn="ctr"/>
            <a:r>
              <a:rPr lang="ru-RU" sz="3600" b="1" i="1" kern="10" dirty="0" smtClean="0">
                <a:ln w="158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eorgia"/>
              </a:rPr>
              <a:t>Издательство «</a:t>
            </a:r>
            <a:r>
              <a:rPr lang="ru-RU" sz="3600" b="1" i="1" kern="10" dirty="0" err="1" smtClean="0">
                <a:ln w="158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eorgia"/>
              </a:rPr>
              <a:t>Вентана-Граф</a:t>
            </a:r>
            <a:r>
              <a:rPr lang="ru-RU" sz="3600" b="1" i="1" kern="10" dirty="0" smtClean="0">
                <a:ln w="158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eorgia"/>
              </a:rPr>
              <a:t>»</a:t>
            </a:r>
            <a:endParaRPr lang="ru-RU" sz="3600" b="1" i="1" kern="10" dirty="0">
              <a:ln w="1587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Georgia"/>
            </a:endParaRPr>
          </a:p>
        </p:txBody>
      </p:sp>
      <p:pic>
        <p:nvPicPr>
          <p:cNvPr id="22536" name="Picture 26" descr="fgo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188913"/>
            <a:ext cx="661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ОМП\Desktop\ЮРА для ГМО\обложки\2326_20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1905000" cy="2505075"/>
          </a:xfrm>
          <a:prstGeom prst="rect">
            <a:avLst/>
          </a:prstGeom>
          <a:noFill/>
        </p:spPr>
      </p:pic>
      <p:pic>
        <p:nvPicPr>
          <p:cNvPr id="1027" name="Picture 3" descr="C:\Users\КОМП\Desktop\ЮРА для ГМО\обложки\2706_200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052736"/>
            <a:ext cx="1905000" cy="2476500"/>
          </a:xfrm>
          <a:prstGeom prst="rect">
            <a:avLst/>
          </a:prstGeom>
          <a:noFill/>
        </p:spPr>
      </p:pic>
      <p:pic>
        <p:nvPicPr>
          <p:cNvPr id="1028" name="Picture 4" descr="C:\Users\КОМП\Desktop\ЮРА для ГМО\обложки\2325_200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56992"/>
            <a:ext cx="1905000" cy="2495550"/>
          </a:xfrm>
          <a:prstGeom prst="rect">
            <a:avLst/>
          </a:prstGeom>
          <a:noFill/>
        </p:spPr>
      </p:pic>
      <p:pic>
        <p:nvPicPr>
          <p:cNvPr id="1029" name="Picture 5" descr="C:\Users\КОМП\Desktop\ЮРА для ГМО\обложки\2707_20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573016"/>
            <a:ext cx="1905000" cy="2476500"/>
          </a:xfrm>
          <a:prstGeom prst="rect">
            <a:avLst/>
          </a:prstGeom>
          <a:noFill/>
        </p:spPr>
      </p:pic>
      <p:pic>
        <p:nvPicPr>
          <p:cNvPr id="1030" name="Picture 6" descr="C:\Users\КОМП\Desktop\ЮРА для ГМО\обложки\462_200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340768"/>
            <a:ext cx="1905000" cy="2419350"/>
          </a:xfrm>
          <a:prstGeom prst="rect">
            <a:avLst/>
          </a:prstGeom>
          <a:noFill/>
        </p:spPr>
      </p:pic>
      <p:pic>
        <p:nvPicPr>
          <p:cNvPr id="1031" name="Picture 7" descr="C:\Users\КОМП\Desktop\ЮРА для ГМО\обложки\1332_200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005064"/>
            <a:ext cx="1905000" cy="2476500"/>
          </a:xfrm>
          <a:prstGeom prst="rect">
            <a:avLst/>
          </a:prstGeom>
          <a:noFill/>
        </p:spPr>
      </p:pic>
      <p:pic>
        <p:nvPicPr>
          <p:cNvPr id="1032" name="Picture 8" descr="C:\Users\КОМП\Desktop\ЮРА для ГМО\обложки\1333_200[1]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628800"/>
            <a:ext cx="1905000" cy="2514600"/>
          </a:xfrm>
          <a:prstGeom prst="rect">
            <a:avLst/>
          </a:prstGeom>
          <a:noFill/>
        </p:spPr>
      </p:pic>
      <p:pic>
        <p:nvPicPr>
          <p:cNvPr id="1033" name="Picture 9" descr="C:\Users\КОМП\Desktop\ЮРА для ГМО\обложки\2711_200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391025"/>
            <a:ext cx="1905000" cy="2466975"/>
          </a:xfrm>
          <a:prstGeom prst="rect">
            <a:avLst/>
          </a:prstGeom>
          <a:noFill/>
        </p:spPr>
      </p:pic>
      <p:sp>
        <p:nvSpPr>
          <p:cNvPr id="828440" name="AutoShape 24"/>
          <p:cNvSpPr>
            <a:spLocks noChangeArrowheads="1"/>
          </p:cNvSpPr>
          <p:nvPr/>
        </p:nvSpPr>
        <p:spPr bwMode="auto">
          <a:xfrm>
            <a:off x="683569" y="5705475"/>
            <a:ext cx="3816424" cy="11525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66"/>
                </a:solidFill>
                <a:latin typeface="Arial" charset="0"/>
              </a:rPr>
              <a:t>Соответствуют федеральному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66"/>
                </a:solidFill>
                <a:latin typeface="Arial" charset="0"/>
              </a:rPr>
              <a:t>государственному образовательному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66"/>
                </a:solidFill>
                <a:latin typeface="Arial" charset="0"/>
              </a:rPr>
              <a:t>стандарту основного общего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66"/>
                </a:solidFill>
                <a:latin typeface="Arial" charset="0"/>
              </a:rPr>
              <a:t>образования</a:t>
            </a:r>
            <a:endParaRPr lang="en-US" sz="1200" b="1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Этапы учебной деятельности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736"/>
            <a:ext cx="4038600" cy="50734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u="sng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Системно-деятельностный</a:t>
            </a:r>
            <a:r>
              <a:rPr lang="ru-RU" sz="24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подход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Постановка проблемы (вопроса)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Анализ проблемы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Поиск и анализ информации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Выработка решения проблемы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Презентация решения проблемы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Рефлексия процесса</a:t>
            </a:r>
            <a:endParaRPr lang="ru-RU" sz="240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052736"/>
            <a:ext cx="4038600" cy="50734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Проектная деятельность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u-RU" sz="2400" b="1" u="sng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Анализ проблемной ситуации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Формулирование проблемы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Поиск и анализ информации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Выработка способа решения проблемы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Презентация найденного способа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Рефлексия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08012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Осуществляем поиск моделей в интернете</a:t>
            </a:r>
            <a:endParaRPr lang="ru-RU" sz="2800" dirty="0"/>
          </a:p>
        </p:txBody>
      </p:sp>
      <p:pic>
        <p:nvPicPr>
          <p:cNvPr id="1026" name="Picture 2" descr="C:\Users\КОМП\Desktop\Компьютер\Документы\РАБОЧАЯ ЮРЫ\макет\модели\0_2d39f_ba4401f4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970085" cy="1871538"/>
          </a:xfrm>
          <a:prstGeom prst="rect">
            <a:avLst/>
          </a:prstGeom>
          <a:noFill/>
        </p:spPr>
      </p:pic>
      <p:pic>
        <p:nvPicPr>
          <p:cNvPr id="1027" name="Picture 3" descr="C:\Users\КОМП\Desktop\Компьютер\Документы\РАБОЧАЯ ЮРЫ\макет\модели\razvivaushaya-igrushka-d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5013176"/>
            <a:ext cx="2304256" cy="1844824"/>
          </a:xfrm>
          <a:prstGeom prst="rect">
            <a:avLst/>
          </a:prstGeom>
          <a:noFill/>
        </p:spPr>
      </p:pic>
      <p:pic>
        <p:nvPicPr>
          <p:cNvPr id="1028" name="Picture 4" descr="C:\Users\КОМП\Desktop\Компьютер\Документы\РАБОЧАЯ ЮРЫ\макет\модели\i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2526928" cy="2885306"/>
          </a:xfrm>
          <a:prstGeom prst="rect">
            <a:avLst/>
          </a:prstGeom>
          <a:noFill/>
        </p:spPr>
      </p:pic>
      <p:pic>
        <p:nvPicPr>
          <p:cNvPr id="1029" name="Picture 5" descr="C:\Users\КОМП\Desktop\Компьютер\Документы\РАБОЧАЯ ЮРЫ\макет\k_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268760"/>
            <a:ext cx="2771800" cy="2996952"/>
          </a:xfrm>
          <a:prstGeom prst="rect">
            <a:avLst/>
          </a:prstGeom>
          <a:noFill/>
        </p:spPr>
      </p:pic>
      <p:pic>
        <p:nvPicPr>
          <p:cNvPr id="1030" name="Picture 6" descr="C:\Users\КОМП\Desktop\Компьютер\Документы\РАБОЧАЯ ЮРЫ\макет\k_00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13584"/>
            <a:ext cx="2808313" cy="3744416"/>
          </a:xfrm>
          <a:prstGeom prst="rect">
            <a:avLst/>
          </a:prstGeom>
          <a:noFill/>
        </p:spPr>
      </p:pic>
      <p:pic>
        <p:nvPicPr>
          <p:cNvPr id="1031" name="Picture 7" descr="C:\Users\КОМП\Desktop\Компьютер\Документы\РАБОЧАЯ ЮРЫ\макет\модели\50b25f090060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717032"/>
            <a:ext cx="1872208" cy="2060848"/>
          </a:xfrm>
          <a:prstGeom prst="rect">
            <a:avLst/>
          </a:prstGeom>
          <a:noFill/>
        </p:spPr>
      </p:pic>
      <p:pic>
        <p:nvPicPr>
          <p:cNvPr id="1032" name="Picture 8" descr="C:\Users\КОМП\Desktop\Компьютер\Документы\РАБОЧАЯ ЮРЫ\макет\модели\1252890764_14805a8da42d-kopi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553744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Обсуждаем, планируем, конструируем…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КОМП\Desktop\ЮРА для ГМО\Юра\SS852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975"/>
            <a:ext cx="2736303" cy="2304033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КОМП\Desktop\ЮРА для ГМО\Юра\SS85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664296" cy="2736304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КОМП\Desktop\ЮРА для ГМО\Юра\SS852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615580" cy="2726432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Реализуем проекты…</a:t>
            </a:r>
            <a:endParaRPr lang="ru-RU" sz="3600" dirty="0"/>
          </a:p>
        </p:txBody>
      </p:sp>
      <p:pic>
        <p:nvPicPr>
          <p:cNvPr id="3074" name="Picture 2" descr="C:\Users\КОМП\Desktop\работы детей ЮРА\SS854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207846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КОМП\Desktop\работы детей ЮРА\SS854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КОМП\Desktop\работы детей ЮРА\SS854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204864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КОМП\Desktop\работы детей ЮРА\SS854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620688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КОМП\Desktop\работы детей ЮРА\SS8545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80928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КОМП\Desktop\работы детей ЮРА\SS8545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КОМП\Desktop\работы детей ЮРА\SS8545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69800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C:\Users\КОМП\Desktop\работы детей ЮРА\SS8545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972800" y="-8229600"/>
            <a:ext cx="2880000" cy="2160000"/>
          </a:xfrm>
          <a:prstGeom prst="rect">
            <a:avLst/>
          </a:prstGeom>
          <a:noFill/>
        </p:spPr>
      </p:pic>
      <p:pic>
        <p:nvPicPr>
          <p:cNvPr id="3082" name="Picture 10" descr="C:\Users\КОМП\Desktop\ЮРА для ГМО\Юра\мои работы\SS8522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978000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66581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1588" indent="11113">
              <a:buNone/>
            </a:pPr>
            <a:r>
              <a:rPr lang="ru-RU" sz="1800" b="1" dirty="0" smtClean="0">
                <a:latin typeface="+mj-lt"/>
              </a:rPr>
              <a:t>	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Учитель технологии призван способствовать формированию у школьников желание трудиться с охотой, интересом. Очень важно пробудить у детей желание «хочу узнать». Но этого мало, необходимо подвести их к следующему этапу «хочу сделать», вселить уверенность «могу сделать» и помочь довести работу до конца – «я сделал!». Успех окрыляет, побуждает желание узнать новое, выполнить более сложную работу.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Уроки технологии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- это уроки жизни. Этот школьный предмет дает детям необходимые знания и умения, которые необходимы каждый день в обыденной жизни. В наше время, когда у родителей не хватает времени научить или передать свои умения, этот предмет просто необходим. </a:t>
            </a:r>
          </a:p>
          <a:p>
            <a:pPr marL="84138" indent="25400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	Важно  привить ребятам любовь к труду, научить создавать уют в доме, тем самым помогая укрепить будущую семью, так как от хорошего хозяина и от доброй хозяйки всегда исходит доброта, уважение и любовь к ближним, а это и есть основа основ любой семьи. И у её истоков стоит учитель технологии.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3872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pPr algn="ctr"/>
            <a:r>
              <a:rPr lang="ru-RU" sz="5800" dirty="0" smtClean="0"/>
              <a:t>Благодарю</a:t>
            </a:r>
            <a:r>
              <a:rPr lang="ru-RU" sz="5800" b="1" dirty="0" smtClean="0"/>
              <a:t> за внимание.</a:t>
            </a:r>
            <a:br>
              <a:rPr lang="ru-RU" sz="58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Всего хорошего!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8524056" cy="574905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0" indent="109538" algn="just">
              <a:buNone/>
            </a:pPr>
            <a:r>
              <a:rPr lang="ru-RU" dirty="0" smtClean="0"/>
              <a:t>  Современное образование в России перешло на Федеральный государственный образовательный стандарт второго поколения (ФГОС). В основу ФГОС нового поколения положена новая идеология. Перед образовательными учреждениями поставлена </a:t>
            </a:r>
            <a:r>
              <a:rPr lang="ru-RU" b="1" i="1" dirty="0" smtClean="0"/>
              <a:t>задача</a:t>
            </a:r>
            <a:r>
              <a:rPr lang="ru-RU" dirty="0" smtClean="0"/>
              <a:t>, которая предполагает воспитание гражданина современного общества, человека, который будет учиться всю жизнь. </a:t>
            </a:r>
            <a:r>
              <a:rPr lang="ru-RU" b="1" i="1" dirty="0" smtClean="0"/>
              <a:t>Целью</a:t>
            </a:r>
            <a:r>
              <a:rPr lang="ru-RU" dirty="0" smtClean="0"/>
              <a:t> современного образования становится развитие ученика  как субъекта познавательной деятельности.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МОДЕЛИРОВАНИЕ И АНАЛИЗ УРОКА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9"/>
          <a:ext cx="8429683" cy="58009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083"/>
                <a:gridCol w="2973409"/>
                <a:gridCol w="3494191"/>
              </a:tblGrid>
              <a:tr h="43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Позиции</a:t>
                      </a:r>
                      <a:endParaRPr lang="ru-RU" sz="1400" b="1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Традиционная деятельность</a:t>
                      </a:r>
                      <a:endParaRPr lang="ru-RU" sz="1400" b="1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Деятельность учителя, работающего по новому Стандарту</a:t>
                      </a:r>
                      <a:endParaRPr lang="ru-RU" sz="1400" b="1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2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Подготовка к уроку</a:t>
                      </a:r>
                      <a:endParaRPr lang="ru-RU" sz="14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Жестко структурированный конспект урока, 0% свободы учителя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Сценарный план урока, на 30-60% предоставляющий свободу учителю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8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 подготовке к уроку учитель использует методические рекомендации и учебник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 подготовке использует методические рекомендации, учебник, </a:t>
                      </a:r>
                      <a:r>
                        <a:rPr lang="en-US" sz="1200" dirty="0"/>
                        <a:t>internet-</a:t>
                      </a:r>
                      <a:r>
                        <a:rPr lang="ru-RU" sz="1200" dirty="0"/>
                        <a:t>ресурсы, материалы коллег, происходит обмен конспектами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7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Основные этапы урока</a:t>
                      </a:r>
                      <a:endParaRPr lang="ru-RU" sz="14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Основное время урока отводилось этапу объяснения и закрепления (80%-говорение учителя)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Объяснение занимает 20-30% урока; самостоятельная деятельность учащихся 60-70% урока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4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Главная цель на уроке</a:t>
                      </a:r>
                      <a:endParaRPr lang="ru-RU" sz="14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Успеть выполнить то, что запланировано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Организовать деятельность детей по:         - поиску, обработке информации;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обобщению способов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постановке учебной задачи…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1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Деятельность учащихся определяется через формулирование заданий</a:t>
                      </a:r>
                      <a:endParaRPr lang="ru-RU" sz="14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Реши, спиши, сравни, найди, выпиши, выполни…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93% - репродуктивные задания; 7% - исследуй (чаще для сильных учащихся)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Проанализируйте, докажите, объясните, сравните, выразите при помощи символа, </a:t>
                      </a:r>
                      <a:r>
                        <a:rPr lang="ru-RU" sz="1200" dirty="0" smtClean="0"/>
                        <a:t>создайте </a:t>
                      </a:r>
                      <a:r>
                        <a:rPr lang="ru-RU" sz="1200" dirty="0"/>
                        <a:t>схему/модель, продолжите, обобщите, выберите решение или способ решения, исследуйте, оцените, измените, придумайте…</a:t>
                      </a:r>
                      <a:endParaRPr lang="ru-RU" sz="1200" dirty="0">
                        <a:latin typeface="Cambria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6263" y="50720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79388" y="1928813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ЛИЧНОСТНЫЕ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059113" y="1928813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37250" y="1928813"/>
            <a:ext cx="2698750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ПРЕДМЕТНЫЕ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79388" y="27209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Самоопределение: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внутренняя позиция школьника;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самоиндификация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самоуважение и самооценка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9388" y="3584575"/>
            <a:ext cx="2519362" cy="8651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Смыслообразование: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мотивация (учебная, социальная);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границы собственного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79388" y="4519613"/>
            <a:ext cx="2519362" cy="15525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Морально-этическая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ориентация: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ориентация на выполнение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моральных норм;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способность к решению моральных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проблем на основе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децентрации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оценка своих поступков</a:t>
            </a:r>
            <a:r>
              <a:rPr lang="ru-R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057525" y="27209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Регулятивные: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управление своей деятельностью;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контроль и коррекция;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059113" y="35845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Коммуникативные: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речевая деятельность;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059113" y="4519613"/>
            <a:ext cx="2519362" cy="15525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Познавательные: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работа с информацией;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работа с учебными моделями;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использование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знако-символических</a:t>
            </a:r>
            <a:endParaRPr lang="ru-RU" sz="10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средств, общих схем решения;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выполнение логических операций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сравнения, анализа, обобщения,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классификации, установления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аналогий, подведения под понятие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6429388" y="2714620"/>
            <a:ext cx="1944688" cy="5143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357950" y="2643182"/>
            <a:ext cx="177640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ru-RU" sz="1400" b="1" dirty="0">
                <a:latin typeface="Calibri" pitchFamily="34" charset="0"/>
              </a:rPr>
              <a:t>Основы системы</a:t>
            </a:r>
          </a:p>
          <a:p>
            <a:pPr algn="ctr" eaLnBrk="0" hangingPunct="0"/>
            <a:r>
              <a:rPr lang="ru-RU" sz="1400" b="1" dirty="0">
                <a:latin typeface="Calibri" pitchFamily="34" charset="0"/>
              </a:rPr>
              <a:t>научных знаний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6286512" y="3286124"/>
            <a:ext cx="2055813" cy="14763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6286512" y="3357562"/>
            <a:ext cx="2017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 dirty="0">
                <a:latin typeface="Calibri" pitchFamily="34" charset="0"/>
              </a:rPr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 dirty="0">
                <a:latin typeface="Calibri" pitchFamily="34" charset="0"/>
              </a:rPr>
              <a:t>преобразованию</a:t>
            </a:r>
          </a:p>
          <a:p>
            <a:pPr algn="ctr" eaLnBrk="0" hangingPunct="0"/>
            <a:r>
              <a:rPr lang="ru-RU" sz="1400" b="1" dirty="0">
                <a:latin typeface="Calibri" pitchFamily="34" charset="0"/>
              </a:rPr>
              <a:t>и применению</a:t>
            </a:r>
          </a:p>
          <a:p>
            <a:pPr algn="ctr" eaLnBrk="0" hangingPunct="0"/>
            <a:r>
              <a:rPr lang="ru-RU" sz="1400" b="1" dirty="0">
                <a:latin typeface="Calibri" pitchFamily="34" charset="0"/>
              </a:rPr>
              <a:t>нового знания</a:t>
            </a: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6786578" y="4786322"/>
            <a:ext cx="1022350" cy="357187"/>
          </a:xfrm>
          <a:prstGeom prst="downArrow">
            <a:avLst>
              <a:gd name="adj1" fmla="val 50000"/>
              <a:gd name="adj2" fmla="val 5198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143636" y="5143512"/>
            <a:ext cx="2087563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215074" y="5143512"/>
            <a:ext cx="2124075" cy="955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Calibri" pitchFamily="34" charset="0"/>
              </a:rPr>
              <a:t>Предметные 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и </a:t>
            </a:r>
            <a:r>
              <a:rPr lang="ru-RU" sz="1400" b="1" dirty="0" err="1">
                <a:latin typeface="Calibri" pitchFamily="34" charset="0"/>
              </a:rPr>
              <a:t>метапредметные</a:t>
            </a:r>
            <a:r>
              <a:rPr lang="ru-RU" sz="1400" b="1" dirty="0">
                <a:latin typeface="Calibri" pitchFamily="34" charset="0"/>
              </a:rPr>
              <a:t> действия с учебным материалом</a:t>
            </a:r>
            <a:r>
              <a:rPr lang="ru-RU" sz="1400" b="1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642938" y="428625"/>
            <a:ext cx="8137525" cy="936625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Планируемые результаты: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три основные группы результатов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сформировать у учащихся УУД необходимо: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Сформировать первичный опыт выполнения этого действия и </a:t>
            </a: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мотивацию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Сформировать понимание </a:t>
            </a: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алгоритма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выполнения УУД, основываясь на имеющемся опыте;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Сформировать умение выполнять УУД посредством включения его в </a:t>
            </a: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организовать </a:t>
            </a: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самоконтроль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его выполнения.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23850" y="158750"/>
            <a:ext cx="80819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Технологическая карта урока</a:t>
            </a:r>
            <a:endParaRPr lang="ru-RU" sz="1400"/>
          </a:p>
          <a:p>
            <a:pPr eaLnBrk="0" hangingPunct="0"/>
            <a:r>
              <a:rPr lang="ru-RU" sz="1400">
                <a:cs typeface="Times New Roman" pitchFamily="18" charset="0"/>
              </a:rPr>
              <a:t>Тема урока _______________________________________________________________________</a:t>
            </a:r>
            <a:endParaRPr lang="ru-RU" sz="1400"/>
          </a:p>
          <a:p>
            <a:pPr eaLnBrk="0" hangingPunct="0"/>
            <a:endParaRPr lang="ru-RU" sz="1200"/>
          </a:p>
        </p:txBody>
      </p:sp>
      <p:graphicFrame>
        <p:nvGraphicFramePr>
          <p:cNvPr id="27702" name="Group 54"/>
          <p:cNvGraphicFramePr>
            <a:graphicFrameLocks noGrp="1"/>
          </p:cNvGraphicFramePr>
          <p:nvPr/>
        </p:nvGraphicFramePr>
        <p:xfrm>
          <a:off x="250825" y="981075"/>
          <a:ext cx="8748713" cy="1859280"/>
        </p:xfrm>
        <a:graphic>
          <a:graphicData uri="http://schemas.openxmlformats.org/drawingml/2006/table">
            <a:tbl>
              <a:tblPr/>
              <a:tblGrid>
                <a:gridCol w="4375150"/>
                <a:gridCol w="4373563"/>
              </a:tblGrid>
              <a:tr h="942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для ученика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для учителя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урока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Опорные понятия, термины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 понятия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контроля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821" name="Group 173"/>
          <p:cNvGraphicFramePr>
            <a:graphicFrameLocks noGrp="1"/>
          </p:cNvGraphicFramePr>
          <p:nvPr/>
        </p:nvGraphicFramePr>
        <p:xfrm>
          <a:off x="323850" y="3500438"/>
          <a:ext cx="8691563" cy="1767840"/>
        </p:xfrm>
        <a:graphic>
          <a:graphicData uri="http://schemas.openxmlformats.org/drawingml/2006/table">
            <a:tbl>
              <a:tblPr/>
              <a:tblGrid>
                <a:gridCol w="719138"/>
                <a:gridCol w="2016125"/>
                <a:gridCol w="1609725"/>
                <a:gridCol w="1449387"/>
                <a:gridCol w="1333500"/>
                <a:gridCol w="15636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Используемые методы, приемы, формы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УУД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взаимодействия (сотрудничества)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572560" cy="60419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Главная методическая цель достигается: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Ход познания – «от учеников». План урока обсуждается </a:t>
            </a:r>
            <a:r>
              <a:rPr lang="ru-RU" sz="2100" i="1" dirty="0" smtClean="0"/>
              <a:t>вместе </a:t>
            </a:r>
            <a:r>
              <a:rPr lang="ru-RU" sz="2100" dirty="0" smtClean="0"/>
              <a:t>с учащимися, используется дидактика, позволяющая ученику </a:t>
            </a:r>
            <a:r>
              <a:rPr lang="ru-RU" sz="2100" i="1" dirty="0" smtClean="0"/>
              <a:t>выбирать</a:t>
            </a:r>
            <a:r>
              <a:rPr lang="ru-RU" sz="2100" dirty="0" smtClean="0"/>
              <a:t> наиболее значимые для него вид и форму учебного материала.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Преобразующий характер д</a:t>
            </a:r>
            <a:r>
              <a:rPr lang="ru-RU" sz="2100" i="1" dirty="0" smtClean="0"/>
              <a:t>еятельности</a:t>
            </a:r>
            <a:r>
              <a:rPr lang="ru-RU" sz="2100" dirty="0" smtClean="0"/>
              <a:t>: ученики наблюдают, сравнивают, группируют, классифицируют, делают выводы, выявляют закономерности.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Интенсивная </a:t>
            </a:r>
            <a:r>
              <a:rPr lang="ru-RU" sz="2100" i="1" dirty="0" smtClean="0"/>
              <a:t>самостоятельная деятельность </a:t>
            </a:r>
            <a:r>
              <a:rPr lang="ru-RU" sz="2100" dirty="0" smtClean="0"/>
              <a:t>обучающихся, связанная с эмоциональными переживаниями (</a:t>
            </a:r>
            <a:r>
              <a:rPr lang="ru-RU" sz="1900" dirty="0" smtClean="0"/>
              <a:t>проектная деятельность, исследовательская работа,  дискуссионная технология).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Коллективный </a:t>
            </a:r>
            <a:r>
              <a:rPr lang="ru-RU" sz="2100" i="1" dirty="0" smtClean="0"/>
              <a:t>поиск,</a:t>
            </a:r>
            <a:r>
              <a:rPr lang="ru-RU" sz="2100" dirty="0" smtClean="0"/>
              <a:t> направляемый учителем (вопросы, пробуждающие самостоятельную мысль ребенка, предварительные домашние задания). Учитель создает атмосферу заинтересованности каждого в работе класса.</a:t>
            </a:r>
          </a:p>
          <a:p>
            <a:pPr>
              <a:buFont typeface="Wingdings" pitchFamily="2" charset="2"/>
              <a:buChar char="Ø"/>
            </a:pPr>
            <a:endParaRPr lang="ru-RU" sz="2100" dirty="0" smtClean="0"/>
          </a:p>
          <a:p>
            <a:pPr algn="ctr">
              <a:buNone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419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100" dirty="0" smtClean="0"/>
              <a:t>Создание педагогических ситуаций общения на уроке, позволяющих каждому ученику проявлять инициативу, самостоятельность, </a:t>
            </a:r>
            <a:r>
              <a:rPr lang="ru-RU" sz="2100" i="1" dirty="0" smtClean="0"/>
              <a:t>избирательность в способах работы.</a:t>
            </a:r>
          </a:p>
          <a:p>
            <a:pPr>
              <a:buFont typeface="Wingdings" pitchFamily="2" charset="2"/>
              <a:buChar char="Ø"/>
            </a:pPr>
            <a:r>
              <a:rPr lang="ru-RU" sz="2100" i="1" dirty="0" smtClean="0"/>
              <a:t>Гибкая структура. </a:t>
            </a:r>
            <a:r>
              <a:rPr lang="ru-RU" sz="2100" dirty="0" smtClean="0"/>
              <a:t>Учитель использует разнообразные формы и методы организации учебной деятельности, позволяющие раскрыть субъективный опыт обучающихся.</a:t>
            </a:r>
          </a:p>
          <a:p>
            <a:pPr>
              <a:buFont typeface="Wingdings" pitchFamily="2" charset="2"/>
              <a:buChar char="Ø"/>
            </a:pPr>
            <a:r>
              <a:rPr lang="ru-RU" sz="2100" i="1" dirty="0" smtClean="0"/>
              <a:t>Принцип открытости </a:t>
            </a:r>
            <a:r>
              <a:rPr lang="ru-RU" sz="2100" dirty="0" smtClean="0"/>
              <a:t>– организация учебного диалога, поиск истины путем выслушивания, взаимопонимания, взаимопринятия.</a:t>
            </a:r>
          </a:p>
          <a:p>
            <a:pPr>
              <a:buFont typeface="Wingdings" pitchFamily="2" charset="2"/>
              <a:buChar char="Ø"/>
            </a:pPr>
            <a:r>
              <a:rPr lang="ru-RU" sz="2100" i="1" dirty="0" smtClean="0"/>
              <a:t>Принцип вариативности </a:t>
            </a:r>
            <a:r>
              <a:rPr lang="ru-RU" sz="2100" dirty="0" smtClean="0"/>
              <a:t>– обеспечивает самореализацию каждого ученика, включает разнообразие и возможность выбора заданий, а также видов работ, форм организации учащихся, гибкость и оперативность учителя в нестандартных ситуациях личностно-ориентированного  урока.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Работа по формированию мотивов учения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1. Эмоциональный блок 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создание ситуации успеха,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положительный эмоциональный настрой,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рефлексия,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занимательность и эмоциональность;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2.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Мотивационно-целевой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блок: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создание ситуации «дефицита» знаний,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разноуровневые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задания,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приём «лови ошибку»,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соотнесение учебного материала с жизненной ситуацией;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3. Познавательный блок: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включение учащихся в коллективную деятельность,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нестандартные формы преподнесения материала,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создание проблемных ситуаций,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сотрудничество на уроке,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привлечение учащихся к оценочной деятельности,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стимулирование деятельности через поощрение ребенка.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Arial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827</Words>
  <Application>Microsoft Office PowerPoint</Application>
  <PresentationFormat>Экран (4:3)</PresentationFormat>
  <Paragraphs>158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Учитель технологии   МБОУ «СОШ№40» Пучнин Юрий Александрович  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Этапы учебной деятельности</vt:lpstr>
      <vt:lpstr>Осуществляем поиск моделей в интернете</vt:lpstr>
      <vt:lpstr>Обсуждаем, планируем, конструируем…</vt:lpstr>
      <vt:lpstr>Реализуем проекты…</vt:lpstr>
      <vt:lpstr>Слайд 15</vt:lpstr>
      <vt:lpstr>Благодарю за внимание.  Всего хорошего!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русского языка и литературы  Пучнина Юлия Николаевна </dc:title>
  <cp:lastModifiedBy>КОМП</cp:lastModifiedBy>
  <cp:revision>88</cp:revision>
  <dcterms:modified xsi:type="dcterms:W3CDTF">2014-12-07T10:08:08Z</dcterms:modified>
</cp:coreProperties>
</file>